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708" r:id="rId1"/>
    <p:sldMasterId id="2147484760" r:id="rId2"/>
    <p:sldMasterId id="2147484784" r:id="rId3"/>
    <p:sldMasterId id="2147484799" r:id="rId4"/>
  </p:sldMasterIdLst>
  <p:notesMasterIdLst>
    <p:notesMasterId r:id="rId69"/>
  </p:notesMasterIdLst>
  <p:handoutMasterIdLst>
    <p:handoutMasterId r:id="rId70"/>
  </p:handoutMasterIdLst>
  <p:sldIdLst>
    <p:sldId id="4105" r:id="rId5"/>
    <p:sldId id="4125" r:id="rId6"/>
    <p:sldId id="378" r:id="rId7"/>
    <p:sldId id="4108" r:id="rId8"/>
    <p:sldId id="4126" r:id="rId9"/>
    <p:sldId id="4127" r:id="rId10"/>
    <p:sldId id="4191" r:id="rId11"/>
    <p:sldId id="4132" r:id="rId12"/>
    <p:sldId id="4133" r:id="rId13"/>
    <p:sldId id="4134" r:id="rId14"/>
    <p:sldId id="4135" r:id="rId15"/>
    <p:sldId id="4136" r:id="rId16"/>
    <p:sldId id="4137" r:id="rId17"/>
    <p:sldId id="4142" r:id="rId18"/>
    <p:sldId id="4143" r:id="rId19"/>
    <p:sldId id="4144" r:id="rId20"/>
    <p:sldId id="4146" r:id="rId21"/>
    <p:sldId id="4147" r:id="rId22"/>
    <p:sldId id="4149" r:id="rId23"/>
    <p:sldId id="4150" r:id="rId24"/>
    <p:sldId id="4151" r:id="rId25"/>
    <p:sldId id="4152" r:id="rId26"/>
    <p:sldId id="4153" r:id="rId27"/>
    <p:sldId id="4154" r:id="rId28"/>
    <p:sldId id="4155" r:id="rId29"/>
    <p:sldId id="4157" r:id="rId30"/>
    <p:sldId id="4192" r:id="rId31"/>
    <p:sldId id="4158" r:id="rId32"/>
    <p:sldId id="4159" r:id="rId33"/>
    <p:sldId id="4161" r:id="rId34"/>
    <p:sldId id="4162" r:id="rId35"/>
    <p:sldId id="4163" r:id="rId36"/>
    <p:sldId id="4164" r:id="rId37"/>
    <p:sldId id="4165" r:id="rId38"/>
    <p:sldId id="4166" r:id="rId39"/>
    <p:sldId id="4167" r:id="rId40"/>
    <p:sldId id="4168" r:id="rId41"/>
    <p:sldId id="4184" r:id="rId42"/>
    <p:sldId id="4140" r:id="rId43"/>
    <p:sldId id="3931" r:id="rId44"/>
    <p:sldId id="3965" r:id="rId45"/>
    <p:sldId id="4052" r:id="rId46"/>
    <p:sldId id="316" r:id="rId47"/>
    <p:sldId id="4170" r:id="rId48"/>
    <p:sldId id="4171" r:id="rId49"/>
    <p:sldId id="4172" r:id="rId50"/>
    <p:sldId id="4173" r:id="rId51"/>
    <p:sldId id="4176" r:id="rId52"/>
    <p:sldId id="4174" r:id="rId53"/>
    <p:sldId id="4175" r:id="rId54"/>
    <p:sldId id="4181" r:id="rId55"/>
    <p:sldId id="4094" r:id="rId56"/>
    <p:sldId id="4188" r:id="rId57"/>
    <p:sldId id="4189" r:id="rId58"/>
    <p:sldId id="4116" r:id="rId59"/>
    <p:sldId id="4096" r:id="rId60"/>
    <p:sldId id="4187" r:id="rId61"/>
    <p:sldId id="4104" r:id="rId62"/>
    <p:sldId id="4103" r:id="rId63"/>
    <p:sldId id="4185" r:id="rId64"/>
    <p:sldId id="4186" r:id="rId65"/>
    <p:sldId id="295" r:id="rId66"/>
    <p:sldId id="4180" r:id="rId67"/>
    <p:sldId id="4090" r:id="rId68"/>
  </p:sldIdLst>
  <p:sldSz cx="12192000" cy="6858000"/>
  <p:notesSz cx="6797675" cy="9926638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alibri Light" panose="020F0302020204030204" pitchFamily="34" charset="0"/>
      <p:regular r:id="rId75"/>
      <p:italic r:id="rId76"/>
    </p:embeddedFont>
  </p:embeddedFontLst>
  <p:custDataLst>
    <p:tags r:id="rId77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70C0"/>
    <a:srgbClr val="000000"/>
    <a:srgbClr val="002D59"/>
    <a:srgbClr val="FEE75C"/>
    <a:srgbClr val="EFBD9A"/>
    <a:srgbClr val="66FF66"/>
    <a:srgbClr val="A58739"/>
    <a:srgbClr val="CC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00" autoAdjust="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notesViewPr>
    <p:cSldViewPr snapToGrid="0">
      <p:cViewPr varScale="1">
        <p:scale>
          <a:sx n="81" d="100"/>
          <a:sy n="81" d="100"/>
        </p:scale>
        <p:origin x="313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4.fntdata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77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2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3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6.fntdata"/><Relationship Id="rId7" Type="http://schemas.openxmlformats.org/officeDocument/2006/relationships/slide" Target="slides/slide3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1338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fld id="{73850815-559C-42BE-B337-7625728C8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42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2950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3288"/>
            <a:ext cx="4984750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l" defTabSz="9331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1338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3" tIns="46621" rIns="93243" bIns="46621" numCol="1" anchor="b" anchorCtr="0" compatLnSpc="1">
            <a:prstTxWarp prst="textNoShape">
              <a:avLst/>
            </a:prstTxWarp>
          </a:bodyPr>
          <a:lstStyle>
            <a:lvl1pPr algn="r" defTabSz="933195">
              <a:defRPr sz="1200"/>
            </a:lvl1pPr>
          </a:lstStyle>
          <a:p>
            <a:pPr>
              <a:defRPr/>
            </a:pPr>
            <a:fld id="{DBDC3280-BCCE-46C7-9B69-83B9D44DC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11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2950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L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In short, these are ca. 45 minute colloquia, plus questions, which we stream live on YouTube every Thursday at 17:00 CET (Central European Time), and which take place via Zoom – with committee members introducing the speaker and conveying questions (both after the introduction part of the talk, and at the end). The colloquia are aimed at being accessible to a very broad range of students, postdocs, and researchers, who can then get an introduction to different subfields.</a:t>
            </a:r>
          </a:p>
          <a:p>
            <a:pPr eaLnBrk="1" hangingPunct="1">
              <a:spcBef>
                <a:spcPct val="0"/>
              </a:spcBef>
            </a:pPr>
            <a:endParaRPr lang="de-DE" dirty="0"/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1E0C885-A990-4019-BA6A-486141A5405C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2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06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68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43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95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02B30-9B8B-45E1-BFDA-30F9A6924D0F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pPr marL="0" marR="0" lvl="0" indent="0" algn="r" defTabSz="8215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81061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2950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1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DC3280-BCCE-46C7-9B69-83B9D44DCF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331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58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Benjamin’s fit 2020 02 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191226 S1018 P0121 2.4s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191226 S1018 P0084 15s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6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6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3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4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10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7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65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DC3280-BCCE-46C7-9B69-83B9D44DCFE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88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1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5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9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38558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Guideline - Photograph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515144" cy="6858000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9" name="Image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199999">
            <a:off x="-204994" y="5508417"/>
            <a:ext cx="945913" cy="2959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FEC55C-5ADD-4103-9ACC-7FD43CE90A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81" y="6301405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92585"/>
      </p:ext>
    </p:extLst>
  </p:cSld>
  <p:clrMapOvr>
    <a:masterClrMapping/>
  </p:clrMapOvr>
  <p:hf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Bullet points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87608"/>
      </p:ext>
    </p:extLst>
  </p:cSld>
  <p:clrMapOvr>
    <a:masterClrMapping/>
  </p:clrMapOvr>
  <p:hf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Guideline - Photograph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75507" y="773003"/>
            <a:ext cx="5040313" cy="39974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>
              <a:defRPr/>
            </a:pPr>
            <a:r>
              <a:rPr lang="nl-BE"/>
              <a:t>Photography guidelines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Title 1"/>
          <p:cNvSpPr>
            <a:spLocks noAdjustHandles="1"/>
          </p:cNvSpPr>
          <p:nvPr userDrawn="1"/>
        </p:nvSpPr>
        <p:spPr bwMode="auto">
          <a:xfrm>
            <a:off x="875506" y="544810"/>
            <a:ext cx="5040313" cy="119892"/>
          </a:xfrm>
          <a:prstGeom prst="rect">
            <a:avLst/>
          </a:prstGeom>
        </p:spPr>
        <p:txBody>
          <a:bodyPr/>
          <a:lstStyle>
            <a:lvl1pPr marL="0" marR="0" indent="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1pPr>
            <a:lvl2pPr marL="0" marR="0" indent="228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BE" sz="900" b="0" i="0" spc="300">
                <a:solidFill>
                  <a:srgbClr val="FF7E03"/>
                </a:solidFill>
                <a:latin typeface="Montserrat"/>
                <a:ea typeface="Montserrat"/>
                <a:cs typeface="Montserrat"/>
              </a:rPr>
              <a:t>HOW TO CREATE A DARK BLUE OVERLAY ON PHOTOS</a:t>
            </a:r>
            <a:endParaRPr lang="en-US" sz="900" b="0" i="0" spc="300">
              <a:solidFill>
                <a:srgbClr val="FF7E0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515144" cy="6858000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9" name="Image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199999">
            <a:off x="-204994" y="5508417"/>
            <a:ext cx="945913" cy="295928"/>
          </a:xfrm>
          <a:prstGeom prst="rect">
            <a:avLst/>
          </a:prstGeom>
        </p:spPr>
      </p:pic>
      <p:sp>
        <p:nvSpPr>
          <p:cNvPr id="10" name="Espace réservé du texte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75507" y="2130814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1</a:t>
            </a:r>
            <a:endParaRPr/>
          </a:p>
        </p:txBody>
      </p:sp>
      <p:sp>
        <p:nvSpPr>
          <p:cNvPr id="11" name="Espace réservé du texte 1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595042" y="2133624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Importation</a:t>
            </a:r>
            <a:endParaRPr/>
          </a:p>
        </p:txBody>
      </p:sp>
      <p:cxnSp>
        <p:nvCxnSpPr>
          <p:cNvPr id="12" name="Straight Connector 49"/>
          <p:cNvCxnSpPr>
            <a:cxnSpLocks/>
          </p:cNvCxnSpPr>
          <p:nvPr userDrawn="1"/>
        </p:nvCxnSpPr>
        <p:spPr bwMode="auto">
          <a:xfrm>
            <a:off x="1212225" y="2271443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3" name="Espace réservé du texte 1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595042" y="2494600"/>
            <a:ext cx="2862659" cy="230052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sz="900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Import the original phot you want to add in your slide</a:t>
            </a:r>
            <a:endParaRPr lang="fr-FR"/>
          </a:p>
        </p:txBody>
      </p:sp>
      <p:sp>
        <p:nvSpPr>
          <p:cNvPr id="14" name="Espace réservé du texte 19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875507" y="3075463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2</a:t>
            </a:r>
            <a:endParaRPr/>
          </a:p>
        </p:txBody>
      </p:sp>
      <p:sp>
        <p:nvSpPr>
          <p:cNvPr id="15" name="Espace réservé du texte 19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1595042" y="3078273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Create the overlay</a:t>
            </a:r>
            <a:endParaRPr/>
          </a:p>
        </p:txBody>
      </p:sp>
      <p:cxnSp>
        <p:nvCxnSpPr>
          <p:cNvPr id="16" name="Straight Connector 53"/>
          <p:cNvCxnSpPr>
            <a:cxnSpLocks/>
          </p:cNvCxnSpPr>
          <p:nvPr userDrawn="1"/>
        </p:nvCxnSpPr>
        <p:spPr bwMode="auto">
          <a:xfrm>
            <a:off x="1212225" y="3216092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7" name="Espace réservé du texte 19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1595042" y="3439249"/>
            <a:ext cx="2862659" cy="373282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sz="900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Create a “dark blue” rectangle and turn the opacity up to 20%</a:t>
            </a:r>
            <a:endParaRPr lang="fr-FR"/>
          </a:p>
        </p:txBody>
      </p:sp>
      <p:sp>
        <p:nvSpPr>
          <p:cNvPr id="18" name="Espace réservé du texte 1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875507" y="4163548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3</a:t>
            </a:r>
            <a:endParaRPr/>
          </a:p>
        </p:txBody>
      </p:sp>
      <p:sp>
        <p:nvSpPr>
          <p:cNvPr id="19" name="Espace réservé du texte 19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1595042" y="4166358"/>
            <a:ext cx="243403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Placement of the overlay</a:t>
            </a:r>
            <a:endParaRPr/>
          </a:p>
        </p:txBody>
      </p:sp>
      <p:cxnSp>
        <p:nvCxnSpPr>
          <p:cNvPr id="20" name="Straight Connector 57"/>
          <p:cNvCxnSpPr>
            <a:cxnSpLocks/>
          </p:cNvCxnSpPr>
          <p:nvPr userDrawn="1"/>
        </p:nvCxnSpPr>
        <p:spPr bwMode="auto">
          <a:xfrm>
            <a:off x="1212225" y="4304177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21" name="Espace réservé du texte 19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1595042" y="4527334"/>
            <a:ext cx="2862659" cy="38008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sz="900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Place the transparent dark blue overlay above the picture </a:t>
            </a:r>
            <a:endParaRPr lang="fr-FR"/>
          </a:p>
        </p:txBody>
      </p:sp>
      <p:pic>
        <p:nvPicPr>
          <p:cNvPr id="22" name="Picture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096000" y="1691396"/>
            <a:ext cx="2610644" cy="1737604"/>
          </a:xfrm>
          <a:prstGeom prst="rect">
            <a:avLst/>
          </a:prstGeom>
        </p:spPr>
      </p:pic>
      <p:sp>
        <p:nvSpPr>
          <p:cNvPr id="23" name="Rectangle 11"/>
          <p:cNvSpPr/>
          <p:nvPr userDrawn="1"/>
        </p:nvSpPr>
        <p:spPr bwMode="auto">
          <a:xfrm>
            <a:off x="8886031" y="2394713"/>
            <a:ext cx="2610644" cy="318357"/>
          </a:xfrm>
          <a:prstGeom prst="rect">
            <a:avLst/>
          </a:prstGeom>
          <a:solidFill>
            <a:srgbClr val="070A44">
              <a:alpha val="20000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pic>
        <p:nvPicPr>
          <p:cNvPr id="24" name="Picture 6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7493001" y="3658532"/>
            <a:ext cx="2610644" cy="1737604"/>
          </a:xfrm>
          <a:prstGeom prst="rect">
            <a:avLst/>
          </a:prstGeom>
        </p:spPr>
      </p:pic>
      <p:sp>
        <p:nvSpPr>
          <p:cNvPr id="25" name="Rectangle 64"/>
          <p:cNvSpPr/>
          <p:nvPr userDrawn="1"/>
        </p:nvSpPr>
        <p:spPr bwMode="auto">
          <a:xfrm>
            <a:off x="7493001" y="4368156"/>
            <a:ext cx="2610644" cy="318357"/>
          </a:xfrm>
          <a:prstGeom prst="rect">
            <a:avLst/>
          </a:prstGeom>
          <a:solidFill>
            <a:srgbClr val="070A44">
              <a:alpha val="20000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" name="Espace réservé du texte 19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6096000" y="1335526"/>
            <a:ext cx="884729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Original picture</a:t>
            </a:r>
          </a:p>
        </p:txBody>
      </p:sp>
      <p:sp>
        <p:nvSpPr>
          <p:cNvPr id="27" name="Espace réservé du texte 19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8886031" y="1335526"/>
            <a:ext cx="1054543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Dark blue Overlay</a:t>
            </a:r>
            <a:endParaRPr/>
          </a:p>
        </p:txBody>
      </p:sp>
      <p:sp>
        <p:nvSpPr>
          <p:cNvPr id="28" name="Espace réservé du texte 19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8284009" y="5530043"/>
            <a:ext cx="1204045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Picture with Overlay</a:t>
            </a:r>
            <a:endParaRPr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4FEC55C-5ADD-4103-9ACC-7FD43CE90A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81" y="6301405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66976"/>
      </p:ext>
    </p:extLst>
  </p:cSld>
  <p:clrMapOvr>
    <a:masterClrMapping/>
  </p:clrMapOvr>
  <p:hf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Guidelines - Colo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75507" y="728663"/>
            <a:ext cx="5040313" cy="39974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>
              <a:defRPr/>
            </a:pPr>
            <a:r>
              <a:rPr lang="en-US"/>
              <a:t>Color </a:t>
            </a:r>
            <a:r>
              <a:rPr lang="nl-BE"/>
              <a:t>guidelines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Oval 4"/>
          <p:cNvSpPr/>
          <p:nvPr userDrawn="1"/>
        </p:nvSpPr>
        <p:spPr bwMode="auto">
          <a:xfrm>
            <a:off x="1370202" y="2972578"/>
            <a:ext cx="473801" cy="447670"/>
          </a:xfrm>
          <a:prstGeom prst="ellipse">
            <a:avLst/>
          </a:prstGeom>
          <a:solidFill>
            <a:srgbClr val="070A4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8" name="Oval 5"/>
          <p:cNvSpPr/>
          <p:nvPr userDrawn="1"/>
        </p:nvSpPr>
        <p:spPr bwMode="auto">
          <a:xfrm>
            <a:off x="6276181" y="2972578"/>
            <a:ext cx="473801" cy="447670"/>
          </a:xfrm>
          <a:prstGeom prst="ellipse">
            <a:avLst/>
          </a:prstGeom>
          <a:solidFill>
            <a:srgbClr val="E6E7E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9" name="Oval 6"/>
          <p:cNvSpPr/>
          <p:nvPr userDrawn="1"/>
        </p:nvSpPr>
        <p:spPr bwMode="auto">
          <a:xfrm>
            <a:off x="6276181" y="2275552"/>
            <a:ext cx="473801" cy="447670"/>
          </a:xfrm>
          <a:prstGeom prst="ellipse">
            <a:avLst/>
          </a:prstGeom>
          <a:solidFill>
            <a:srgbClr val="6B6D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0" name="Oval 7"/>
          <p:cNvSpPr/>
          <p:nvPr userDrawn="1"/>
        </p:nvSpPr>
        <p:spPr bwMode="auto">
          <a:xfrm>
            <a:off x="6276181" y="3652891"/>
            <a:ext cx="473801" cy="447670"/>
          </a:xfrm>
          <a:prstGeom prst="ellipse">
            <a:avLst/>
          </a:prstGeom>
          <a:solidFill>
            <a:srgbClr val="00FFB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1" name="Oval 8"/>
          <p:cNvSpPr/>
          <p:nvPr userDrawn="1"/>
        </p:nvSpPr>
        <p:spPr bwMode="auto">
          <a:xfrm>
            <a:off x="1370202" y="3652891"/>
            <a:ext cx="473801" cy="447670"/>
          </a:xfrm>
          <a:prstGeom prst="ellipse">
            <a:avLst/>
          </a:prstGeom>
          <a:solidFill>
            <a:srgbClr val="FF037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2" name="Oval 9"/>
          <p:cNvSpPr/>
          <p:nvPr userDrawn="1"/>
        </p:nvSpPr>
        <p:spPr bwMode="auto">
          <a:xfrm>
            <a:off x="1370202" y="4333205"/>
            <a:ext cx="473801" cy="447670"/>
          </a:xfrm>
          <a:prstGeom prst="ellipse">
            <a:avLst/>
          </a:prstGeom>
          <a:solidFill>
            <a:srgbClr val="FF7E0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3" name="Oval 20"/>
          <p:cNvSpPr/>
          <p:nvPr userDrawn="1"/>
        </p:nvSpPr>
        <p:spPr bwMode="auto">
          <a:xfrm>
            <a:off x="1370202" y="5014509"/>
            <a:ext cx="473801" cy="447670"/>
          </a:xfrm>
          <a:prstGeom prst="ellipse">
            <a:avLst/>
          </a:prstGeom>
          <a:gradFill>
            <a:gsLst>
              <a:gs pos="1000">
                <a:srgbClr val="FF7E03"/>
              </a:gs>
              <a:gs pos="99000">
                <a:srgbClr val="FF037A"/>
              </a:gs>
            </a:gsLst>
            <a:lin ang="222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4" name="Oval 21"/>
          <p:cNvSpPr/>
          <p:nvPr userDrawn="1"/>
        </p:nvSpPr>
        <p:spPr bwMode="auto">
          <a:xfrm>
            <a:off x="1370202" y="2275552"/>
            <a:ext cx="473801" cy="447670"/>
          </a:xfrm>
          <a:prstGeom prst="ellipse">
            <a:avLst/>
          </a:prstGeom>
          <a:solidFill>
            <a:schemeClr val="bg1"/>
          </a:solidFill>
          <a:ln>
            <a:solidFill>
              <a:srgbClr val="E6E7E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TextBox 22"/>
          <p:cNvSpPr>
            <a:spLocks noAdjustHandles="1"/>
          </p:cNvSpPr>
          <p:nvPr userDrawn="1"/>
        </p:nvSpPr>
        <p:spPr bwMode="auto">
          <a:xfrm>
            <a:off x="2106385" y="2308151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Neutral white</a:t>
            </a:r>
          </a:p>
        </p:txBody>
      </p:sp>
      <p:sp>
        <p:nvSpPr>
          <p:cNvPr id="16" name="TextBox 23"/>
          <p:cNvSpPr>
            <a:spLocks noAdjustHandles="1"/>
          </p:cNvSpPr>
          <p:nvPr userDrawn="1"/>
        </p:nvSpPr>
        <p:spPr bwMode="auto">
          <a:xfrm>
            <a:off x="2106385" y="3012439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Dark blue</a:t>
            </a:r>
          </a:p>
        </p:txBody>
      </p:sp>
      <p:sp>
        <p:nvSpPr>
          <p:cNvPr id="17" name="TextBox 24"/>
          <p:cNvSpPr>
            <a:spLocks noAdjustHandles="1"/>
          </p:cNvSpPr>
          <p:nvPr userDrawn="1"/>
        </p:nvSpPr>
        <p:spPr bwMode="auto">
          <a:xfrm>
            <a:off x="2106385" y="3701183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Pink</a:t>
            </a:r>
          </a:p>
        </p:txBody>
      </p:sp>
      <p:sp>
        <p:nvSpPr>
          <p:cNvPr id="18" name="TextBox 25"/>
          <p:cNvSpPr>
            <a:spLocks noAdjustHandles="1"/>
          </p:cNvSpPr>
          <p:nvPr userDrawn="1"/>
        </p:nvSpPr>
        <p:spPr bwMode="auto">
          <a:xfrm>
            <a:off x="2106385" y="4343632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Orange</a:t>
            </a:r>
          </a:p>
        </p:txBody>
      </p:sp>
      <p:sp>
        <p:nvSpPr>
          <p:cNvPr id="19" name="TextBox 26"/>
          <p:cNvSpPr>
            <a:spLocks noAdjustHandles="1"/>
          </p:cNvSpPr>
          <p:nvPr userDrawn="1"/>
        </p:nvSpPr>
        <p:spPr bwMode="auto">
          <a:xfrm>
            <a:off x="2106385" y="5035305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Playful gradient</a:t>
            </a:r>
          </a:p>
        </p:txBody>
      </p:sp>
      <p:sp>
        <p:nvSpPr>
          <p:cNvPr id="20" name="TextBox 32"/>
          <p:cNvSpPr>
            <a:spLocks noAdjustHandles="1"/>
          </p:cNvSpPr>
          <p:nvPr userDrawn="1"/>
        </p:nvSpPr>
        <p:spPr bwMode="auto">
          <a:xfrm>
            <a:off x="2106384" y="2525239"/>
            <a:ext cx="2390685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CMYK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0, 0, 0, 0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RGB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255, 255, 255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HREF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#FFFFFF 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21" name="TextBox 33"/>
          <p:cNvSpPr>
            <a:spLocks noAdjustHandles="1"/>
          </p:cNvSpPr>
          <p:nvPr userDrawn="1"/>
        </p:nvSpPr>
        <p:spPr bwMode="auto">
          <a:xfrm>
            <a:off x="2106385" y="3217247"/>
            <a:ext cx="3005282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CMYK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0, 0, 0, 0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RGB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8, 10, 69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HREF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#070A44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22" name="TextBox 34"/>
          <p:cNvSpPr>
            <a:spLocks noAdjustHandles="1"/>
          </p:cNvSpPr>
          <p:nvPr userDrawn="1"/>
        </p:nvSpPr>
        <p:spPr bwMode="auto">
          <a:xfrm>
            <a:off x="2106385" y="3873847"/>
            <a:ext cx="2757944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CMYK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0, 100, 24, 4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RGB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255, 3, 122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HREF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#</a:t>
            </a:r>
            <a:r>
              <a:rPr lang="is-IS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FF037A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23" name="TextBox 35"/>
          <p:cNvSpPr>
            <a:spLocks noAdjustHandles="1"/>
          </p:cNvSpPr>
          <p:nvPr userDrawn="1"/>
        </p:nvSpPr>
        <p:spPr bwMode="auto">
          <a:xfrm>
            <a:off x="2106385" y="4563213"/>
            <a:ext cx="2614236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CMYK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0, 63, 97, 0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RGB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255, 126, 3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HREF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#FF7E03 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24" name="TextBox 36"/>
          <p:cNvSpPr>
            <a:spLocks noAdjustHandles="1"/>
          </p:cNvSpPr>
          <p:nvPr userDrawn="1"/>
        </p:nvSpPr>
        <p:spPr bwMode="auto">
          <a:xfrm>
            <a:off x="2106385" y="5260678"/>
            <a:ext cx="2697983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ORANGE TO PINK / ORIENTATION : 37° 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25" name="TextBox 38"/>
          <p:cNvSpPr>
            <a:spLocks noAdjustHandles="1"/>
          </p:cNvSpPr>
          <p:nvPr userDrawn="1"/>
        </p:nvSpPr>
        <p:spPr bwMode="auto">
          <a:xfrm>
            <a:off x="7060614" y="2308151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Middle grey</a:t>
            </a:r>
          </a:p>
        </p:txBody>
      </p:sp>
      <p:sp>
        <p:nvSpPr>
          <p:cNvPr id="26" name="TextBox 39"/>
          <p:cNvSpPr>
            <a:spLocks noAdjustHandles="1"/>
          </p:cNvSpPr>
          <p:nvPr userDrawn="1"/>
        </p:nvSpPr>
        <p:spPr bwMode="auto">
          <a:xfrm>
            <a:off x="7060614" y="2525239"/>
            <a:ext cx="2607059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CMYK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64, 58, 26, 4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RGB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107, 109, 142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HREF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#6B6D8E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27" name="TextBox 40"/>
          <p:cNvSpPr>
            <a:spLocks noAdjustHandles="1"/>
          </p:cNvSpPr>
          <p:nvPr userDrawn="1"/>
        </p:nvSpPr>
        <p:spPr bwMode="auto">
          <a:xfrm>
            <a:off x="7060614" y="3000159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Light grey</a:t>
            </a:r>
          </a:p>
        </p:txBody>
      </p:sp>
      <p:sp>
        <p:nvSpPr>
          <p:cNvPr id="28" name="TextBox 41"/>
          <p:cNvSpPr>
            <a:spLocks noAdjustHandles="1"/>
          </p:cNvSpPr>
          <p:nvPr userDrawn="1"/>
        </p:nvSpPr>
        <p:spPr bwMode="auto">
          <a:xfrm>
            <a:off x="7060614" y="3217247"/>
            <a:ext cx="2390685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CMYK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12, 8, 5, 2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RGB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230,231,236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HREF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#E6E7EC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29" name="TextBox 42"/>
          <p:cNvSpPr>
            <a:spLocks noAdjustHandles="1"/>
          </p:cNvSpPr>
          <p:nvPr userDrawn="1"/>
        </p:nvSpPr>
        <p:spPr bwMode="auto">
          <a:xfrm>
            <a:off x="7060614" y="3639826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Pastel Turquoise</a:t>
            </a:r>
          </a:p>
        </p:txBody>
      </p:sp>
      <p:sp>
        <p:nvSpPr>
          <p:cNvPr id="30" name="TextBox 43"/>
          <p:cNvSpPr>
            <a:spLocks noAdjustHandles="1"/>
          </p:cNvSpPr>
          <p:nvPr userDrawn="1"/>
        </p:nvSpPr>
        <p:spPr bwMode="auto">
          <a:xfrm>
            <a:off x="7060614" y="3856914"/>
            <a:ext cx="2390685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CMYK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40, 0, 21, 0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RGB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0, 255, 189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HREF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#00FFBD 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31" name="Title 1"/>
          <p:cNvSpPr>
            <a:spLocks noAdjustHandles="1"/>
          </p:cNvSpPr>
          <p:nvPr userDrawn="1"/>
        </p:nvSpPr>
        <p:spPr bwMode="auto">
          <a:xfrm>
            <a:off x="1370202" y="1714828"/>
            <a:ext cx="2137660" cy="206192"/>
          </a:xfrm>
          <a:prstGeom prst="rect">
            <a:avLst/>
          </a:prstGeom>
        </p:spPr>
        <p:txBody>
          <a:bodyPr/>
          <a:lstStyle>
            <a:lvl1pPr marL="0" marR="0" indent="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1pPr>
            <a:lvl2pPr marL="0" marR="0" indent="228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BE" sz="1600" b="0" i="0" dirty="0" err="1">
                <a:latin typeface="Montserrat"/>
                <a:ea typeface="Montserrat"/>
                <a:cs typeface="Montserrat"/>
              </a:rPr>
              <a:t>Primary</a:t>
            </a:r>
            <a:r>
              <a:rPr lang="nl-BE" sz="1600" b="0" i="0" dirty="0">
                <a:latin typeface="Montserrat"/>
                <a:ea typeface="Montserrat"/>
                <a:cs typeface="Montserrat"/>
              </a:rPr>
              <a:t> </a:t>
            </a:r>
            <a:r>
              <a:rPr lang="nl-BE" sz="1600" b="0" i="0" dirty="0" err="1">
                <a:latin typeface="Montserrat"/>
                <a:ea typeface="Montserrat"/>
                <a:cs typeface="Montserrat"/>
              </a:rPr>
              <a:t>colors</a:t>
            </a:r>
            <a:endParaRPr lang="en-US" sz="1600" b="0" i="0" dirty="0">
              <a:latin typeface="Montserrat"/>
              <a:ea typeface="Montserrat"/>
              <a:cs typeface="Montserrat"/>
            </a:endParaRPr>
          </a:p>
        </p:txBody>
      </p:sp>
      <p:sp>
        <p:nvSpPr>
          <p:cNvPr id="32" name="Title 1"/>
          <p:cNvSpPr>
            <a:spLocks noAdjustHandles="1"/>
          </p:cNvSpPr>
          <p:nvPr userDrawn="1"/>
        </p:nvSpPr>
        <p:spPr bwMode="auto">
          <a:xfrm>
            <a:off x="6276182" y="1714828"/>
            <a:ext cx="2211628" cy="206192"/>
          </a:xfrm>
          <a:prstGeom prst="rect">
            <a:avLst/>
          </a:prstGeom>
        </p:spPr>
        <p:txBody>
          <a:bodyPr/>
          <a:lstStyle>
            <a:lvl1pPr marL="0" marR="0" indent="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1pPr>
            <a:lvl2pPr marL="0" marR="0" indent="228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BE" sz="1600" b="0" i="0">
                <a:latin typeface="Montserrat"/>
                <a:ea typeface="Montserrat"/>
                <a:cs typeface="Montserrat"/>
              </a:rPr>
              <a:t>Secondary colors</a:t>
            </a:r>
            <a:endParaRPr lang="en-US" sz="1600" b="0" i="0">
              <a:latin typeface="Montserrat"/>
              <a:ea typeface="Montserrat"/>
              <a:cs typeface="Montserrat"/>
            </a:endParaRPr>
          </a:p>
        </p:txBody>
      </p:sp>
      <p:pic>
        <p:nvPicPr>
          <p:cNvPr id="33" name="Image" descr="Imag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51514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199999">
            <a:off x="-204994" y="5508417"/>
            <a:ext cx="945913" cy="295928"/>
          </a:xfrm>
          <a:prstGeom prst="rect">
            <a:avLst/>
          </a:prstGeom>
        </p:spPr>
      </p:pic>
      <p:sp>
        <p:nvSpPr>
          <p:cNvPr id="35" name="Title 1"/>
          <p:cNvSpPr>
            <a:spLocks noAdjustHandles="1"/>
          </p:cNvSpPr>
          <p:nvPr userDrawn="1"/>
        </p:nvSpPr>
        <p:spPr bwMode="auto">
          <a:xfrm>
            <a:off x="875506" y="544810"/>
            <a:ext cx="5040313" cy="119892"/>
          </a:xfrm>
          <a:prstGeom prst="rect">
            <a:avLst/>
          </a:prstGeom>
        </p:spPr>
        <p:txBody>
          <a:bodyPr/>
          <a:lstStyle>
            <a:lvl1pPr marL="0" marR="0" indent="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1pPr>
            <a:lvl2pPr marL="0" marR="0" indent="228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BE" sz="900" b="0" i="0" spc="300">
                <a:solidFill>
                  <a:srgbClr val="FF7E03"/>
                </a:solidFill>
                <a:latin typeface="Montserrat"/>
                <a:ea typeface="Montserrat"/>
                <a:cs typeface="Montserrat"/>
              </a:rPr>
              <a:t>COLORS TO USE</a:t>
            </a:r>
            <a:endParaRPr lang="en-US" sz="900" b="0" i="0" spc="300">
              <a:solidFill>
                <a:srgbClr val="FF7E0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6" name="Title 1"/>
          <p:cNvSpPr>
            <a:spLocks noAdjustHandles="1"/>
          </p:cNvSpPr>
          <p:nvPr userDrawn="1"/>
        </p:nvSpPr>
        <p:spPr bwMode="auto">
          <a:xfrm>
            <a:off x="9066213" y="544810"/>
            <a:ext cx="2250282" cy="399688"/>
          </a:xfrm>
          <a:prstGeom prst="rect">
            <a:avLst/>
          </a:prstGeom>
        </p:spPr>
        <p:txBody>
          <a:bodyPr/>
          <a:lstStyle>
            <a:lvl1pPr marL="0" marR="0" indent="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1pPr>
            <a:lvl2pPr marL="0" marR="0" indent="228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nl-BE" sz="900" b="0" i="0" spc="0">
                <a:solidFill>
                  <a:srgbClr val="6B6D8E"/>
                </a:solidFill>
                <a:latin typeface="Montserrat"/>
                <a:ea typeface="Montserrat"/>
                <a:cs typeface="Montserrat"/>
              </a:rPr>
              <a:t>Do not use this slide in your presentations</a:t>
            </a:r>
            <a:endParaRPr lang="en-US" sz="900" b="0" i="0" spc="0">
              <a:solidFill>
                <a:srgbClr val="6B6D8E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CB4A8E5-12A4-406A-AAF5-B4B192D5D7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81" y="6301405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04993"/>
      </p:ext>
    </p:extLst>
  </p:cSld>
  <p:clrMapOvr>
    <a:masterClrMapping/>
  </p:clrMapOvr>
  <p:hf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v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5EA91-6AB8-44F6-8D89-A793FD0FBA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6903" y="3428595"/>
            <a:ext cx="2239211" cy="2207091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032104" y="3445906"/>
            <a:ext cx="2278989" cy="246737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875506" y="6309519"/>
            <a:ext cx="2250282" cy="206104"/>
          </a:xfrm>
        </p:spPr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9246394" y="6309519"/>
            <a:ext cx="2430463" cy="206104"/>
          </a:xfrm>
        </p:spPr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Espace réservé du texte 3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195640" y="1590756"/>
            <a:ext cx="7831138" cy="1855150"/>
          </a:xfrm>
          <a:prstGeom prst="rect">
            <a:avLst/>
          </a:prstGeom>
        </p:spPr>
        <p:txBody>
          <a:bodyPr/>
          <a:lstStyle>
            <a:lvl1pPr marL="0" indent="0" defTabSz="14766">
              <a:lnSpc>
                <a:spcPct val="100000"/>
              </a:lnSpc>
              <a:spcBef>
                <a:spcPts val="0"/>
              </a:spcBef>
              <a:buNone/>
              <a:defRPr sz="5600" b="0">
                <a:solidFill>
                  <a:srgbClr val="070A44"/>
                </a:solidFill>
                <a:latin typeface="+mj-lt"/>
                <a:ea typeface="Imperial URW Medium"/>
                <a:cs typeface="Imperial URW Medium"/>
              </a:defRPr>
            </a:lvl1pPr>
            <a:lvl2pPr>
              <a:defRPr sz="5600">
                <a:solidFill>
                  <a:schemeClr val="tx1"/>
                </a:solidFill>
                <a:latin typeface="Imperial URW Medium"/>
                <a:ea typeface="Imperial URW Medium"/>
                <a:cs typeface="Imperial URW Medium"/>
              </a:defRPr>
            </a:lvl2pPr>
            <a:lvl3pPr>
              <a:defRPr sz="5600">
                <a:solidFill>
                  <a:schemeClr val="tx1"/>
                </a:solidFill>
                <a:latin typeface="Imperial URW Medium"/>
                <a:ea typeface="Imperial URW Medium"/>
                <a:cs typeface="Imperial URW Medium"/>
              </a:defRPr>
            </a:lvl3pPr>
            <a:lvl4pPr>
              <a:defRPr sz="5600">
                <a:solidFill>
                  <a:schemeClr val="tx1"/>
                </a:solidFill>
                <a:latin typeface="Imperial URW Medium"/>
                <a:ea typeface="Imperial URW Medium"/>
                <a:cs typeface="Imperial URW Medium"/>
              </a:defRPr>
            </a:lvl4pPr>
            <a:lvl5pPr>
              <a:defRPr sz="5600">
                <a:solidFill>
                  <a:schemeClr val="tx1"/>
                </a:solidFill>
                <a:latin typeface="Imperial URW Medium"/>
                <a:ea typeface="Imperial URW Medium"/>
                <a:cs typeface="Imperial URW Medium"/>
              </a:defRPr>
            </a:lvl5pPr>
          </a:lstStyle>
          <a:p>
            <a:pPr lvl="0">
              <a:defRPr/>
            </a:pPr>
            <a:r>
              <a:rPr lang="nl-BE" dirty="0"/>
              <a:t>Presentation </a:t>
            </a:r>
            <a:r>
              <a:rPr lang="nl-BE" dirty="0" err="1"/>
              <a:t>title</a:t>
            </a:r>
            <a:endParaRPr dirty="0"/>
          </a:p>
        </p:txBody>
      </p:sp>
      <p:sp>
        <p:nvSpPr>
          <p:cNvPr id="8" name="Espace réservé du texte 1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2180431" y="1164462"/>
            <a:ext cx="7831138" cy="2833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0" spc="500">
                <a:solidFill>
                  <a:srgbClr val="FF7E03"/>
                </a:solidFill>
                <a:latin typeface="Montserrat SemiBold"/>
                <a:ea typeface="Montserrat SemiBold"/>
                <a:cs typeface="Montserrat SemiBold"/>
              </a:defRPr>
            </a:lvl1pPr>
          </a:lstStyle>
          <a:p>
            <a:pPr lvl="0">
              <a:defRPr/>
            </a:pPr>
            <a:r>
              <a:rPr lang="nl-BE"/>
              <a:t>DATE (UPPERCASE)</a:t>
            </a:r>
            <a:endParaRPr/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195641" y="4572000"/>
            <a:ext cx="783113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1500" b="0" i="0">
                <a:solidFill>
                  <a:srgbClr val="070A44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Presenter Name</a:t>
            </a:r>
            <a:endParaRPr/>
          </a:p>
        </p:txBody>
      </p:sp>
      <p:pic>
        <p:nvPicPr>
          <p:cNvPr id="10" name="Image" descr="Image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0" y="0"/>
            <a:ext cx="51514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 13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 rot="16199999">
            <a:off x="-204994" y="5508417"/>
            <a:ext cx="945913" cy="295928"/>
          </a:xfrm>
          <a:prstGeom prst="rect">
            <a:avLst/>
          </a:prstGeom>
        </p:spPr>
      </p:pic>
      <p:sp>
        <p:nvSpPr>
          <p:cNvPr id="12" name="Espace réservé du texte 1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2195641" y="4930749"/>
            <a:ext cx="7831137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FF037A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Presenter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10965487" y="548482"/>
            <a:ext cx="711370" cy="4933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B49921-178D-4670-A75F-720DD71B2C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1" y="6301405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52332"/>
      </p:ext>
    </p:extLst>
  </p:cSld>
  <p:clrMapOvr>
    <a:masterClrMapping/>
  </p:clrMapOvr>
  <p:hf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ingle bullet points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7"/>
          <p:cNvSpPr/>
          <p:nvPr userDrawn="1"/>
        </p:nvSpPr>
        <p:spPr bwMode="auto">
          <a:xfrm>
            <a:off x="5915819" y="3269822"/>
            <a:ext cx="6276182" cy="318357"/>
          </a:xfrm>
          <a:prstGeom prst="rect">
            <a:avLst/>
          </a:prstGeom>
          <a:gradFill>
            <a:gsLst>
              <a:gs pos="1000">
                <a:srgbClr val="FF7E03"/>
              </a:gs>
              <a:gs pos="99000">
                <a:srgbClr val="FF037A"/>
              </a:gs>
            </a:gsLst>
            <a:lin ang="2220000" scaled="0"/>
          </a:gra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Espace réservé du texte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75507" y="1896842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1</a:t>
            </a:r>
            <a:endParaRPr/>
          </a:p>
        </p:txBody>
      </p:sp>
      <p:sp>
        <p:nvSpPr>
          <p:cNvPr id="8" name="Espace réservé du texte 1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595042" y="1899652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Quatum computer</a:t>
            </a:r>
            <a:endParaRPr/>
          </a:p>
        </p:txBody>
      </p:sp>
      <p:cxnSp>
        <p:nvCxnSpPr>
          <p:cNvPr id="9" name="Straight Connector 14"/>
          <p:cNvCxnSpPr>
            <a:cxnSpLocks/>
          </p:cNvCxnSpPr>
          <p:nvPr userDrawn="1"/>
        </p:nvCxnSpPr>
        <p:spPr bwMode="auto">
          <a:xfrm>
            <a:off x="1212225" y="2037471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0" name="Espace réservé du texte 1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75507" y="2346898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2</a:t>
            </a:r>
            <a:endParaRPr/>
          </a:p>
        </p:txBody>
      </p:sp>
      <p:sp>
        <p:nvSpPr>
          <p:cNvPr id="11" name="Espace réservé du texte 1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595042" y="2349708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Quatum computer</a:t>
            </a:r>
            <a:endParaRPr/>
          </a:p>
        </p:txBody>
      </p:sp>
      <p:cxnSp>
        <p:nvCxnSpPr>
          <p:cNvPr id="12" name="Straight Connector 17"/>
          <p:cNvCxnSpPr>
            <a:cxnSpLocks/>
          </p:cNvCxnSpPr>
          <p:nvPr userDrawn="1"/>
        </p:nvCxnSpPr>
        <p:spPr bwMode="auto">
          <a:xfrm>
            <a:off x="1212225" y="2487527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3" name="Espace réservé du texte 1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875507" y="2796955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3</a:t>
            </a:r>
            <a:endParaRPr/>
          </a:p>
        </p:txBody>
      </p:sp>
      <p:sp>
        <p:nvSpPr>
          <p:cNvPr id="14" name="Espace réservé du texte 1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595042" y="2799765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Quatum computer</a:t>
            </a:r>
            <a:endParaRPr/>
          </a:p>
        </p:txBody>
      </p:sp>
      <p:cxnSp>
        <p:nvCxnSpPr>
          <p:cNvPr id="15" name="Straight Connector 20"/>
          <p:cNvCxnSpPr>
            <a:cxnSpLocks/>
          </p:cNvCxnSpPr>
          <p:nvPr userDrawn="1"/>
        </p:nvCxnSpPr>
        <p:spPr bwMode="auto">
          <a:xfrm>
            <a:off x="1212225" y="2937584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6" name="Espace réservé du texte 19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875507" y="3247011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4</a:t>
            </a:r>
            <a:endParaRPr/>
          </a:p>
        </p:txBody>
      </p:sp>
      <p:sp>
        <p:nvSpPr>
          <p:cNvPr id="17" name="Espace réservé du texte 1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595042" y="3249821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Quatum computer</a:t>
            </a:r>
            <a:endParaRPr/>
          </a:p>
        </p:txBody>
      </p:sp>
      <p:cxnSp>
        <p:nvCxnSpPr>
          <p:cNvPr id="18" name="Straight Connector 23"/>
          <p:cNvCxnSpPr>
            <a:cxnSpLocks/>
          </p:cNvCxnSpPr>
          <p:nvPr userDrawn="1"/>
        </p:nvCxnSpPr>
        <p:spPr bwMode="auto">
          <a:xfrm>
            <a:off x="1212225" y="3387640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9" name="Espace réservé du texte 19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875507" y="3683027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5</a:t>
            </a:r>
            <a:endParaRPr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595042" y="3685837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Quatum computer</a:t>
            </a:r>
            <a:endParaRPr/>
          </a:p>
        </p:txBody>
      </p:sp>
      <p:cxnSp>
        <p:nvCxnSpPr>
          <p:cNvPr id="21" name="Straight Connector 26"/>
          <p:cNvCxnSpPr>
            <a:cxnSpLocks/>
          </p:cNvCxnSpPr>
          <p:nvPr userDrawn="1"/>
        </p:nvCxnSpPr>
        <p:spPr bwMode="auto">
          <a:xfrm>
            <a:off x="1212225" y="3823656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22" name="Picture Placeholder 29"/>
          <p:cNvSpPr>
            <a:spLocks noGrp="1"/>
          </p:cNvSpPr>
          <p:nvPr>
            <p:ph type="pic" sz="quarter" idx="24"/>
          </p:nvPr>
        </p:nvSpPr>
        <p:spPr bwMode="auto">
          <a:xfrm>
            <a:off x="5915819" y="0"/>
            <a:ext cx="6276181" cy="6858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Quantum…"/>
          <p:cNvSpPr>
            <a:spLocks noGrp="1"/>
          </p:cNvSpPr>
          <p:nvPr>
            <p:ph type="title" idx="4294967295" hasCustomPrompt="1"/>
          </p:nvPr>
        </p:nvSpPr>
        <p:spPr bwMode="auto">
          <a:xfrm>
            <a:off x="1055440" y="582015"/>
            <a:ext cx="4596607" cy="480219"/>
          </a:xfrm>
          <a:prstGeom prst="rect">
            <a:avLst/>
          </a:prstGeom>
        </p:spPr>
        <p:txBody>
          <a:bodyPr anchor="t"/>
          <a:lstStyle>
            <a:lvl1pPr defTabSz="349151">
              <a:defRPr sz="8350"/>
            </a:lvl1pPr>
          </a:lstStyle>
          <a:p>
            <a:pPr defTabSz="698301">
              <a:defRPr sz="8350"/>
            </a:pPr>
            <a:r>
              <a:rPr lang="nl-BE"/>
              <a:t>Title</a:t>
            </a:r>
            <a:endParaRPr/>
          </a:p>
        </p:txBody>
      </p:sp>
      <p:sp>
        <p:nvSpPr>
          <p:cNvPr id="24" name="Espace réservé du texte 19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348611" y="6309519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chemeClr val="bg1">
                    <a:alpha val="90000"/>
                  </a:scheme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Quatum computer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1507661"/>
      </p:ext>
    </p:extLst>
  </p:cSld>
  <p:clrMapOvr>
    <a:masterClrMapping/>
  </p:clrMapOvr>
  <p:hf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ullet points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6" name="Quantum…"/>
          <p:cNvSpPr>
            <a:spLocks noGrp="1"/>
          </p:cNvSpPr>
          <p:nvPr>
            <p:ph type="title" idx="4294967295" hasCustomPrompt="1"/>
          </p:nvPr>
        </p:nvSpPr>
        <p:spPr bwMode="auto">
          <a:xfrm>
            <a:off x="1087041" y="579160"/>
            <a:ext cx="4596607" cy="480219"/>
          </a:xfrm>
          <a:prstGeom prst="rect">
            <a:avLst/>
          </a:prstGeom>
        </p:spPr>
        <p:txBody>
          <a:bodyPr anchor="t"/>
          <a:lstStyle>
            <a:lvl1pPr defTabSz="349151">
              <a:defRPr sz="8350"/>
            </a:lvl1pPr>
          </a:lstStyle>
          <a:p>
            <a:pPr defTabSz="698301">
              <a:defRPr sz="8350"/>
            </a:pPr>
            <a:r>
              <a:rPr lang="nl-BE"/>
              <a:t>Title</a:t>
            </a:r>
            <a:endParaRPr/>
          </a:p>
        </p:txBody>
      </p:sp>
      <p:sp>
        <p:nvSpPr>
          <p:cNvPr id="7" name="Espace réservé du texte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75507" y="1412960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1</a:t>
            </a:r>
            <a:endParaRPr/>
          </a:p>
        </p:txBody>
      </p:sp>
      <p:sp>
        <p:nvSpPr>
          <p:cNvPr id="8" name="Espace réservé du texte 1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595042" y="1415770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Title</a:t>
            </a:r>
          </a:p>
        </p:txBody>
      </p:sp>
      <p:cxnSp>
        <p:nvCxnSpPr>
          <p:cNvPr id="9" name="Straight Connector 14"/>
          <p:cNvCxnSpPr>
            <a:cxnSpLocks/>
          </p:cNvCxnSpPr>
          <p:nvPr userDrawn="1"/>
        </p:nvCxnSpPr>
        <p:spPr bwMode="auto">
          <a:xfrm>
            <a:off x="1212225" y="1553589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0" name="Espace réservé du texte 1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75507" y="3784724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2</a:t>
            </a:r>
            <a:endParaRPr/>
          </a:p>
        </p:txBody>
      </p:sp>
      <p:sp>
        <p:nvSpPr>
          <p:cNvPr id="11" name="Espace réservé du texte 1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595042" y="3787533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Title</a:t>
            </a:r>
          </a:p>
        </p:txBody>
      </p:sp>
      <p:cxnSp>
        <p:nvCxnSpPr>
          <p:cNvPr id="12" name="Straight Connector 17"/>
          <p:cNvCxnSpPr>
            <a:cxnSpLocks/>
          </p:cNvCxnSpPr>
          <p:nvPr userDrawn="1"/>
        </p:nvCxnSpPr>
        <p:spPr bwMode="auto">
          <a:xfrm>
            <a:off x="1212225" y="3925353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3" name="Espace réservé du texte 1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276182" y="1412960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3</a:t>
            </a:r>
            <a:endParaRPr/>
          </a:p>
        </p:txBody>
      </p:sp>
      <p:sp>
        <p:nvSpPr>
          <p:cNvPr id="14" name="Espace réservé du texte 1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995717" y="1415770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Title</a:t>
            </a:r>
          </a:p>
        </p:txBody>
      </p:sp>
      <p:cxnSp>
        <p:nvCxnSpPr>
          <p:cNvPr id="15" name="Straight Connector 30"/>
          <p:cNvCxnSpPr>
            <a:cxnSpLocks/>
          </p:cNvCxnSpPr>
          <p:nvPr userDrawn="1"/>
        </p:nvCxnSpPr>
        <p:spPr bwMode="auto">
          <a:xfrm>
            <a:off x="6612900" y="1553589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6" name="Espace réservé du texte 19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276182" y="3784724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4</a:t>
            </a:r>
            <a:endParaRPr/>
          </a:p>
        </p:txBody>
      </p:sp>
      <p:sp>
        <p:nvSpPr>
          <p:cNvPr id="17" name="Espace réservé du texte 1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6995717" y="3787533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Title</a:t>
            </a:r>
          </a:p>
        </p:txBody>
      </p:sp>
      <p:cxnSp>
        <p:nvCxnSpPr>
          <p:cNvPr id="18" name="Straight Connector 33"/>
          <p:cNvCxnSpPr>
            <a:cxnSpLocks/>
          </p:cNvCxnSpPr>
          <p:nvPr userDrawn="1"/>
        </p:nvCxnSpPr>
        <p:spPr bwMode="auto">
          <a:xfrm>
            <a:off x="6612900" y="3925353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9" name="Espace réservé du texte 1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595042" y="1794389"/>
            <a:ext cx="3875088" cy="1704371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Your text here…</a:t>
            </a:r>
            <a:endParaRPr lang="fr-FR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595042" y="4200396"/>
            <a:ext cx="3875088" cy="1724864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Your text here…</a:t>
            </a:r>
            <a:endParaRPr lang="fr-FR"/>
          </a:p>
        </p:txBody>
      </p:sp>
      <p:sp>
        <p:nvSpPr>
          <p:cNvPr id="21" name="Espace réservé du texte 19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995717" y="1794389"/>
            <a:ext cx="3875088" cy="1704371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Your text here…</a:t>
            </a:r>
            <a:endParaRPr lang="fr-FR"/>
          </a:p>
        </p:txBody>
      </p:sp>
      <p:sp>
        <p:nvSpPr>
          <p:cNvPr id="22" name="Espace réservé du texte 19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6995717" y="4200396"/>
            <a:ext cx="3875088" cy="1724864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Your text here…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863211"/>
      </p:ext>
    </p:extLst>
  </p:cSld>
  <p:clrMapOvr>
    <a:masterClrMapping/>
  </p:clrMapOvr>
  <p:hf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11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Bullet points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6" name="Espace réservé du texte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75507" y="1412960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1</a:t>
            </a:r>
            <a:endParaRPr/>
          </a:p>
        </p:txBody>
      </p:sp>
      <p:sp>
        <p:nvSpPr>
          <p:cNvPr id="7" name="Espace réservé du texte 1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595042" y="1415770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Title</a:t>
            </a:r>
          </a:p>
        </p:txBody>
      </p:sp>
      <p:cxnSp>
        <p:nvCxnSpPr>
          <p:cNvPr id="8" name="Straight Connector 14"/>
          <p:cNvCxnSpPr>
            <a:cxnSpLocks/>
          </p:cNvCxnSpPr>
          <p:nvPr userDrawn="1"/>
        </p:nvCxnSpPr>
        <p:spPr bwMode="auto">
          <a:xfrm>
            <a:off x="1212225" y="1553589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9" name="Espace réservé du texte 1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276182" y="1412960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2</a:t>
            </a:r>
            <a:endParaRPr/>
          </a:p>
        </p:txBody>
      </p:sp>
      <p:sp>
        <p:nvSpPr>
          <p:cNvPr id="10" name="Espace réservé du texte 1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995717" y="1415770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Title</a:t>
            </a:r>
          </a:p>
        </p:txBody>
      </p:sp>
      <p:cxnSp>
        <p:nvCxnSpPr>
          <p:cNvPr id="11" name="Straight Connector 30"/>
          <p:cNvCxnSpPr>
            <a:cxnSpLocks/>
          </p:cNvCxnSpPr>
          <p:nvPr userDrawn="1"/>
        </p:nvCxnSpPr>
        <p:spPr bwMode="auto">
          <a:xfrm>
            <a:off x="6612900" y="1553589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2" name="Espace réservé du texte 1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595042" y="1794388"/>
            <a:ext cx="3875088" cy="387538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Your text here…</a:t>
            </a:r>
            <a:endParaRPr lang="fr-FR"/>
          </a:p>
        </p:txBody>
      </p:sp>
      <p:sp>
        <p:nvSpPr>
          <p:cNvPr id="13" name="Espace réservé du texte 19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995717" y="1794388"/>
            <a:ext cx="3875088" cy="387538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Your text here…</a:t>
            </a:r>
            <a:endParaRPr lang="fr-FR"/>
          </a:p>
        </p:txBody>
      </p:sp>
      <p:sp>
        <p:nvSpPr>
          <p:cNvPr id="14" name="Quantum…"/>
          <p:cNvSpPr>
            <a:spLocks noGrp="1"/>
          </p:cNvSpPr>
          <p:nvPr>
            <p:ph type="title" idx="4294967295" hasCustomPrompt="1"/>
          </p:nvPr>
        </p:nvSpPr>
        <p:spPr bwMode="auto">
          <a:xfrm>
            <a:off x="1087041" y="533105"/>
            <a:ext cx="4596607" cy="480219"/>
          </a:xfrm>
          <a:prstGeom prst="rect">
            <a:avLst/>
          </a:prstGeom>
        </p:spPr>
        <p:txBody>
          <a:bodyPr anchor="t"/>
          <a:lstStyle>
            <a:lvl1pPr defTabSz="349151">
              <a:defRPr sz="8350"/>
            </a:lvl1pPr>
          </a:lstStyle>
          <a:p>
            <a:pPr defTabSz="698301">
              <a:defRPr sz="8350"/>
            </a:pPr>
            <a:r>
              <a:rPr lang="nl-BE"/>
              <a:t>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4733950"/>
      </p:ext>
    </p:extLst>
  </p:cSld>
  <p:clrMapOvr>
    <a:masterClrMapping/>
  </p:clrMapOvr>
  <p:hf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A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2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205810" y="457200"/>
            <a:ext cx="3780381" cy="5943600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Cercle"/>
          <p:cNvSpPr/>
          <p:nvPr userDrawn="1"/>
        </p:nvSpPr>
        <p:spPr bwMode="auto">
          <a:xfrm>
            <a:off x="4558452" y="1900977"/>
            <a:ext cx="3056047" cy="3056047"/>
          </a:xfrm>
          <a:prstGeom prst="ellipse">
            <a:avLst/>
          </a:prstGeom>
          <a:gradFill>
            <a:gsLst>
              <a:gs pos="1000">
                <a:srgbClr val="FF7E03"/>
              </a:gs>
              <a:gs pos="99000">
                <a:srgbClr val="FF037A"/>
              </a:gs>
            </a:gsLst>
            <a:lin ang="2220000" scaled="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830797"/>
      </p:ext>
    </p:extLst>
  </p:cSld>
  <p:clrMapOvr>
    <a:masterClrMapping/>
  </p:clrMapOvr>
  <p:hf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A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2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205810" y="457200"/>
            <a:ext cx="3780381" cy="5943600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rgbClr val="070A4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  <p:pic>
        <p:nvPicPr>
          <p:cNvPr id="9" name="Image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86475" y="3419475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00469"/>
      </p:ext>
    </p:extLst>
  </p:cSld>
  <p:clrMapOvr>
    <a:masterClrMapping/>
  </p:clrMapOvr>
  <p:hf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B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pic>
        <p:nvPicPr>
          <p:cNvPr id="6" name="Image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8099999">
            <a:off x="4249479" y="525859"/>
            <a:ext cx="3693042" cy="5806283"/>
          </a:xfrm>
          <a:prstGeom prst="rect">
            <a:avLst/>
          </a:prstGeom>
        </p:spPr>
      </p:pic>
      <p:sp>
        <p:nvSpPr>
          <p:cNvPr id="7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114209"/>
      </p:ext>
    </p:extLst>
  </p:cSld>
  <p:clrMapOvr>
    <a:masterClrMapping/>
  </p:clrMapOvr>
  <p:hf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B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pic>
        <p:nvPicPr>
          <p:cNvPr id="6" name="Image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8099999">
            <a:off x="4249479" y="525859"/>
            <a:ext cx="3693042" cy="5806283"/>
          </a:xfrm>
          <a:prstGeom prst="rect">
            <a:avLst/>
          </a:prstGeom>
        </p:spPr>
      </p:pic>
      <p:sp>
        <p:nvSpPr>
          <p:cNvPr id="7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gradFill>
            <a:gsLst>
              <a:gs pos="1000">
                <a:srgbClr val="FF7E03"/>
              </a:gs>
              <a:gs pos="99000">
                <a:srgbClr val="FF037A"/>
              </a:gs>
            </a:gsLst>
            <a:lin ang="2220000" scaled="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084490"/>
      </p:ext>
    </p:extLst>
  </p:cSld>
  <p:clrMapOvr>
    <a:masterClrMapping/>
  </p:clrMapOvr>
  <p:hf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C1">
    <p:bg>
      <p:bgPr>
        <a:blipFill>
          <a:blip r:embed="rId2"/>
          <a:srcRect t="7627" b="762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pic>
        <p:nvPicPr>
          <p:cNvPr id="6" name="Image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8099999">
            <a:off x="4249479" y="525859"/>
            <a:ext cx="3693042" cy="5806283"/>
          </a:xfrm>
          <a:prstGeom prst="rect">
            <a:avLst/>
          </a:prstGeom>
        </p:spPr>
      </p:pic>
      <p:sp>
        <p:nvSpPr>
          <p:cNvPr id="7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81AD46-8A40-4B4D-8B32-DFD530FF7F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822" y="594397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20506"/>
      </p:ext>
    </p:extLst>
  </p:cSld>
  <p:clrMapOvr>
    <a:masterClrMapping/>
  </p:clrMapOvr>
  <p:hf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C2">
    <p:bg>
      <p:bgPr>
        <a:blipFill>
          <a:blip r:embed="rId2"/>
          <a:srcRect t="7627" b="762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pic>
        <p:nvPicPr>
          <p:cNvPr id="6" name="Image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8099999">
            <a:off x="4249479" y="525859"/>
            <a:ext cx="3693042" cy="5806283"/>
          </a:xfrm>
          <a:prstGeom prst="rect">
            <a:avLst/>
          </a:prstGeom>
        </p:spPr>
      </p:pic>
      <p:sp>
        <p:nvSpPr>
          <p:cNvPr id="7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gradFill>
            <a:gsLst>
              <a:gs pos="1000">
                <a:srgbClr val="FF7E03"/>
              </a:gs>
              <a:gs pos="99000">
                <a:srgbClr val="FF037A"/>
              </a:gs>
            </a:gsLst>
            <a:lin ang="2220000" scaled="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704984"/>
      </p:ext>
    </p:extLst>
  </p:cSld>
  <p:clrMapOvr>
    <a:masterClrMapping/>
  </p:clrMapOvr>
  <p:hf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-D1">
    <p:bg>
      <p:bgPr>
        <a:gradFill>
          <a:gsLst>
            <a:gs pos="1000">
              <a:srgbClr val="FF7E03"/>
            </a:gs>
            <a:gs pos="99000">
              <a:srgbClr val="FF037A"/>
            </a:gs>
          </a:gsLst>
          <a:lin ang="222000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2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20229677">
            <a:off x="4205810" y="457200"/>
            <a:ext cx="3780381" cy="5943600"/>
          </a:xfrm>
          <a:prstGeom prst="rect">
            <a:avLst/>
          </a:prstGeom>
        </p:spPr>
      </p:pic>
      <p:pic>
        <p:nvPicPr>
          <p:cNvPr id="5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4130" y="369277"/>
            <a:ext cx="275332" cy="296511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193517" y="6085490"/>
            <a:ext cx="496615" cy="386584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chemeClr val="bg1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fld id="{B7D1AE4F-94C0-BA49-95A8-0F34E68B23E9}" type="slidenum">
              <a:rPr lang="fr-FR"/>
              <a:t>‹#›</a:t>
            </a:fld>
            <a:endParaRPr lang="fr-FR"/>
          </a:p>
        </p:txBody>
      </p:sp>
      <p:sp>
        <p:nvSpPr>
          <p:cNvPr id="7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rgbClr val="070A4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  <p:cxnSp>
        <p:nvCxnSpPr>
          <p:cNvPr id="9" name="Connecteur droit 19"/>
          <p:cNvCxnSpPr>
            <a:cxnSpLocks/>
          </p:cNvCxnSpPr>
          <p:nvPr userDrawn="1"/>
        </p:nvCxnSpPr>
        <p:spPr bwMode="auto">
          <a:xfrm flipV="1">
            <a:off x="11531563" y="6453998"/>
            <a:ext cx="161597" cy="3777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0" name="Footer Placeholder 1"/>
          <p:cNvSpPr>
            <a:spLocks noGrp="1"/>
          </p:cNvSpPr>
          <p:nvPr>
            <p:ph type="ftr" sz="quarter" idx="14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09040-0CE1-433E-BE3C-FEB574B9A9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822" y="324742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57730"/>
      </p:ext>
    </p:extLst>
  </p:cSld>
  <p:clrMapOvr>
    <a:masterClrMapping/>
  </p:clrMapOvr>
  <p:hf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-D2">
    <p:bg>
      <p:bgPr>
        <a:gradFill>
          <a:gsLst>
            <a:gs pos="1000">
              <a:srgbClr val="FF7E03"/>
            </a:gs>
            <a:gs pos="99000">
              <a:srgbClr val="FF037A"/>
            </a:gs>
          </a:gsLst>
          <a:lin ang="222000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10800000">
            <a:off x="4249479" y="525859"/>
            <a:ext cx="3693042" cy="5806283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193517" y="6085490"/>
            <a:ext cx="496615" cy="386584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chemeClr val="bg1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fld id="{B7D1AE4F-94C0-BA49-95A8-0F34E68B23E9}" type="slidenum">
              <a:rPr lang="fr-FR"/>
              <a:t>‹#›</a:t>
            </a:fld>
            <a:endParaRPr lang="fr-FR"/>
          </a:p>
        </p:txBody>
      </p:sp>
      <p:sp>
        <p:nvSpPr>
          <p:cNvPr id="7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Cercle"/>
          <p:cNvSpPr/>
          <p:nvPr userDrawn="1"/>
        </p:nvSpPr>
        <p:spPr bwMode="auto">
          <a:xfrm>
            <a:off x="6082077" y="3870492"/>
            <a:ext cx="27845" cy="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rgbClr val="070A44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  <p:cxnSp>
        <p:nvCxnSpPr>
          <p:cNvPr id="10" name="Connecteur droit 19"/>
          <p:cNvCxnSpPr>
            <a:cxnSpLocks/>
          </p:cNvCxnSpPr>
          <p:nvPr userDrawn="1"/>
        </p:nvCxnSpPr>
        <p:spPr bwMode="auto">
          <a:xfrm flipV="1">
            <a:off x="11531563" y="6453998"/>
            <a:ext cx="161597" cy="3777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1" name="Footer Placeholder 1"/>
          <p:cNvSpPr>
            <a:spLocks noGrp="1"/>
          </p:cNvSpPr>
          <p:nvPr>
            <p:ph type="ftr" sz="quarter" idx="14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pic>
        <p:nvPicPr>
          <p:cNvPr id="13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4130" y="369277"/>
            <a:ext cx="275332" cy="296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209040-0CE1-433E-BE3C-FEB574B9A9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822" y="324742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69253"/>
      </p:ext>
    </p:extLst>
  </p:cSld>
  <p:clrMapOvr>
    <a:masterClrMapping/>
  </p:clrMapOvr>
  <p:hf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-E1">
    <p:bg>
      <p:bgPr>
        <a:blipFill>
          <a:blip r:embed="rId2"/>
          <a:srcRect t="7627" b="762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193517" y="6085490"/>
            <a:ext cx="496615" cy="386584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chemeClr val="bg1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fld id="{B7D1AE4F-94C0-BA49-95A8-0F34E68B23E9}" type="slidenum">
              <a:rPr lang="fr-FR"/>
              <a:t>‹#›</a:t>
            </a:fld>
            <a:endParaRPr lang="fr-FR"/>
          </a:p>
        </p:txBody>
      </p:sp>
      <p:sp>
        <p:nvSpPr>
          <p:cNvPr id="5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rgbClr val="070A4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  <p:cxnSp>
        <p:nvCxnSpPr>
          <p:cNvPr id="7" name="Connecteur droit 11"/>
          <p:cNvCxnSpPr>
            <a:cxnSpLocks/>
          </p:cNvCxnSpPr>
          <p:nvPr userDrawn="1"/>
        </p:nvCxnSpPr>
        <p:spPr bwMode="auto">
          <a:xfrm flipV="1">
            <a:off x="11531563" y="6453998"/>
            <a:ext cx="161597" cy="3777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8" name="Footer Placeholder 1"/>
          <p:cNvSpPr>
            <a:spLocks noGrp="1"/>
          </p:cNvSpPr>
          <p:nvPr>
            <p:ph type="ftr" sz="quarter" idx="14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pic>
        <p:nvPicPr>
          <p:cNvPr id="11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4130" y="369277"/>
            <a:ext cx="275332" cy="296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209040-0CE1-433E-BE3C-FEB574B9A9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822" y="324742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30580"/>
      </p:ext>
    </p:extLst>
  </p:cSld>
  <p:clrMapOvr>
    <a:masterClrMapping/>
  </p:clrMapOvr>
  <p:hf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391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-E2">
    <p:bg>
      <p:bgPr>
        <a:blipFill>
          <a:blip r:embed="rId2"/>
          <a:srcRect t="7627" b="762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193517" y="6085490"/>
            <a:ext cx="496615" cy="386584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chemeClr val="bg1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fld id="{B7D1AE4F-94C0-BA49-95A8-0F34E68B23E9}" type="slidenum">
              <a:rPr lang="fr-FR"/>
              <a:t>‹#›</a:t>
            </a:fld>
            <a:endParaRPr lang="fr-FR"/>
          </a:p>
        </p:txBody>
      </p:sp>
      <p:sp>
        <p:nvSpPr>
          <p:cNvPr id="5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rgbClr val="070A44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  <p:cxnSp>
        <p:nvCxnSpPr>
          <p:cNvPr id="7" name="Connecteur droit 11"/>
          <p:cNvCxnSpPr>
            <a:cxnSpLocks/>
          </p:cNvCxnSpPr>
          <p:nvPr userDrawn="1"/>
        </p:nvCxnSpPr>
        <p:spPr bwMode="auto">
          <a:xfrm flipV="1">
            <a:off x="11531563" y="6453998"/>
            <a:ext cx="161597" cy="3777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8" name="Footer Placeholder 1"/>
          <p:cNvSpPr>
            <a:spLocks noGrp="1"/>
          </p:cNvSpPr>
          <p:nvPr>
            <p:ph type="ftr" sz="quarter" idx="14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pic>
        <p:nvPicPr>
          <p:cNvPr id="11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4130" y="369277"/>
            <a:ext cx="275332" cy="296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209040-0CE1-433E-BE3C-FEB574B9A9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822" y="324742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99876"/>
      </p:ext>
    </p:extLst>
  </p:cSld>
  <p:clrMapOvr>
    <a:masterClrMapping/>
  </p:clrMapOvr>
  <p:hf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F1">
    <p:bg>
      <p:bgPr>
        <a:blipFill>
          <a:blip r:embed="rId2"/>
          <a:srcRect t="7627" b="762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 bwMode="auto">
          <a:xfrm>
            <a:off x="-13" y="3269822"/>
            <a:ext cx="12192000" cy="318357"/>
          </a:xfrm>
          <a:prstGeom prst="rect">
            <a:avLst/>
          </a:prstGeom>
          <a:solidFill>
            <a:srgbClr val="070A44">
              <a:alpha val="20000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pic>
        <p:nvPicPr>
          <p:cNvPr id="5" name="Image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8099999">
            <a:off x="4249479" y="525859"/>
            <a:ext cx="3693042" cy="5806283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8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874996"/>
      </p:ext>
    </p:extLst>
  </p:cSld>
  <p:clrMapOvr>
    <a:masterClrMapping/>
  </p:clrMapOvr>
  <p:hf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F2">
    <p:bg>
      <p:bgPr>
        <a:blipFill>
          <a:blip r:embed="rId2"/>
          <a:srcRect t="7627" b="762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 bwMode="auto">
          <a:xfrm>
            <a:off x="-13" y="3269822"/>
            <a:ext cx="12192000" cy="318357"/>
          </a:xfrm>
          <a:prstGeom prst="rect">
            <a:avLst/>
          </a:prstGeom>
          <a:solidFill>
            <a:srgbClr val="070A44">
              <a:alpha val="20000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pic>
        <p:nvPicPr>
          <p:cNvPr id="5" name="Image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8099999">
            <a:off x="4249479" y="525859"/>
            <a:ext cx="3693042" cy="5806283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8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gradFill>
            <a:gsLst>
              <a:gs pos="1000">
                <a:srgbClr val="FF7E03"/>
              </a:gs>
              <a:gs pos="99000">
                <a:srgbClr val="FF037A"/>
              </a:gs>
            </a:gsLst>
            <a:lin ang="2220000" scaled="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  <p:pic>
        <p:nvPicPr>
          <p:cNvPr id="10" name="Image 5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0" y="260648"/>
            <a:ext cx="523530" cy="474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D2855F-F5F4-4704-9614-E125FE7C18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822" y="306563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41428"/>
      </p:ext>
    </p:extLst>
  </p:cSld>
  <p:clrMapOvr>
    <a:masterClrMapping/>
  </p:clrMapOvr>
  <p:hf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Left text and Right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 bwMode="auto">
          <a:xfrm>
            <a:off x="0" y="3641298"/>
            <a:ext cx="12192000" cy="318357"/>
          </a:xfrm>
          <a:prstGeom prst="rect">
            <a:avLst/>
          </a:prstGeom>
          <a:pattFill prst="lgGrid">
            <a:fgClr>
              <a:schemeClr val="bg2"/>
            </a:fgClr>
            <a:bgClr>
              <a:schemeClr val="bg1"/>
            </a:bgClr>
          </a:patt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Espace réservé pour une image  27"/>
          <p:cNvSpPr>
            <a:spLocks noGrp="1"/>
          </p:cNvSpPr>
          <p:nvPr>
            <p:ph type="pic" sz="quarter" idx="16"/>
          </p:nvPr>
        </p:nvSpPr>
        <p:spPr bwMode="auto">
          <a:xfrm>
            <a:off x="6276182" y="1420018"/>
            <a:ext cx="5040313" cy="311546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texte 2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276182" y="4994275"/>
            <a:ext cx="4672807" cy="5032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r>
              <a:rPr lang="fr-FR"/>
              <a:t>More secondary infos…</a:t>
            </a:r>
          </a:p>
        </p:txBody>
      </p:sp>
      <p:sp>
        <p:nvSpPr>
          <p:cNvPr id="9" name="Espace réservé du texte 2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875507" y="2578894"/>
            <a:ext cx="2249486" cy="2918618"/>
          </a:xfrm>
          <a:prstGeom prst="rect">
            <a:avLst/>
          </a:prstGeom>
        </p:spPr>
        <p:txBody>
          <a:bodyPr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/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Your text here…</a:t>
            </a:r>
            <a:endParaRPr lang="fr-FR"/>
          </a:p>
        </p:txBody>
      </p:sp>
      <p:sp>
        <p:nvSpPr>
          <p:cNvPr id="10" name="Espace réservé du texte 1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875507" y="2132542"/>
            <a:ext cx="1790304" cy="28916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Subtitle</a:t>
            </a:r>
          </a:p>
        </p:txBody>
      </p:sp>
      <p:sp>
        <p:nvSpPr>
          <p:cNvPr id="11" name="Espace réservé du texte 24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3485357" y="2578894"/>
            <a:ext cx="2430463" cy="2918618"/>
          </a:xfrm>
          <a:prstGeom prst="rect">
            <a:avLst/>
          </a:prstGeom>
        </p:spPr>
        <p:txBody>
          <a:bodyPr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/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…</a:t>
            </a:r>
            <a:endParaRPr/>
          </a:p>
        </p:txBody>
      </p:sp>
      <p:sp>
        <p:nvSpPr>
          <p:cNvPr id="12" name="Quantum Computers are fundamentally different and will have big impact on high performance computing"/>
          <p:cNvSpPr>
            <a:spLocks noGrp="1"/>
          </p:cNvSpPr>
          <p:nvPr>
            <p:ph type="title" idx="4294967295" hasCustomPrompt="1"/>
          </p:nvPr>
        </p:nvSpPr>
        <p:spPr bwMode="auto">
          <a:xfrm>
            <a:off x="1307468" y="588634"/>
            <a:ext cx="5040313" cy="409722"/>
          </a:xfrm>
          <a:prstGeom prst="rect">
            <a:avLst/>
          </a:prstGeom>
        </p:spPr>
        <p:txBody>
          <a:bodyPr anchor="t"/>
          <a:lstStyle>
            <a:lvl1pPr defTabSz="176629">
              <a:lnSpc>
                <a:spcPct val="100000"/>
              </a:lnSpc>
              <a:defRPr sz="2100"/>
            </a:lvl1pPr>
          </a:lstStyle>
          <a:p>
            <a:pPr>
              <a:defRPr/>
            </a:pPr>
            <a:r>
              <a:rPr lang="nl-BE"/>
              <a:t>H2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1211779"/>
      </p:ext>
    </p:extLst>
  </p:cSld>
  <p:clrMapOvr>
    <a:masterClrMapping/>
  </p:clrMapOvr>
  <p:hf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, Left text and Right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 userDrawn="1"/>
        </p:nvSpPr>
        <p:spPr bwMode="auto">
          <a:xfrm>
            <a:off x="7422357" y="3269822"/>
            <a:ext cx="4769644" cy="318357"/>
          </a:xfrm>
          <a:prstGeom prst="rect">
            <a:avLst/>
          </a:prstGeom>
          <a:solidFill>
            <a:srgbClr val="E6E7EC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Espace réservé pour une image  32"/>
          <p:cNvSpPr>
            <a:spLocks noGrp="1"/>
          </p:cNvSpPr>
          <p:nvPr>
            <p:ph type="pic" sz="quarter" idx="20"/>
          </p:nvPr>
        </p:nvSpPr>
        <p:spPr bwMode="auto">
          <a:xfrm>
            <a:off x="6456363" y="1377604"/>
            <a:ext cx="2430463" cy="47685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pour une image  32"/>
          <p:cNvSpPr>
            <a:spLocks noGrp="1"/>
          </p:cNvSpPr>
          <p:nvPr>
            <p:ph type="pic" sz="quarter" idx="21"/>
          </p:nvPr>
        </p:nvSpPr>
        <p:spPr bwMode="auto">
          <a:xfrm>
            <a:off x="9246394" y="1383968"/>
            <a:ext cx="2250282" cy="22261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Ligne"/>
          <p:cNvSpPr/>
          <p:nvPr userDrawn="1"/>
        </p:nvSpPr>
        <p:spPr bwMode="auto">
          <a:xfrm>
            <a:off x="3298825" y="2594138"/>
            <a:ext cx="1588" cy="3535200"/>
          </a:xfrm>
          <a:prstGeom prst="line">
            <a:avLst/>
          </a:prstGeom>
          <a:ln w="25400" cap="rnd">
            <a:solidFill>
              <a:srgbClr val="A6AAA9"/>
            </a:solidFill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10" name="Espace réservé du texte 2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055688" y="2610933"/>
            <a:ext cx="2248784" cy="353524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9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Gate-based QC (IBM, Google, …)</a:t>
            </a:r>
            <a:endParaRPr/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Massively improved scaling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</a:t>
            </a:r>
            <a:r>
              <a:rPr lang="fr-FR"/>
              <a:t> QCs with 50+ qubits will beat classical supercomputers for certain problems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</a:t>
            </a:r>
            <a:r>
              <a:rPr lang="fr-FR"/>
              <a:t> Very sensitive to errors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</a:t>
            </a:r>
            <a:r>
              <a:rPr lang="fr-FR"/>
              <a:t> Currently only few qubits systems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endParaRPr lang="fr-FR"/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/>
              <a:t>Applications:</a:t>
            </a:r>
            <a:endParaRPr/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Simulation of quantum systems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Number factoring / cryptography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Searching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Optimization, graph analysis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Machine learning, pattern matching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…?</a:t>
            </a:r>
            <a:endParaRPr/>
          </a:p>
          <a:p>
            <a:pPr lvl="0">
              <a:defRPr/>
            </a:pPr>
            <a:endParaRPr lang="fr-FR"/>
          </a:p>
        </p:txBody>
      </p:sp>
      <p:sp>
        <p:nvSpPr>
          <p:cNvPr id="11" name="Espace réservé du texte 2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665538" y="2610933"/>
            <a:ext cx="2430463" cy="353524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9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Quantum annealers (D-Wave)</a:t>
            </a:r>
            <a:endParaRPr/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Speedup not mathematically proven, but experimentally shown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Fourth generation systems available on market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Current machine with 2000 qubits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endParaRPr lang="fr-FR"/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/>
              <a:t>Applications:</a:t>
            </a:r>
            <a:endParaRPr/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Optimization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Sampling</a:t>
            </a:r>
          </a:p>
        </p:txBody>
      </p:sp>
      <p:sp>
        <p:nvSpPr>
          <p:cNvPr id="12" name="Espace réservé du texte 2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2819156" y="5400848"/>
            <a:ext cx="485316" cy="3319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4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r>
              <a:rPr lang="fr-FR"/>
              <a:t>UC1</a:t>
            </a:r>
          </a:p>
        </p:txBody>
      </p:sp>
      <p:sp>
        <p:nvSpPr>
          <p:cNvPr id="13" name="Espace réservé du texte 2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51410" y="4039384"/>
            <a:ext cx="544590" cy="38172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4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r>
              <a:rPr lang="fr-FR"/>
              <a:t>UC2/3</a:t>
            </a:r>
          </a:p>
        </p:txBody>
      </p:sp>
      <p:sp>
        <p:nvSpPr>
          <p:cNvPr id="14" name="Espace réservé du texte 2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55687" y="1761133"/>
            <a:ext cx="5040313" cy="6537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9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Quantum computing (QC)</a:t>
            </a:r>
            <a:endParaRPr/>
          </a:p>
          <a:p>
            <a:pPr algn="l">
              <a:lnSpc>
                <a:spcPct val="120000"/>
              </a:lnSpc>
              <a:defRPr sz="10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endParaRPr lang="fr-FR">
              <a:latin typeface="Montserrat Medium"/>
              <a:ea typeface="Montserrat Medium"/>
              <a:cs typeface="Montserrat Medium"/>
            </a:endParaRP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Fundamentally different computing architecture and hardware</a:t>
            </a:r>
            <a:endParaRPr/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Fundamentally different algorithms and software development</a:t>
            </a:r>
          </a:p>
        </p:txBody>
      </p:sp>
      <p:sp>
        <p:nvSpPr>
          <p:cNvPr id="15" name="Quantum Computers are fundamentally different and will have big impact on high performance computing"/>
          <p:cNvSpPr>
            <a:spLocks noGrp="1"/>
          </p:cNvSpPr>
          <p:nvPr>
            <p:ph type="title" idx="4294967295"/>
          </p:nvPr>
        </p:nvSpPr>
        <p:spPr bwMode="auto">
          <a:xfrm>
            <a:off x="1055687" y="565316"/>
            <a:ext cx="5040313" cy="1079307"/>
          </a:xfrm>
          <a:prstGeom prst="rect">
            <a:avLst/>
          </a:prstGeom>
        </p:spPr>
        <p:txBody>
          <a:bodyPr anchor="t"/>
          <a:lstStyle>
            <a:lvl1pPr defTabSz="176629">
              <a:lnSpc>
                <a:spcPct val="100000"/>
              </a:lnSpc>
              <a:defRPr sz="2100"/>
            </a:lvl1pPr>
          </a:lstStyle>
          <a:p>
            <a:pPr>
              <a:defRPr/>
            </a:pPr>
            <a:r>
              <a:t>Quantum Computers are fundamentally different and will have big impact on high performance computing</a:t>
            </a:r>
          </a:p>
        </p:txBody>
      </p:sp>
      <p:sp>
        <p:nvSpPr>
          <p:cNvPr id="16" name="Espace réservé pour une image  32"/>
          <p:cNvSpPr>
            <a:spLocks noGrp="1"/>
          </p:cNvSpPr>
          <p:nvPr>
            <p:ph type="pic" sz="quarter" idx="22"/>
          </p:nvPr>
        </p:nvSpPr>
        <p:spPr bwMode="auto">
          <a:xfrm>
            <a:off x="9246394" y="3919999"/>
            <a:ext cx="2250282" cy="22261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602903"/>
      </p:ext>
    </p:extLst>
  </p:cSld>
  <p:clrMapOvr>
    <a:masterClrMapping/>
  </p:clrMapOvr>
  <p:hf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+poi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193517" y="6085490"/>
            <a:ext cx="496615" cy="386584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chemeClr val="tx1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fld id="{B7D1AE4F-94C0-BA49-95A8-0F34E68B23E9}" type="slidenum">
              <a:rPr lang="fr-FR"/>
              <a:t>‹#›</a:t>
            </a:fld>
            <a:endParaRPr lang="fr-FR"/>
          </a:p>
        </p:txBody>
      </p:sp>
      <p:sp>
        <p:nvSpPr>
          <p:cNvPr id="5" name="Quantum…"/>
          <p:cNvSpPr>
            <a:spLocks noGrp="1"/>
          </p:cNvSpPr>
          <p:nvPr>
            <p:ph type="title" idx="4294967295" hasCustomPrompt="1"/>
          </p:nvPr>
        </p:nvSpPr>
        <p:spPr bwMode="auto">
          <a:xfrm>
            <a:off x="1289474" y="1054889"/>
            <a:ext cx="4170414" cy="1079307"/>
          </a:xfrm>
          <a:prstGeom prst="rect">
            <a:avLst/>
          </a:prstGeom>
        </p:spPr>
        <p:txBody>
          <a:bodyPr anchor="t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2500">
                <a:solidFill>
                  <a:schemeClr val="tx1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Five reasons why will remain at the forefront of quantum technologies</a:t>
            </a:r>
            <a:endParaRPr/>
          </a:p>
        </p:txBody>
      </p:sp>
      <p:sp>
        <p:nvSpPr>
          <p:cNvPr id="6" name="Espace réservé du texte 1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279267" y="2249311"/>
            <a:ext cx="4941424" cy="118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0" i="0" spc="1500">
                <a:solidFill>
                  <a:schemeClr val="accent4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lvl="0">
              <a:defRPr/>
            </a:pPr>
            <a:r>
              <a:rPr lang="nl-BE"/>
              <a:t>25 JANUARY 2018</a:t>
            </a:r>
            <a:endParaRPr/>
          </a:p>
        </p:txBody>
      </p:sp>
      <p:sp>
        <p:nvSpPr>
          <p:cNvPr id="7" name="Espace réservé du texte 3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60837" y="3896977"/>
            <a:ext cx="1257300" cy="6302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900">
                <a:latin typeface="Montserrat Regular"/>
                <a:ea typeface="Montserrat Regular"/>
                <a:cs typeface="Montserrat Regular"/>
              </a:defRPr>
            </a:lvl1pPr>
          </a:lstStyle>
          <a:p>
            <a:pPr algn="l">
              <a:defRPr sz="1800">
                <a:latin typeface="Montserrat Regular"/>
                <a:ea typeface="Montserrat Regular"/>
                <a:cs typeface="Montserrat Regular"/>
              </a:defRPr>
            </a:pPr>
            <a:r>
              <a:rPr lang="fr-FR">
                <a:solidFill>
                  <a:schemeClr val="tx1"/>
                </a:solidFill>
              </a:rPr>
              <a:t>Lorem ipsum dolor sit amet, consectetur adipisicing.</a:t>
            </a:r>
          </a:p>
        </p:txBody>
      </p:sp>
      <p:sp>
        <p:nvSpPr>
          <p:cNvPr id="8" name="Espace réservé du texte 3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499795" y="3896977"/>
            <a:ext cx="1257300" cy="6302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900">
                <a:latin typeface="Montserrat Regular"/>
                <a:ea typeface="Montserrat Regular"/>
                <a:cs typeface="Montserrat Regular"/>
              </a:defRPr>
            </a:lvl1pPr>
          </a:lstStyle>
          <a:p>
            <a:pPr algn="l">
              <a:defRPr sz="1800">
                <a:latin typeface="Montserrat Regular"/>
                <a:ea typeface="Montserrat Regular"/>
                <a:cs typeface="Montserrat Regular"/>
              </a:defRPr>
            </a:pPr>
            <a:r>
              <a:rPr lang="fr-FR">
                <a:solidFill>
                  <a:schemeClr val="tx1"/>
                </a:solidFill>
              </a:rPr>
              <a:t>Lorem ipsum dolor sit amet, consectetur adipisicing.</a:t>
            </a:r>
          </a:p>
        </p:txBody>
      </p:sp>
      <p:sp>
        <p:nvSpPr>
          <p:cNvPr id="9" name="Espace réservé du texte 3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9375778" y="3861111"/>
            <a:ext cx="1257300" cy="6302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900">
                <a:latin typeface="Montserrat Regular"/>
                <a:ea typeface="Montserrat Regular"/>
                <a:cs typeface="Montserrat Regular"/>
              </a:defRPr>
            </a:lvl1pPr>
          </a:lstStyle>
          <a:p>
            <a:pPr algn="l">
              <a:defRPr sz="1800">
                <a:latin typeface="Montserrat Regular"/>
                <a:ea typeface="Montserrat Regular"/>
                <a:cs typeface="Montserrat Regular"/>
              </a:defRPr>
            </a:pPr>
            <a:r>
              <a:rPr lang="fr-FR">
                <a:solidFill>
                  <a:schemeClr val="tx1"/>
                </a:solidFill>
              </a:rPr>
              <a:t>Lorem ipsum dolor sit amet, consectetur adipisicing.</a:t>
            </a:r>
          </a:p>
        </p:txBody>
      </p:sp>
      <p:sp>
        <p:nvSpPr>
          <p:cNvPr id="10" name="Espace réservé du texte 3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587199" y="5683987"/>
            <a:ext cx="1257300" cy="6302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900">
                <a:latin typeface="Montserrat Regular"/>
                <a:ea typeface="Montserrat Regular"/>
                <a:cs typeface="Montserrat Regular"/>
              </a:defRPr>
            </a:lvl1pPr>
          </a:lstStyle>
          <a:p>
            <a:pPr algn="l">
              <a:defRPr sz="1800">
                <a:latin typeface="Montserrat Regular"/>
                <a:ea typeface="Montserrat Regular"/>
                <a:cs typeface="Montserrat Regular"/>
              </a:defRPr>
            </a:pPr>
            <a:r>
              <a:rPr lang="fr-FR">
                <a:solidFill>
                  <a:schemeClr val="tx1"/>
                </a:solidFill>
              </a:rPr>
              <a:t>Lorem ipsum dolor sit amet, consectetur adipisicing.</a:t>
            </a:r>
          </a:p>
        </p:txBody>
      </p:sp>
      <p:sp>
        <p:nvSpPr>
          <p:cNvPr id="11" name="Espace réservé du texte 3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7749607" y="5683987"/>
            <a:ext cx="1257300" cy="6302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900">
                <a:latin typeface="Montserrat Regular"/>
                <a:ea typeface="Montserrat Regular"/>
                <a:cs typeface="Montserrat Regular"/>
              </a:defRPr>
            </a:lvl1pPr>
          </a:lstStyle>
          <a:p>
            <a:pPr algn="l">
              <a:defRPr sz="1800">
                <a:latin typeface="Montserrat Regular"/>
                <a:ea typeface="Montserrat Regular"/>
                <a:cs typeface="Montserrat Regular"/>
              </a:defRPr>
            </a:pPr>
            <a:r>
              <a:rPr lang="fr-FR">
                <a:solidFill>
                  <a:schemeClr val="tx1"/>
                </a:solidFill>
              </a:rPr>
              <a:t>Lorem ipsum dolor sit amet, consectetur adipisicing.</a:t>
            </a:r>
          </a:p>
        </p:txBody>
      </p:sp>
      <p:pic>
        <p:nvPicPr>
          <p:cNvPr id="12" name="Image 3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36554" y="3274414"/>
            <a:ext cx="386351" cy="430930"/>
          </a:xfrm>
          <a:prstGeom prst="rect">
            <a:avLst/>
          </a:prstGeom>
        </p:spPr>
      </p:pic>
      <p:pic>
        <p:nvPicPr>
          <p:cNvPr id="13" name="Image 4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351272" y="5044125"/>
            <a:ext cx="370559" cy="413315"/>
          </a:xfrm>
          <a:prstGeom prst="rect">
            <a:avLst/>
          </a:prstGeom>
        </p:spPr>
      </p:pic>
      <p:pic>
        <p:nvPicPr>
          <p:cNvPr id="14" name="Image 4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314021" y="3176337"/>
            <a:ext cx="400104" cy="446271"/>
          </a:xfrm>
          <a:prstGeom prst="rect">
            <a:avLst/>
          </a:prstGeom>
        </p:spPr>
      </p:pic>
      <p:pic>
        <p:nvPicPr>
          <p:cNvPr id="15" name="Image 45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7565268" y="5044125"/>
            <a:ext cx="370559" cy="413315"/>
          </a:xfrm>
          <a:prstGeom prst="rect">
            <a:avLst/>
          </a:prstGeom>
        </p:spPr>
      </p:pic>
      <p:pic>
        <p:nvPicPr>
          <p:cNvPr id="16" name="Image 47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9179554" y="3176337"/>
            <a:ext cx="394449" cy="439963"/>
          </a:xfrm>
          <a:prstGeom prst="rect">
            <a:avLst/>
          </a:prstGeom>
        </p:spPr>
      </p:pic>
      <p:pic>
        <p:nvPicPr>
          <p:cNvPr id="17" name="Image 50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1621365" y="4821777"/>
            <a:ext cx="297162" cy="314643"/>
          </a:xfrm>
          <a:prstGeom prst="rect">
            <a:avLst/>
          </a:prstGeom>
        </p:spPr>
      </p:pic>
      <p:pic>
        <p:nvPicPr>
          <p:cNvPr id="18" name="Image 52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6462016" y="4827832"/>
            <a:ext cx="297162" cy="314643"/>
          </a:xfrm>
          <a:prstGeom prst="rect">
            <a:avLst/>
          </a:prstGeom>
        </p:spPr>
      </p:pic>
      <p:pic>
        <p:nvPicPr>
          <p:cNvPr id="19" name="Image 55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4229704" y="3866119"/>
            <a:ext cx="273957" cy="290072"/>
          </a:xfrm>
          <a:prstGeom prst="rect">
            <a:avLst/>
          </a:prstGeom>
        </p:spPr>
      </p:pic>
      <p:pic>
        <p:nvPicPr>
          <p:cNvPr id="20" name="Image 57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7854346" y="3866119"/>
            <a:ext cx="273957" cy="290072"/>
          </a:xfrm>
          <a:prstGeom prst="rect">
            <a:avLst/>
          </a:prstGeom>
        </p:spPr>
      </p:pic>
      <p:cxnSp>
        <p:nvCxnSpPr>
          <p:cNvPr id="21" name="Connecteur droit 58"/>
          <p:cNvCxnSpPr>
            <a:cxnSpLocks/>
          </p:cNvCxnSpPr>
          <p:nvPr userDrawn="1"/>
        </p:nvCxnSpPr>
        <p:spPr bwMode="auto">
          <a:xfrm flipV="1">
            <a:off x="11531563" y="6453998"/>
            <a:ext cx="161597" cy="377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22" name="Footer Placeholder 1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</p:spTree>
    <p:extLst>
      <p:ext uri="{BB962C8B-B14F-4D97-AF65-F5344CB8AC3E}">
        <p14:creationId xmlns:p14="http://schemas.microsoft.com/office/powerpoint/2010/main" val="1586455943"/>
      </p:ext>
    </p:extLst>
  </p:cSld>
  <p:clrMapOvr>
    <a:masterClrMapping/>
  </p:clrMapOvr>
  <p:hf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97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673D0-28A3-4419-BE95-E2F662EFE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2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596" y="43130"/>
            <a:ext cx="10972800" cy="750498"/>
          </a:xfrm>
          <a:prstGeom prst="rect">
            <a:avLst/>
          </a:prstGeom>
        </p:spPr>
        <p:txBody>
          <a:bodyPr/>
          <a:lstStyle>
            <a:lvl1pPr>
              <a:defRPr i="0"/>
            </a:lvl1pPr>
          </a:lstStyle>
          <a:p>
            <a:r>
              <a:rPr lang="de-DE" dirty="0"/>
              <a:t>Titelmasterformat durch Klicken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550D-E5BD-411A-A740-432EE2F12A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81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C670B-28FE-4D6A-AAAA-A5A7EC6D7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42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00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40C12-B9A3-46B7-9BEC-1DDE2D23B8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414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5D845-AB0C-4BD6-BEDD-794A689D5E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606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29F42-D4ED-4CDC-B3D5-996D42A49A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5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235F7-DE03-4BE7-8285-2C10BF5E93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1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C9310-0B9B-4288-AEA9-55AB10FF94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26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EC20E-C2F7-453C-8452-BBF72A7030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22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70B48-6DEC-4A3B-806A-49D791534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52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61324-0F5E-4ED2-897E-6D339E762C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61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076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7615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047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Guideline - Photograph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515144" cy="6858000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9" name="Image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199999">
            <a:off x="-204994" y="5508417"/>
            <a:ext cx="945913" cy="2959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FEC55C-5ADD-4103-9ACC-7FD43CE90A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81" y="6301405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83971"/>
      </p:ext>
    </p:extLst>
  </p:cSld>
  <p:clrMapOvr>
    <a:masterClrMapping/>
  </p:clrMapOvr>
  <p:hf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Bullet points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09972"/>
      </p:ext>
    </p:extLst>
  </p:cSld>
  <p:clrMapOvr>
    <a:masterClrMapping/>
  </p:clrMapOvr>
  <p:hf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Guideline - Photograph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75507" y="773003"/>
            <a:ext cx="5040313" cy="39974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>
              <a:defRPr/>
            </a:pPr>
            <a:r>
              <a:rPr lang="nl-BE"/>
              <a:t>Photography guidelines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Title 1"/>
          <p:cNvSpPr>
            <a:spLocks noAdjustHandles="1"/>
          </p:cNvSpPr>
          <p:nvPr userDrawn="1"/>
        </p:nvSpPr>
        <p:spPr bwMode="auto">
          <a:xfrm>
            <a:off x="875506" y="544810"/>
            <a:ext cx="5040313" cy="119892"/>
          </a:xfrm>
          <a:prstGeom prst="rect">
            <a:avLst/>
          </a:prstGeom>
        </p:spPr>
        <p:txBody>
          <a:bodyPr/>
          <a:lstStyle>
            <a:lvl1pPr marL="0" marR="0" indent="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1pPr>
            <a:lvl2pPr marL="0" marR="0" indent="228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BE" sz="900" b="0" i="0" spc="300">
                <a:solidFill>
                  <a:srgbClr val="FF7E03"/>
                </a:solidFill>
                <a:latin typeface="Montserrat"/>
                <a:ea typeface="Montserrat"/>
                <a:cs typeface="Montserrat"/>
              </a:rPr>
              <a:t>HOW TO CREATE A DARK BLUE OVERLAY ON PHOTOS</a:t>
            </a:r>
            <a:endParaRPr lang="en-US" sz="900" b="0" i="0" spc="300">
              <a:solidFill>
                <a:srgbClr val="FF7E03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515144" cy="6858000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9" name="Image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199999">
            <a:off x="-204994" y="5508417"/>
            <a:ext cx="945913" cy="295928"/>
          </a:xfrm>
          <a:prstGeom prst="rect">
            <a:avLst/>
          </a:prstGeom>
        </p:spPr>
      </p:pic>
      <p:sp>
        <p:nvSpPr>
          <p:cNvPr id="10" name="Espace réservé du texte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75507" y="2130814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1</a:t>
            </a:r>
            <a:endParaRPr/>
          </a:p>
        </p:txBody>
      </p:sp>
      <p:sp>
        <p:nvSpPr>
          <p:cNvPr id="11" name="Espace réservé du texte 1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595042" y="2133624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Importation</a:t>
            </a:r>
            <a:endParaRPr/>
          </a:p>
        </p:txBody>
      </p:sp>
      <p:cxnSp>
        <p:nvCxnSpPr>
          <p:cNvPr id="12" name="Straight Connector 49"/>
          <p:cNvCxnSpPr>
            <a:cxnSpLocks/>
          </p:cNvCxnSpPr>
          <p:nvPr userDrawn="1"/>
        </p:nvCxnSpPr>
        <p:spPr bwMode="auto">
          <a:xfrm>
            <a:off x="1212225" y="2271443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3" name="Espace réservé du texte 1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595042" y="2494600"/>
            <a:ext cx="2862659" cy="230052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sz="900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Import the original phot you want to add in your slide</a:t>
            </a:r>
            <a:endParaRPr lang="fr-FR"/>
          </a:p>
        </p:txBody>
      </p:sp>
      <p:sp>
        <p:nvSpPr>
          <p:cNvPr id="14" name="Espace réservé du texte 19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875507" y="3075463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2</a:t>
            </a:r>
            <a:endParaRPr/>
          </a:p>
        </p:txBody>
      </p:sp>
      <p:sp>
        <p:nvSpPr>
          <p:cNvPr id="15" name="Espace réservé du texte 19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1595042" y="3078273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Create the overlay</a:t>
            </a:r>
            <a:endParaRPr/>
          </a:p>
        </p:txBody>
      </p:sp>
      <p:cxnSp>
        <p:nvCxnSpPr>
          <p:cNvPr id="16" name="Straight Connector 53"/>
          <p:cNvCxnSpPr>
            <a:cxnSpLocks/>
          </p:cNvCxnSpPr>
          <p:nvPr userDrawn="1"/>
        </p:nvCxnSpPr>
        <p:spPr bwMode="auto">
          <a:xfrm>
            <a:off x="1212225" y="3216092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7" name="Espace réservé du texte 19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1595042" y="3439249"/>
            <a:ext cx="2862659" cy="373282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sz="900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Create a “dark blue” rectangle and turn the opacity up to 20%</a:t>
            </a:r>
            <a:endParaRPr lang="fr-FR"/>
          </a:p>
        </p:txBody>
      </p:sp>
      <p:sp>
        <p:nvSpPr>
          <p:cNvPr id="18" name="Espace réservé du texte 19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875507" y="4163548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3</a:t>
            </a:r>
            <a:endParaRPr/>
          </a:p>
        </p:txBody>
      </p:sp>
      <p:sp>
        <p:nvSpPr>
          <p:cNvPr id="19" name="Espace réservé du texte 19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1595042" y="4166358"/>
            <a:ext cx="243403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Placement of the overlay</a:t>
            </a:r>
            <a:endParaRPr/>
          </a:p>
        </p:txBody>
      </p:sp>
      <p:cxnSp>
        <p:nvCxnSpPr>
          <p:cNvPr id="20" name="Straight Connector 57"/>
          <p:cNvCxnSpPr>
            <a:cxnSpLocks/>
          </p:cNvCxnSpPr>
          <p:nvPr userDrawn="1"/>
        </p:nvCxnSpPr>
        <p:spPr bwMode="auto">
          <a:xfrm>
            <a:off x="1212225" y="4304177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21" name="Espace réservé du texte 19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1595042" y="4527334"/>
            <a:ext cx="2862659" cy="38008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sz="900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Place the transparent dark blue overlay above the picture </a:t>
            </a:r>
            <a:endParaRPr lang="fr-FR"/>
          </a:p>
        </p:txBody>
      </p:sp>
      <p:pic>
        <p:nvPicPr>
          <p:cNvPr id="22" name="Picture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096000" y="1691396"/>
            <a:ext cx="2610644" cy="1737604"/>
          </a:xfrm>
          <a:prstGeom prst="rect">
            <a:avLst/>
          </a:prstGeom>
        </p:spPr>
      </p:pic>
      <p:sp>
        <p:nvSpPr>
          <p:cNvPr id="23" name="Rectangle 11"/>
          <p:cNvSpPr/>
          <p:nvPr userDrawn="1"/>
        </p:nvSpPr>
        <p:spPr bwMode="auto">
          <a:xfrm>
            <a:off x="8886031" y="2394713"/>
            <a:ext cx="2610644" cy="318357"/>
          </a:xfrm>
          <a:prstGeom prst="rect">
            <a:avLst/>
          </a:prstGeom>
          <a:solidFill>
            <a:srgbClr val="070A44">
              <a:alpha val="20000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pic>
        <p:nvPicPr>
          <p:cNvPr id="24" name="Picture 6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7493001" y="3658532"/>
            <a:ext cx="2610644" cy="1737604"/>
          </a:xfrm>
          <a:prstGeom prst="rect">
            <a:avLst/>
          </a:prstGeom>
        </p:spPr>
      </p:pic>
      <p:sp>
        <p:nvSpPr>
          <p:cNvPr id="25" name="Rectangle 64"/>
          <p:cNvSpPr/>
          <p:nvPr userDrawn="1"/>
        </p:nvSpPr>
        <p:spPr bwMode="auto">
          <a:xfrm>
            <a:off x="7493001" y="4368156"/>
            <a:ext cx="2610644" cy="318357"/>
          </a:xfrm>
          <a:prstGeom prst="rect">
            <a:avLst/>
          </a:prstGeom>
          <a:solidFill>
            <a:srgbClr val="070A44">
              <a:alpha val="20000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" name="Espace réservé du texte 19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6096000" y="1335526"/>
            <a:ext cx="884729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Original picture</a:t>
            </a:r>
          </a:p>
        </p:txBody>
      </p:sp>
      <p:sp>
        <p:nvSpPr>
          <p:cNvPr id="27" name="Espace réservé du texte 19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8886031" y="1335526"/>
            <a:ext cx="1054543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Dark blue Overlay</a:t>
            </a:r>
            <a:endParaRPr/>
          </a:p>
        </p:txBody>
      </p:sp>
      <p:sp>
        <p:nvSpPr>
          <p:cNvPr id="28" name="Espace réservé du texte 19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8284009" y="5530043"/>
            <a:ext cx="1204045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Picture with Overlay</a:t>
            </a:r>
            <a:endParaRPr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4FEC55C-5ADD-4103-9ACC-7FD43CE90A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81" y="6301405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3355"/>
      </p:ext>
    </p:extLst>
  </p:cSld>
  <p:clrMapOvr>
    <a:masterClrMapping/>
  </p:clrMapOvr>
  <p:hf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Guidelines - Colo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75507" y="728663"/>
            <a:ext cx="5040313" cy="39974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>
              <a:defRPr/>
            </a:pPr>
            <a:r>
              <a:rPr lang="en-US"/>
              <a:t>Color </a:t>
            </a:r>
            <a:r>
              <a:rPr lang="nl-BE"/>
              <a:t>guidelines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Oval 4"/>
          <p:cNvSpPr/>
          <p:nvPr userDrawn="1"/>
        </p:nvSpPr>
        <p:spPr bwMode="auto">
          <a:xfrm>
            <a:off x="1370202" y="2972578"/>
            <a:ext cx="473801" cy="447670"/>
          </a:xfrm>
          <a:prstGeom prst="ellipse">
            <a:avLst/>
          </a:prstGeom>
          <a:solidFill>
            <a:srgbClr val="070A4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8" name="Oval 5"/>
          <p:cNvSpPr/>
          <p:nvPr userDrawn="1"/>
        </p:nvSpPr>
        <p:spPr bwMode="auto">
          <a:xfrm>
            <a:off x="6276181" y="2972578"/>
            <a:ext cx="473801" cy="447670"/>
          </a:xfrm>
          <a:prstGeom prst="ellipse">
            <a:avLst/>
          </a:prstGeom>
          <a:solidFill>
            <a:srgbClr val="E6E7E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9" name="Oval 6"/>
          <p:cNvSpPr/>
          <p:nvPr userDrawn="1"/>
        </p:nvSpPr>
        <p:spPr bwMode="auto">
          <a:xfrm>
            <a:off x="6276181" y="2275552"/>
            <a:ext cx="473801" cy="447670"/>
          </a:xfrm>
          <a:prstGeom prst="ellipse">
            <a:avLst/>
          </a:prstGeom>
          <a:solidFill>
            <a:srgbClr val="6B6D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0" name="Oval 7"/>
          <p:cNvSpPr/>
          <p:nvPr userDrawn="1"/>
        </p:nvSpPr>
        <p:spPr bwMode="auto">
          <a:xfrm>
            <a:off x="6276181" y="3652891"/>
            <a:ext cx="473801" cy="447670"/>
          </a:xfrm>
          <a:prstGeom prst="ellipse">
            <a:avLst/>
          </a:prstGeom>
          <a:solidFill>
            <a:srgbClr val="00FFB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1" name="Oval 8"/>
          <p:cNvSpPr/>
          <p:nvPr userDrawn="1"/>
        </p:nvSpPr>
        <p:spPr bwMode="auto">
          <a:xfrm>
            <a:off x="1370202" y="3652891"/>
            <a:ext cx="473801" cy="447670"/>
          </a:xfrm>
          <a:prstGeom prst="ellipse">
            <a:avLst/>
          </a:prstGeom>
          <a:solidFill>
            <a:srgbClr val="FF037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2" name="Oval 9"/>
          <p:cNvSpPr/>
          <p:nvPr userDrawn="1"/>
        </p:nvSpPr>
        <p:spPr bwMode="auto">
          <a:xfrm>
            <a:off x="1370202" y="4333205"/>
            <a:ext cx="473801" cy="447670"/>
          </a:xfrm>
          <a:prstGeom prst="ellipse">
            <a:avLst/>
          </a:prstGeom>
          <a:solidFill>
            <a:srgbClr val="FF7E0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3" name="Oval 20"/>
          <p:cNvSpPr/>
          <p:nvPr userDrawn="1"/>
        </p:nvSpPr>
        <p:spPr bwMode="auto">
          <a:xfrm>
            <a:off x="1370202" y="5014509"/>
            <a:ext cx="473801" cy="447670"/>
          </a:xfrm>
          <a:prstGeom prst="ellipse">
            <a:avLst/>
          </a:prstGeom>
          <a:gradFill>
            <a:gsLst>
              <a:gs pos="1000">
                <a:srgbClr val="FF7E03"/>
              </a:gs>
              <a:gs pos="99000">
                <a:srgbClr val="FF037A"/>
              </a:gs>
            </a:gsLst>
            <a:lin ang="222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4" name="Oval 21"/>
          <p:cNvSpPr/>
          <p:nvPr userDrawn="1"/>
        </p:nvSpPr>
        <p:spPr bwMode="auto">
          <a:xfrm>
            <a:off x="1370202" y="2275552"/>
            <a:ext cx="473801" cy="447670"/>
          </a:xfrm>
          <a:prstGeom prst="ellipse">
            <a:avLst/>
          </a:prstGeom>
          <a:solidFill>
            <a:schemeClr val="bg1"/>
          </a:solidFill>
          <a:ln>
            <a:solidFill>
              <a:srgbClr val="E6E7E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TextBox 22"/>
          <p:cNvSpPr>
            <a:spLocks noAdjustHandles="1"/>
          </p:cNvSpPr>
          <p:nvPr userDrawn="1"/>
        </p:nvSpPr>
        <p:spPr bwMode="auto">
          <a:xfrm>
            <a:off x="2106385" y="2308151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Neutral white</a:t>
            </a:r>
          </a:p>
        </p:txBody>
      </p:sp>
      <p:sp>
        <p:nvSpPr>
          <p:cNvPr id="16" name="TextBox 23"/>
          <p:cNvSpPr>
            <a:spLocks noAdjustHandles="1"/>
          </p:cNvSpPr>
          <p:nvPr userDrawn="1"/>
        </p:nvSpPr>
        <p:spPr bwMode="auto">
          <a:xfrm>
            <a:off x="2106385" y="3012439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Dark blue</a:t>
            </a:r>
          </a:p>
        </p:txBody>
      </p:sp>
      <p:sp>
        <p:nvSpPr>
          <p:cNvPr id="17" name="TextBox 24"/>
          <p:cNvSpPr>
            <a:spLocks noAdjustHandles="1"/>
          </p:cNvSpPr>
          <p:nvPr userDrawn="1"/>
        </p:nvSpPr>
        <p:spPr bwMode="auto">
          <a:xfrm>
            <a:off x="2106385" y="3701183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Pink</a:t>
            </a:r>
          </a:p>
        </p:txBody>
      </p:sp>
      <p:sp>
        <p:nvSpPr>
          <p:cNvPr id="18" name="TextBox 25"/>
          <p:cNvSpPr>
            <a:spLocks noAdjustHandles="1"/>
          </p:cNvSpPr>
          <p:nvPr userDrawn="1"/>
        </p:nvSpPr>
        <p:spPr bwMode="auto">
          <a:xfrm>
            <a:off x="2106385" y="4343632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Orange</a:t>
            </a:r>
          </a:p>
        </p:txBody>
      </p:sp>
      <p:sp>
        <p:nvSpPr>
          <p:cNvPr id="19" name="TextBox 26"/>
          <p:cNvSpPr>
            <a:spLocks noAdjustHandles="1"/>
          </p:cNvSpPr>
          <p:nvPr userDrawn="1"/>
        </p:nvSpPr>
        <p:spPr bwMode="auto">
          <a:xfrm>
            <a:off x="2106385" y="5035305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Playful gradient</a:t>
            </a:r>
          </a:p>
        </p:txBody>
      </p:sp>
      <p:sp>
        <p:nvSpPr>
          <p:cNvPr id="20" name="TextBox 32"/>
          <p:cNvSpPr>
            <a:spLocks noAdjustHandles="1"/>
          </p:cNvSpPr>
          <p:nvPr userDrawn="1"/>
        </p:nvSpPr>
        <p:spPr bwMode="auto">
          <a:xfrm>
            <a:off x="2106384" y="2525239"/>
            <a:ext cx="2390685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CMYK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0, 0, 0, 0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RGB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255, 255, 255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HREF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#FFFFFF 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21" name="TextBox 33"/>
          <p:cNvSpPr>
            <a:spLocks noAdjustHandles="1"/>
          </p:cNvSpPr>
          <p:nvPr userDrawn="1"/>
        </p:nvSpPr>
        <p:spPr bwMode="auto">
          <a:xfrm>
            <a:off x="2106385" y="3217247"/>
            <a:ext cx="3005282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CMYK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0, 0, 0, 0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RGB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8, 10, 69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HREF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#070A44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22" name="TextBox 34"/>
          <p:cNvSpPr>
            <a:spLocks noAdjustHandles="1"/>
          </p:cNvSpPr>
          <p:nvPr userDrawn="1"/>
        </p:nvSpPr>
        <p:spPr bwMode="auto">
          <a:xfrm>
            <a:off x="2106385" y="3873847"/>
            <a:ext cx="2757944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CMYK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0, 100, 24, 4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RGB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255, 3, 122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HREF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#</a:t>
            </a:r>
            <a:r>
              <a:rPr lang="is-IS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FF037A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23" name="TextBox 35"/>
          <p:cNvSpPr>
            <a:spLocks noAdjustHandles="1"/>
          </p:cNvSpPr>
          <p:nvPr userDrawn="1"/>
        </p:nvSpPr>
        <p:spPr bwMode="auto">
          <a:xfrm>
            <a:off x="2106385" y="4563213"/>
            <a:ext cx="2614236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CMYK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0, 63, 97, 0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RGB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255, 126, 3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HREF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#FF7E03 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24" name="TextBox 36"/>
          <p:cNvSpPr>
            <a:spLocks noAdjustHandles="1"/>
          </p:cNvSpPr>
          <p:nvPr userDrawn="1"/>
        </p:nvSpPr>
        <p:spPr bwMode="auto">
          <a:xfrm>
            <a:off x="2106385" y="5260678"/>
            <a:ext cx="2697983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ORANGE TO PINK / ORIENTATION : 37° 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25" name="TextBox 38"/>
          <p:cNvSpPr>
            <a:spLocks noAdjustHandles="1"/>
          </p:cNvSpPr>
          <p:nvPr userDrawn="1"/>
        </p:nvSpPr>
        <p:spPr bwMode="auto">
          <a:xfrm>
            <a:off x="7060614" y="2308151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Middle grey</a:t>
            </a:r>
          </a:p>
        </p:txBody>
      </p:sp>
      <p:sp>
        <p:nvSpPr>
          <p:cNvPr id="26" name="TextBox 39"/>
          <p:cNvSpPr>
            <a:spLocks noAdjustHandles="1"/>
          </p:cNvSpPr>
          <p:nvPr userDrawn="1"/>
        </p:nvSpPr>
        <p:spPr bwMode="auto">
          <a:xfrm>
            <a:off x="7060614" y="2525239"/>
            <a:ext cx="2607059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CMYK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64, 58, 26, 4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RGB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107, 109, 142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HREF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#6B6D8E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27" name="TextBox 40"/>
          <p:cNvSpPr>
            <a:spLocks noAdjustHandles="1"/>
          </p:cNvSpPr>
          <p:nvPr userDrawn="1"/>
        </p:nvSpPr>
        <p:spPr bwMode="auto">
          <a:xfrm>
            <a:off x="7060614" y="3000159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Light grey</a:t>
            </a:r>
          </a:p>
        </p:txBody>
      </p:sp>
      <p:sp>
        <p:nvSpPr>
          <p:cNvPr id="28" name="TextBox 41"/>
          <p:cNvSpPr>
            <a:spLocks noAdjustHandles="1"/>
          </p:cNvSpPr>
          <p:nvPr userDrawn="1"/>
        </p:nvSpPr>
        <p:spPr bwMode="auto">
          <a:xfrm>
            <a:off x="7060614" y="3217247"/>
            <a:ext cx="2390685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CMYK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12, 8, 5, 2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RGB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230,231,236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HREF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#E6E7EC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29" name="TextBox 42"/>
          <p:cNvSpPr>
            <a:spLocks noAdjustHandles="1"/>
          </p:cNvSpPr>
          <p:nvPr userDrawn="1"/>
        </p:nvSpPr>
        <p:spPr bwMode="auto">
          <a:xfrm>
            <a:off x="7060614" y="3639826"/>
            <a:ext cx="1514099" cy="2260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l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0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"/>
                <a:ea typeface="Montserrat"/>
                <a:cs typeface="Montserrat"/>
              </a:rPr>
              <a:t>Pastel Turquoise</a:t>
            </a:r>
          </a:p>
        </p:txBody>
      </p:sp>
      <p:sp>
        <p:nvSpPr>
          <p:cNvPr id="30" name="TextBox 43"/>
          <p:cNvSpPr>
            <a:spLocks noAdjustHandles="1"/>
          </p:cNvSpPr>
          <p:nvPr userDrawn="1"/>
        </p:nvSpPr>
        <p:spPr bwMode="auto">
          <a:xfrm>
            <a:off x="7060614" y="3856914"/>
            <a:ext cx="2390685" cy="17985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>
              <a:defRPr/>
            </a:pP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CMYK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40, 0, 21, 0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RGB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0, 255, 189 / 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Medium"/>
                <a:ea typeface="Montserrat Medium"/>
                <a:cs typeface="Montserrat Medium"/>
              </a:rPr>
              <a:t>HREF</a:t>
            </a:r>
            <a:r>
              <a:rPr lang="fi-FI" sz="700" b="0" i="0" u="none" strike="noStrike" cap="none" spc="0">
                <a:ln>
                  <a:noFill/>
                </a:ln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rPr>
              <a:t> #00FFBD </a:t>
            </a:r>
            <a:endParaRPr lang="fi-FI" sz="700" b="0" i="0">
              <a:solidFill>
                <a:srgbClr val="070A44"/>
              </a:solidFill>
              <a:latin typeface="Montserrat Light"/>
              <a:ea typeface="Montserrat Light"/>
              <a:cs typeface="Montserrat Light"/>
            </a:endParaRPr>
          </a:p>
        </p:txBody>
      </p:sp>
      <p:sp>
        <p:nvSpPr>
          <p:cNvPr id="31" name="Title 1"/>
          <p:cNvSpPr>
            <a:spLocks noAdjustHandles="1"/>
          </p:cNvSpPr>
          <p:nvPr userDrawn="1"/>
        </p:nvSpPr>
        <p:spPr bwMode="auto">
          <a:xfrm>
            <a:off x="1370202" y="1714828"/>
            <a:ext cx="2137660" cy="206192"/>
          </a:xfrm>
          <a:prstGeom prst="rect">
            <a:avLst/>
          </a:prstGeom>
        </p:spPr>
        <p:txBody>
          <a:bodyPr/>
          <a:lstStyle>
            <a:lvl1pPr marL="0" marR="0" indent="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1pPr>
            <a:lvl2pPr marL="0" marR="0" indent="228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BE" sz="1600" b="0" i="0" dirty="0" err="1">
                <a:latin typeface="Montserrat"/>
                <a:ea typeface="Montserrat"/>
                <a:cs typeface="Montserrat"/>
              </a:rPr>
              <a:t>Primary</a:t>
            </a:r>
            <a:r>
              <a:rPr lang="nl-BE" sz="1600" b="0" i="0" dirty="0">
                <a:latin typeface="Montserrat"/>
                <a:ea typeface="Montserrat"/>
                <a:cs typeface="Montserrat"/>
              </a:rPr>
              <a:t> </a:t>
            </a:r>
            <a:r>
              <a:rPr lang="nl-BE" sz="1600" b="0" i="0" dirty="0" err="1">
                <a:latin typeface="Montserrat"/>
                <a:ea typeface="Montserrat"/>
                <a:cs typeface="Montserrat"/>
              </a:rPr>
              <a:t>colors</a:t>
            </a:r>
            <a:endParaRPr lang="en-US" sz="1600" b="0" i="0" dirty="0">
              <a:latin typeface="Montserrat"/>
              <a:ea typeface="Montserrat"/>
              <a:cs typeface="Montserrat"/>
            </a:endParaRPr>
          </a:p>
        </p:txBody>
      </p:sp>
      <p:sp>
        <p:nvSpPr>
          <p:cNvPr id="32" name="Title 1"/>
          <p:cNvSpPr>
            <a:spLocks noAdjustHandles="1"/>
          </p:cNvSpPr>
          <p:nvPr userDrawn="1"/>
        </p:nvSpPr>
        <p:spPr bwMode="auto">
          <a:xfrm>
            <a:off x="6276182" y="1714828"/>
            <a:ext cx="2211628" cy="206192"/>
          </a:xfrm>
          <a:prstGeom prst="rect">
            <a:avLst/>
          </a:prstGeom>
        </p:spPr>
        <p:txBody>
          <a:bodyPr/>
          <a:lstStyle>
            <a:lvl1pPr marL="0" marR="0" indent="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1pPr>
            <a:lvl2pPr marL="0" marR="0" indent="228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BE" sz="1600" b="0" i="0">
                <a:latin typeface="Montserrat"/>
                <a:ea typeface="Montserrat"/>
                <a:cs typeface="Montserrat"/>
              </a:rPr>
              <a:t>Secondary colors</a:t>
            </a:r>
            <a:endParaRPr lang="en-US" sz="1600" b="0" i="0">
              <a:latin typeface="Montserrat"/>
              <a:ea typeface="Montserrat"/>
              <a:cs typeface="Montserrat"/>
            </a:endParaRPr>
          </a:p>
        </p:txBody>
      </p:sp>
      <p:pic>
        <p:nvPicPr>
          <p:cNvPr id="33" name="Image" descr="Image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51514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 1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16199999">
            <a:off x="-204994" y="5508417"/>
            <a:ext cx="945913" cy="295928"/>
          </a:xfrm>
          <a:prstGeom prst="rect">
            <a:avLst/>
          </a:prstGeom>
        </p:spPr>
      </p:pic>
      <p:sp>
        <p:nvSpPr>
          <p:cNvPr id="35" name="Title 1"/>
          <p:cNvSpPr>
            <a:spLocks noAdjustHandles="1"/>
          </p:cNvSpPr>
          <p:nvPr userDrawn="1"/>
        </p:nvSpPr>
        <p:spPr bwMode="auto">
          <a:xfrm>
            <a:off x="875506" y="544810"/>
            <a:ext cx="5040313" cy="119892"/>
          </a:xfrm>
          <a:prstGeom prst="rect">
            <a:avLst/>
          </a:prstGeom>
        </p:spPr>
        <p:txBody>
          <a:bodyPr/>
          <a:lstStyle>
            <a:lvl1pPr marL="0" marR="0" indent="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1pPr>
            <a:lvl2pPr marL="0" marR="0" indent="228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BE" sz="900" b="0" i="0" spc="300">
                <a:solidFill>
                  <a:srgbClr val="FF7E03"/>
                </a:solidFill>
                <a:latin typeface="Montserrat"/>
                <a:ea typeface="Montserrat"/>
                <a:cs typeface="Montserrat"/>
              </a:rPr>
              <a:t>COLORS TO USE</a:t>
            </a:r>
            <a:endParaRPr lang="en-US" sz="900" b="0" i="0" spc="300">
              <a:solidFill>
                <a:srgbClr val="FF7E03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6" name="Title 1"/>
          <p:cNvSpPr>
            <a:spLocks noAdjustHandles="1"/>
          </p:cNvSpPr>
          <p:nvPr userDrawn="1"/>
        </p:nvSpPr>
        <p:spPr bwMode="auto">
          <a:xfrm>
            <a:off x="9066213" y="544810"/>
            <a:ext cx="2250282" cy="399688"/>
          </a:xfrm>
          <a:prstGeom prst="rect">
            <a:avLst/>
          </a:prstGeom>
        </p:spPr>
        <p:txBody>
          <a:bodyPr/>
          <a:lstStyle>
            <a:lvl1pPr marL="0" marR="0" indent="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1pPr>
            <a:lvl2pPr marL="0" marR="0" indent="228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nl-BE" sz="900" b="0" i="0" spc="0">
                <a:solidFill>
                  <a:srgbClr val="6B6D8E"/>
                </a:solidFill>
                <a:latin typeface="Montserrat"/>
                <a:ea typeface="Montserrat"/>
                <a:cs typeface="Montserrat"/>
              </a:rPr>
              <a:t>Do not use this slide in your presentations</a:t>
            </a:r>
            <a:endParaRPr lang="en-US" sz="900" b="0" i="0" spc="0">
              <a:solidFill>
                <a:srgbClr val="6B6D8E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CB4A8E5-12A4-406A-AAF5-B4B192D5D7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81" y="6301405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2428"/>
      </p:ext>
    </p:extLst>
  </p:cSld>
  <p:clrMapOvr>
    <a:masterClrMapping/>
  </p:clrMapOvr>
  <p:hf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v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5EA91-6AB8-44F6-8D89-A793FD0FBA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6903" y="3428595"/>
            <a:ext cx="2239211" cy="2207091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032104" y="3445906"/>
            <a:ext cx="2278989" cy="246737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875506" y="6309519"/>
            <a:ext cx="2250282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9246394" y="6309519"/>
            <a:ext cx="2430463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Espace réservé du texte 3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195640" y="1590756"/>
            <a:ext cx="7831138" cy="1855150"/>
          </a:xfrm>
          <a:prstGeom prst="rect">
            <a:avLst/>
          </a:prstGeom>
        </p:spPr>
        <p:txBody>
          <a:bodyPr/>
          <a:lstStyle>
            <a:lvl1pPr marL="0" indent="0" defTabSz="14766">
              <a:lnSpc>
                <a:spcPct val="100000"/>
              </a:lnSpc>
              <a:spcBef>
                <a:spcPts val="0"/>
              </a:spcBef>
              <a:buNone/>
              <a:defRPr sz="5600" b="0">
                <a:solidFill>
                  <a:srgbClr val="070A44"/>
                </a:solidFill>
                <a:latin typeface="+mj-lt"/>
                <a:ea typeface="Imperial URW Medium"/>
                <a:cs typeface="Imperial URW Medium"/>
              </a:defRPr>
            </a:lvl1pPr>
            <a:lvl2pPr>
              <a:defRPr sz="5600">
                <a:solidFill>
                  <a:schemeClr val="tx1"/>
                </a:solidFill>
                <a:latin typeface="Imperial URW Medium"/>
                <a:ea typeface="Imperial URW Medium"/>
                <a:cs typeface="Imperial URW Medium"/>
              </a:defRPr>
            </a:lvl2pPr>
            <a:lvl3pPr>
              <a:defRPr sz="5600">
                <a:solidFill>
                  <a:schemeClr val="tx1"/>
                </a:solidFill>
                <a:latin typeface="Imperial URW Medium"/>
                <a:ea typeface="Imperial URW Medium"/>
                <a:cs typeface="Imperial URW Medium"/>
              </a:defRPr>
            </a:lvl3pPr>
            <a:lvl4pPr>
              <a:defRPr sz="5600">
                <a:solidFill>
                  <a:schemeClr val="tx1"/>
                </a:solidFill>
                <a:latin typeface="Imperial URW Medium"/>
                <a:ea typeface="Imperial URW Medium"/>
                <a:cs typeface="Imperial URW Medium"/>
              </a:defRPr>
            </a:lvl4pPr>
            <a:lvl5pPr>
              <a:defRPr sz="5600">
                <a:solidFill>
                  <a:schemeClr val="tx1"/>
                </a:solidFill>
                <a:latin typeface="Imperial URW Medium"/>
                <a:ea typeface="Imperial URW Medium"/>
                <a:cs typeface="Imperial URW Medium"/>
              </a:defRPr>
            </a:lvl5pPr>
          </a:lstStyle>
          <a:p>
            <a:pPr lvl="0">
              <a:defRPr/>
            </a:pPr>
            <a:r>
              <a:rPr lang="nl-BE" dirty="0"/>
              <a:t>Presentation </a:t>
            </a:r>
            <a:r>
              <a:rPr lang="nl-BE" dirty="0" err="1"/>
              <a:t>title</a:t>
            </a:r>
            <a:endParaRPr dirty="0"/>
          </a:p>
        </p:txBody>
      </p:sp>
      <p:sp>
        <p:nvSpPr>
          <p:cNvPr id="8" name="Espace réservé du texte 1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2180431" y="1164462"/>
            <a:ext cx="7831138" cy="2833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1" i="0" spc="500">
                <a:solidFill>
                  <a:srgbClr val="FF7E03"/>
                </a:solidFill>
                <a:latin typeface="Montserrat SemiBold"/>
                <a:ea typeface="Montserrat SemiBold"/>
                <a:cs typeface="Montserrat SemiBold"/>
              </a:defRPr>
            </a:lvl1pPr>
          </a:lstStyle>
          <a:p>
            <a:pPr lvl="0">
              <a:defRPr/>
            </a:pPr>
            <a:r>
              <a:rPr lang="nl-BE"/>
              <a:t>DATE (UPPERCASE)</a:t>
            </a:r>
            <a:endParaRPr/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195641" y="4572000"/>
            <a:ext cx="783113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1500" b="0" i="0">
                <a:solidFill>
                  <a:srgbClr val="070A44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Presenter Name</a:t>
            </a:r>
            <a:endParaRPr/>
          </a:p>
        </p:txBody>
      </p:sp>
      <p:pic>
        <p:nvPicPr>
          <p:cNvPr id="10" name="Image" descr="Image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0" y="0"/>
            <a:ext cx="515144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 13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 rot="16199999">
            <a:off x="-204994" y="5508417"/>
            <a:ext cx="945913" cy="295928"/>
          </a:xfrm>
          <a:prstGeom prst="rect">
            <a:avLst/>
          </a:prstGeom>
        </p:spPr>
      </p:pic>
      <p:sp>
        <p:nvSpPr>
          <p:cNvPr id="12" name="Espace réservé du texte 1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2195641" y="4930749"/>
            <a:ext cx="7831137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FF037A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Presenter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10965487" y="548482"/>
            <a:ext cx="711370" cy="4933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B49921-178D-4670-A75F-720DD71B2C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1" y="6301405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69698"/>
      </p:ext>
    </p:extLst>
  </p:cSld>
  <p:clrMapOvr>
    <a:masterClrMapping/>
  </p:clrMapOvr>
  <p:hf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ingle bullet points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7"/>
          <p:cNvSpPr/>
          <p:nvPr userDrawn="1"/>
        </p:nvSpPr>
        <p:spPr bwMode="auto">
          <a:xfrm>
            <a:off x="5915819" y="3269822"/>
            <a:ext cx="6276182" cy="318357"/>
          </a:xfrm>
          <a:prstGeom prst="rect">
            <a:avLst/>
          </a:prstGeom>
          <a:gradFill>
            <a:gsLst>
              <a:gs pos="1000">
                <a:srgbClr val="FF7E03"/>
              </a:gs>
              <a:gs pos="99000">
                <a:srgbClr val="FF037A"/>
              </a:gs>
            </a:gsLst>
            <a:lin ang="2220000" scaled="0"/>
          </a:gra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Espace réservé du texte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75507" y="1896842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1</a:t>
            </a:r>
            <a:endParaRPr/>
          </a:p>
        </p:txBody>
      </p:sp>
      <p:sp>
        <p:nvSpPr>
          <p:cNvPr id="8" name="Espace réservé du texte 1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595042" y="1899652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Quatum computer</a:t>
            </a:r>
            <a:endParaRPr/>
          </a:p>
        </p:txBody>
      </p:sp>
      <p:cxnSp>
        <p:nvCxnSpPr>
          <p:cNvPr id="9" name="Straight Connector 14"/>
          <p:cNvCxnSpPr>
            <a:cxnSpLocks/>
          </p:cNvCxnSpPr>
          <p:nvPr userDrawn="1"/>
        </p:nvCxnSpPr>
        <p:spPr bwMode="auto">
          <a:xfrm>
            <a:off x="1212225" y="2037471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0" name="Espace réservé du texte 1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75507" y="2346898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2</a:t>
            </a:r>
            <a:endParaRPr/>
          </a:p>
        </p:txBody>
      </p:sp>
      <p:sp>
        <p:nvSpPr>
          <p:cNvPr id="11" name="Espace réservé du texte 1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595042" y="2349708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Quatum computer</a:t>
            </a:r>
            <a:endParaRPr/>
          </a:p>
        </p:txBody>
      </p:sp>
      <p:cxnSp>
        <p:nvCxnSpPr>
          <p:cNvPr id="12" name="Straight Connector 17"/>
          <p:cNvCxnSpPr>
            <a:cxnSpLocks/>
          </p:cNvCxnSpPr>
          <p:nvPr userDrawn="1"/>
        </p:nvCxnSpPr>
        <p:spPr bwMode="auto">
          <a:xfrm>
            <a:off x="1212225" y="2487527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3" name="Espace réservé du texte 1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875507" y="2796955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3</a:t>
            </a:r>
            <a:endParaRPr/>
          </a:p>
        </p:txBody>
      </p:sp>
      <p:sp>
        <p:nvSpPr>
          <p:cNvPr id="14" name="Espace réservé du texte 1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595042" y="2799765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Quatum computer</a:t>
            </a:r>
            <a:endParaRPr/>
          </a:p>
        </p:txBody>
      </p:sp>
      <p:cxnSp>
        <p:nvCxnSpPr>
          <p:cNvPr id="15" name="Straight Connector 20"/>
          <p:cNvCxnSpPr>
            <a:cxnSpLocks/>
          </p:cNvCxnSpPr>
          <p:nvPr userDrawn="1"/>
        </p:nvCxnSpPr>
        <p:spPr bwMode="auto">
          <a:xfrm>
            <a:off x="1212225" y="2937584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6" name="Espace réservé du texte 19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875507" y="3247011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4</a:t>
            </a:r>
            <a:endParaRPr/>
          </a:p>
        </p:txBody>
      </p:sp>
      <p:sp>
        <p:nvSpPr>
          <p:cNvPr id="17" name="Espace réservé du texte 1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1595042" y="3249821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Quatum computer</a:t>
            </a:r>
            <a:endParaRPr/>
          </a:p>
        </p:txBody>
      </p:sp>
      <p:cxnSp>
        <p:nvCxnSpPr>
          <p:cNvPr id="18" name="Straight Connector 23"/>
          <p:cNvCxnSpPr>
            <a:cxnSpLocks/>
          </p:cNvCxnSpPr>
          <p:nvPr userDrawn="1"/>
        </p:nvCxnSpPr>
        <p:spPr bwMode="auto">
          <a:xfrm>
            <a:off x="1212225" y="3387640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9" name="Espace réservé du texte 19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875507" y="3683027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5</a:t>
            </a:r>
            <a:endParaRPr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595042" y="3685837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Quatum computer</a:t>
            </a:r>
            <a:endParaRPr/>
          </a:p>
        </p:txBody>
      </p:sp>
      <p:cxnSp>
        <p:nvCxnSpPr>
          <p:cNvPr id="21" name="Straight Connector 26"/>
          <p:cNvCxnSpPr>
            <a:cxnSpLocks/>
          </p:cNvCxnSpPr>
          <p:nvPr userDrawn="1"/>
        </p:nvCxnSpPr>
        <p:spPr bwMode="auto">
          <a:xfrm>
            <a:off x="1212225" y="3823656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22" name="Picture Placeholder 29"/>
          <p:cNvSpPr>
            <a:spLocks noGrp="1"/>
          </p:cNvSpPr>
          <p:nvPr>
            <p:ph type="pic" sz="quarter" idx="24"/>
          </p:nvPr>
        </p:nvSpPr>
        <p:spPr bwMode="auto">
          <a:xfrm>
            <a:off x="5915819" y="0"/>
            <a:ext cx="6276181" cy="6858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Quantum…"/>
          <p:cNvSpPr>
            <a:spLocks noGrp="1"/>
          </p:cNvSpPr>
          <p:nvPr>
            <p:ph type="title" idx="4294967295" hasCustomPrompt="1"/>
          </p:nvPr>
        </p:nvSpPr>
        <p:spPr bwMode="auto">
          <a:xfrm>
            <a:off x="1055440" y="582015"/>
            <a:ext cx="4596607" cy="480219"/>
          </a:xfrm>
          <a:prstGeom prst="rect">
            <a:avLst/>
          </a:prstGeom>
        </p:spPr>
        <p:txBody>
          <a:bodyPr anchor="t"/>
          <a:lstStyle>
            <a:lvl1pPr defTabSz="349151">
              <a:defRPr sz="8350"/>
            </a:lvl1pPr>
          </a:lstStyle>
          <a:p>
            <a:pPr defTabSz="698301">
              <a:defRPr sz="8350"/>
            </a:pPr>
            <a:r>
              <a:rPr lang="nl-BE"/>
              <a:t>Title</a:t>
            </a:r>
            <a:endParaRPr/>
          </a:p>
        </p:txBody>
      </p:sp>
      <p:sp>
        <p:nvSpPr>
          <p:cNvPr id="24" name="Espace réservé du texte 19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348611" y="6309519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chemeClr val="bg1">
                    <a:alpha val="90000"/>
                  </a:scheme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Quatum computer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45263498"/>
      </p:ext>
    </p:extLst>
  </p:cSld>
  <p:clrMapOvr>
    <a:masterClrMapping/>
  </p:clrMapOvr>
  <p:hf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ullet points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6" name="Quantum…"/>
          <p:cNvSpPr>
            <a:spLocks noGrp="1"/>
          </p:cNvSpPr>
          <p:nvPr>
            <p:ph type="title" idx="4294967295" hasCustomPrompt="1"/>
          </p:nvPr>
        </p:nvSpPr>
        <p:spPr bwMode="auto">
          <a:xfrm>
            <a:off x="1087041" y="579160"/>
            <a:ext cx="4596607" cy="480219"/>
          </a:xfrm>
          <a:prstGeom prst="rect">
            <a:avLst/>
          </a:prstGeom>
        </p:spPr>
        <p:txBody>
          <a:bodyPr anchor="t"/>
          <a:lstStyle>
            <a:lvl1pPr defTabSz="349151">
              <a:defRPr sz="8350"/>
            </a:lvl1pPr>
          </a:lstStyle>
          <a:p>
            <a:pPr defTabSz="698301">
              <a:defRPr sz="8350"/>
            </a:pPr>
            <a:r>
              <a:rPr lang="nl-BE"/>
              <a:t>Title</a:t>
            </a:r>
            <a:endParaRPr/>
          </a:p>
        </p:txBody>
      </p:sp>
      <p:sp>
        <p:nvSpPr>
          <p:cNvPr id="7" name="Espace réservé du texte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75507" y="1412960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1</a:t>
            </a:r>
            <a:endParaRPr/>
          </a:p>
        </p:txBody>
      </p:sp>
      <p:sp>
        <p:nvSpPr>
          <p:cNvPr id="8" name="Espace réservé du texte 1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595042" y="1415770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Title</a:t>
            </a:r>
          </a:p>
        </p:txBody>
      </p:sp>
      <p:cxnSp>
        <p:nvCxnSpPr>
          <p:cNvPr id="9" name="Straight Connector 14"/>
          <p:cNvCxnSpPr>
            <a:cxnSpLocks/>
          </p:cNvCxnSpPr>
          <p:nvPr userDrawn="1"/>
        </p:nvCxnSpPr>
        <p:spPr bwMode="auto">
          <a:xfrm>
            <a:off x="1212225" y="1553589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0" name="Espace réservé du texte 19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75507" y="3784724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2</a:t>
            </a:r>
            <a:endParaRPr/>
          </a:p>
        </p:txBody>
      </p:sp>
      <p:sp>
        <p:nvSpPr>
          <p:cNvPr id="11" name="Espace réservé du texte 19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595042" y="3787533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Title</a:t>
            </a:r>
          </a:p>
        </p:txBody>
      </p:sp>
      <p:cxnSp>
        <p:nvCxnSpPr>
          <p:cNvPr id="12" name="Straight Connector 17"/>
          <p:cNvCxnSpPr>
            <a:cxnSpLocks/>
          </p:cNvCxnSpPr>
          <p:nvPr userDrawn="1"/>
        </p:nvCxnSpPr>
        <p:spPr bwMode="auto">
          <a:xfrm>
            <a:off x="1212225" y="3925353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3" name="Espace réservé du texte 1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276182" y="1412960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3</a:t>
            </a:r>
            <a:endParaRPr/>
          </a:p>
        </p:txBody>
      </p:sp>
      <p:sp>
        <p:nvSpPr>
          <p:cNvPr id="14" name="Espace réservé du texte 1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995717" y="1415770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Title</a:t>
            </a:r>
          </a:p>
        </p:txBody>
      </p:sp>
      <p:cxnSp>
        <p:nvCxnSpPr>
          <p:cNvPr id="15" name="Straight Connector 30"/>
          <p:cNvCxnSpPr>
            <a:cxnSpLocks/>
          </p:cNvCxnSpPr>
          <p:nvPr userDrawn="1"/>
        </p:nvCxnSpPr>
        <p:spPr bwMode="auto">
          <a:xfrm>
            <a:off x="6612900" y="1553589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6" name="Espace réservé du texte 19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276182" y="3784724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4</a:t>
            </a:r>
            <a:endParaRPr/>
          </a:p>
        </p:txBody>
      </p:sp>
      <p:sp>
        <p:nvSpPr>
          <p:cNvPr id="17" name="Espace réservé du texte 19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6995717" y="3787533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Title</a:t>
            </a:r>
          </a:p>
        </p:txBody>
      </p:sp>
      <p:cxnSp>
        <p:nvCxnSpPr>
          <p:cNvPr id="18" name="Straight Connector 33"/>
          <p:cNvCxnSpPr>
            <a:cxnSpLocks/>
          </p:cNvCxnSpPr>
          <p:nvPr userDrawn="1"/>
        </p:nvCxnSpPr>
        <p:spPr bwMode="auto">
          <a:xfrm>
            <a:off x="6612900" y="3925353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9" name="Espace réservé du texte 1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595042" y="1794389"/>
            <a:ext cx="3875088" cy="1704371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Your text here…</a:t>
            </a:r>
            <a:endParaRPr lang="fr-FR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1595042" y="4200396"/>
            <a:ext cx="3875088" cy="1724864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Your text here…</a:t>
            </a:r>
            <a:endParaRPr lang="fr-FR"/>
          </a:p>
        </p:txBody>
      </p:sp>
      <p:sp>
        <p:nvSpPr>
          <p:cNvPr id="21" name="Espace réservé du texte 19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995717" y="1794389"/>
            <a:ext cx="3875088" cy="1704371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Your text here…</a:t>
            </a:r>
            <a:endParaRPr lang="fr-FR"/>
          </a:p>
        </p:txBody>
      </p:sp>
      <p:sp>
        <p:nvSpPr>
          <p:cNvPr id="22" name="Espace réservé du texte 19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6995717" y="4200396"/>
            <a:ext cx="3875088" cy="1724864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Your text here…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263079"/>
      </p:ext>
    </p:extLst>
  </p:cSld>
  <p:clrMapOvr>
    <a:masterClrMapping/>
  </p:clrMapOvr>
  <p:hf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Bullet points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6" name="Espace réservé du texte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75507" y="1412960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1</a:t>
            </a:r>
            <a:endParaRPr/>
          </a:p>
        </p:txBody>
      </p:sp>
      <p:sp>
        <p:nvSpPr>
          <p:cNvPr id="7" name="Espace réservé du texte 1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595042" y="1415770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Title</a:t>
            </a:r>
          </a:p>
        </p:txBody>
      </p:sp>
      <p:cxnSp>
        <p:nvCxnSpPr>
          <p:cNvPr id="8" name="Straight Connector 14"/>
          <p:cNvCxnSpPr>
            <a:cxnSpLocks/>
          </p:cNvCxnSpPr>
          <p:nvPr userDrawn="1"/>
        </p:nvCxnSpPr>
        <p:spPr bwMode="auto">
          <a:xfrm>
            <a:off x="1212225" y="1553589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9" name="Espace réservé du texte 1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276182" y="1412960"/>
            <a:ext cx="217147" cy="272584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410766">
              <a:lnSpc>
                <a:spcPts val="69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defRPr sz="700" b="0" i="0">
                <a:solidFill>
                  <a:srgbClr val="070A44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2</a:t>
            </a:r>
            <a:endParaRPr/>
          </a:p>
        </p:txBody>
      </p:sp>
      <p:sp>
        <p:nvSpPr>
          <p:cNvPr id="10" name="Espace réservé du texte 19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995717" y="1415770"/>
            <a:ext cx="1790304" cy="25267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Title</a:t>
            </a:r>
          </a:p>
        </p:txBody>
      </p:sp>
      <p:cxnSp>
        <p:nvCxnSpPr>
          <p:cNvPr id="11" name="Straight Connector 30"/>
          <p:cNvCxnSpPr>
            <a:cxnSpLocks/>
          </p:cNvCxnSpPr>
          <p:nvPr userDrawn="1"/>
        </p:nvCxnSpPr>
        <p:spPr bwMode="auto">
          <a:xfrm>
            <a:off x="6612900" y="1553589"/>
            <a:ext cx="234669" cy="0"/>
          </a:xfrm>
          <a:prstGeom prst="line">
            <a:avLst/>
          </a:prstGeom>
          <a:noFill/>
          <a:ln w="25400" cap="flat">
            <a:gradFill>
              <a:gsLst>
                <a:gs pos="0">
                  <a:srgbClr val="FF7E03"/>
                </a:gs>
                <a:gs pos="100000">
                  <a:srgbClr val="FF037A"/>
                </a:gs>
              </a:gsLst>
              <a:lin ang="2220000" scaled="0"/>
            </a:gra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2" name="Espace réservé du texte 19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1595042" y="1794388"/>
            <a:ext cx="3875088" cy="387538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Your text here…</a:t>
            </a:r>
            <a:endParaRPr lang="fr-FR"/>
          </a:p>
        </p:txBody>
      </p:sp>
      <p:sp>
        <p:nvSpPr>
          <p:cNvPr id="13" name="Espace réservé du texte 19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6995717" y="1794388"/>
            <a:ext cx="3875088" cy="387538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>
                <a:solidFill>
                  <a:srgbClr val="6B6D8E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Your text here…</a:t>
            </a:r>
            <a:endParaRPr lang="fr-FR"/>
          </a:p>
        </p:txBody>
      </p:sp>
      <p:sp>
        <p:nvSpPr>
          <p:cNvPr id="14" name="Quantum…"/>
          <p:cNvSpPr>
            <a:spLocks noGrp="1"/>
          </p:cNvSpPr>
          <p:nvPr>
            <p:ph type="title" idx="4294967295" hasCustomPrompt="1"/>
          </p:nvPr>
        </p:nvSpPr>
        <p:spPr bwMode="auto">
          <a:xfrm>
            <a:off x="1087041" y="533105"/>
            <a:ext cx="4596607" cy="480219"/>
          </a:xfrm>
          <a:prstGeom prst="rect">
            <a:avLst/>
          </a:prstGeom>
        </p:spPr>
        <p:txBody>
          <a:bodyPr anchor="t"/>
          <a:lstStyle>
            <a:lvl1pPr defTabSz="349151">
              <a:defRPr sz="8350"/>
            </a:lvl1pPr>
          </a:lstStyle>
          <a:p>
            <a:pPr defTabSz="698301">
              <a:defRPr sz="8350"/>
            </a:pPr>
            <a:r>
              <a:rPr lang="nl-BE"/>
              <a:t>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71287758"/>
      </p:ext>
    </p:extLst>
  </p:cSld>
  <p:clrMapOvr>
    <a:masterClrMapping/>
  </p:clrMapOvr>
  <p:hf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A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2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205810" y="457200"/>
            <a:ext cx="3780381" cy="5943600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Cercle"/>
          <p:cNvSpPr/>
          <p:nvPr userDrawn="1"/>
        </p:nvSpPr>
        <p:spPr bwMode="auto">
          <a:xfrm>
            <a:off x="4558452" y="1900977"/>
            <a:ext cx="3056047" cy="3056047"/>
          </a:xfrm>
          <a:prstGeom prst="ellipse">
            <a:avLst/>
          </a:prstGeom>
          <a:gradFill>
            <a:gsLst>
              <a:gs pos="1000">
                <a:srgbClr val="FF7E03"/>
              </a:gs>
              <a:gs pos="99000">
                <a:srgbClr val="FF037A"/>
              </a:gs>
            </a:gsLst>
            <a:lin ang="2220000" scaled="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339564"/>
      </p:ext>
    </p:extLst>
  </p:cSld>
  <p:clrMapOvr>
    <a:masterClrMapping/>
  </p:clrMapOvr>
  <p:hf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A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2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205810" y="457200"/>
            <a:ext cx="3780381" cy="5943600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rgbClr val="070A4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  <p:pic>
        <p:nvPicPr>
          <p:cNvPr id="9" name="Image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086475" y="3419475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43693"/>
      </p:ext>
    </p:extLst>
  </p:cSld>
  <p:clrMapOvr>
    <a:masterClrMapping/>
  </p:clrMapOvr>
  <p:hf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52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B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pic>
        <p:nvPicPr>
          <p:cNvPr id="6" name="Image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8099999">
            <a:off x="4249479" y="525859"/>
            <a:ext cx="3693042" cy="5806283"/>
          </a:xfrm>
          <a:prstGeom prst="rect">
            <a:avLst/>
          </a:prstGeom>
        </p:spPr>
      </p:pic>
      <p:sp>
        <p:nvSpPr>
          <p:cNvPr id="7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754754"/>
      </p:ext>
    </p:extLst>
  </p:cSld>
  <p:clrMapOvr>
    <a:masterClrMapping/>
  </p:clrMapOvr>
  <p:hf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B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pic>
        <p:nvPicPr>
          <p:cNvPr id="6" name="Image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8099999">
            <a:off x="4249479" y="525859"/>
            <a:ext cx="3693042" cy="5806283"/>
          </a:xfrm>
          <a:prstGeom prst="rect">
            <a:avLst/>
          </a:prstGeom>
        </p:spPr>
      </p:pic>
      <p:sp>
        <p:nvSpPr>
          <p:cNvPr id="7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gradFill>
            <a:gsLst>
              <a:gs pos="1000">
                <a:srgbClr val="FF7E03"/>
              </a:gs>
              <a:gs pos="99000">
                <a:srgbClr val="FF037A"/>
              </a:gs>
            </a:gsLst>
            <a:lin ang="2220000" scaled="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89593"/>
      </p:ext>
    </p:extLst>
  </p:cSld>
  <p:clrMapOvr>
    <a:masterClrMapping/>
  </p:clrMapOvr>
  <p:hf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C1">
    <p:bg>
      <p:bgPr>
        <a:blipFill>
          <a:blip r:embed="rId2"/>
          <a:srcRect t="7627" b="762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pic>
        <p:nvPicPr>
          <p:cNvPr id="6" name="Image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8099999">
            <a:off x="4249479" y="525859"/>
            <a:ext cx="3693042" cy="5806283"/>
          </a:xfrm>
          <a:prstGeom prst="rect">
            <a:avLst/>
          </a:prstGeom>
        </p:spPr>
      </p:pic>
      <p:sp>
        <p:nvSpPr>
          <p:cNvPr id="7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81AD46-8A40-4B4D-8B32-DFD530FF7F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822" y="594397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75297"/>
      </p:ext>
    </p:extLst>
  </p:cSld>
  <p:clrMapOvr>
    <a:masterClrMapping/>
  </p:clrMapOvr>
  <p:hf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C2">
    <p:bg>
      <p:bgPr>
        <a:blipFill>
          <a:blip r:embed="rId2"/>
          <a:srcRect t="7627" b="762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pic>
        <p:nvPicPr>
          <p:cNvPr id="6" name="Image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8099999">
            <a:off x="4249479" y="525859"/>
            <a:ext cx="3693042" cy="5806283"/>
          </a:xfrm>
          <a:prstGeom prst="rect">
            <a:avLst/>
          </a:prstGeom>
        </p:spPr>
      </p:pic>
      <p:sp>
        <p:nvSpPr>
          <p:cNvPr id="7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gradFill>
            <a:gsLst>
              <a:gs pos="1000">
                <a:srgbClr val="FF7E03"/>
              </a:gs>
              <a:gs pos="99000">
                <a:srgbClr val="FF037A"/>
              </a:gs>
            </a:gsLst>
            <a:lin ang="2220000" scaled="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768847"/>
      </p:ext>
    </p:extLst>
  </p:cSld>
  <p:clrMapOvr>
    <a:masterClrMapping/>
  </p:clrMapOvr>
  <p:hf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-D1">
    <p:bg>
      <p:bgPr>
        <a:gradFill>
          <a:gsLst>
            <a:gs pos="1000">
              <a:srgbClr val="FF7E03"/>
            </a:gs>
            <a:gs pos="99000">
              <a:srgbClr val="FF037A"/>
            </a:gs>
          </a:gsLst>
          <a:lin ang="222000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2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20229677">
            <a:off x="4205810" y="457200"/>
            <a:ext cx="3780381" cy="5943600"/>
          </a:xfrm>
          <a:prstGeom prst="rect">
            <a:avLst/>
          </a:prstGeom>
        </p:spPr>
      </p:pic>
      <p:pic>
        <p:nvPicPr>
          <p:cNvPr id="5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4130" y="369277"/>
            <a:ext cx="275332" cy="296511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193517" y="6085490"/>
            <a:ext cx="496615" cy="386584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chemeClr val="bg1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fld id="{B7D1AE4F-94C0-BA49-95A8-0F34E68B23E9}" type="slidenum">
              <a:rPr lang="fr-FR"/>
              <a:t>‹#›</a:t>
            </a:fld>
            <a:endParaRPr lang="fr-FR"/>
          </a:p>
        </p:txBody>
      </p:sp>
      <p:sp>
        <p:nvSpPr>
          <p:cNvPr id="7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rgbClr val="070A4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  <p:cxnSp>
        <p:nvCxnSpPr>
          <p:cNvPr id="9" name="Connecteur droit 19"/>
          <p:cNvCxnSpPr>
            <a:cxnSpLocks/>
          </p:cNvCxnSpPr>
          <p:nvPr userDrawn="1"/>
        </p:nvCxnSpPr>
        <p:spPr bwMode="auto">
          <a:xfrm flipV="1">
            <a:off x="11531563" y="6453998"/>
            <a:ext cx="161597" cy="3777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0" name="Footer Placeholder 1"/>
          <p:cNvSpPr>
            <a:spLocks noGrp="1"/>
          </p:cNvSpPr>
          <p:nvPr>
            <p:ph type="ftr" sz="quarter" idx="14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09040-0CE1-433E-BE3C-FEB574B9A9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822" y="324742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98842"/>
      </p:ext>
    </p:extLst>
  </p:cSld>
  <p:clrMapOvr>
    <a:masterClrMapping/>
  </p:clrMapOvr>
  <p:hf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-D2">
    <p:bg>
      <p:bgPr>
        <a:gradFill>
          <a:gsLst>
            <a:gs pos="1000">
              <a:srgbClr val="FF7E03"/>
            </a:gs>
            <a:gs pos="99000">
              <a:srgbClr val="FF037A"/>
            </a:gs>
          </a:gsLst>
          <a:lin ang="222000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10800000">
            <a:off x="4249479" y="525859"/>
            <a:ext cx="3693042" cy="5806283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193517" y="6085490"/>
            <a:ext cx="496615" cy="386584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chemeClr val="bg1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fld id="{B7D1AE4F-94C0-BA49-95A8-0F34E68B23E9}" type="slidenum">
              <a:rPr lang="fr-FR"/>
              <a:t>‹#›</a:t>
            </a:fld>
            <a:endParaRPr lang="fr-FR"/>
          </a:p>
        </p:txBody>
      </p:sp>
      <p:sp>
        <p:nvSpPr>
          <p:cNvPr id="7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8" name="Cercle"/>
          <p:cNvSpPr/>
          <p:nvPr userDrawn="1"/>
        </p:nvSpPr>
        <p:spPr bwMode="auto">
          <a:xfrm>
            <a:off x="6082077" y="3870492"/>
            <a:ext cx="27845" cy="2784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rgbClr val="070A44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  <p:cxnSp>
        <p:nvCxnSpPr>
          <p:cNvPr id="10" name="Connecteur droit 19"/>
          <p:cNvCxnSpPr>
            <a:cxnSpLocks/>
          </p:cNvCxnSpPr>
          <p:nvPr userDrawn="1"/>
        </p:nvCxnSpPr>
        <p:spPr bwMode="auto">
          <a:xfrm flipV="1">
            <a:off x="11531563" y="6453998"/>
            <a:ext cx="161597" cy="3777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1" name="Footer Placeholder 1"/>
          <p:cNvSpPr>
            <a:spLocks noGrp="1"/>
          </p:cNvSpPr>
          <p:nvPr>
            <p:ph type="ftr" sz="quarter" idx="14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pic>
        <p:nvPicPr>
          <p:cNvPr id="13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4130" y="369277"/>
            <a:ext cx="275332" cy="296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209040-0CE1-433E-BE3C-FEB574B9A9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822" y="324742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33701"/>
      </p:ext>
    </p:extLst>
  </p:cSld>
  <p:clrMapOvr>
    <a:masterClrMapping/>
  </p:clrMapOvr>
  <p:hf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-E1">
    <p:bg>
      <p:bgPr>
        <a:blipFill>
          <a:blip r:embed="rId2"/>
          <a:srcRect t="7627" b="762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193517" y="6085490"/>
            <a:ext cx="496615" cy="386584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chemeClr val="bg1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fld id="{B7D1AE4F-94C0-BA49-95A8-0F34E68B23E9}" type="slidenum">
              <a:rPr lang="fr-FR"/>
              <a:t>‹#›</a:t>
            </a:fld>
            <a:endParaRPr lang="fr-FR"/>
          </a:p>
        </p:txBody>
      </p:sp>
      <p:sp>
        <p:nvSpPr>
          <p:cNvPr id="5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rgbClr val="070A4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  <p:cxnSp>
        <p:nvCxnSpPr>
          <p:cNvPr id="7" name="Connecteur droit 11"/>
          <p:cNvCxnSpPr>
            <a:cxnSpLocks/>
          </p:cNvCxnSpPr>
          <p:nvPr userDrawn="1"/>
        </p:nvCxnSpPr>
        <p:spPr bwMode="auto">
          <a:xfrm flipV="1">
            <a:off x="11531563" y="6453998"/>
            <a:ext cx="161597" cy="3777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8" name="Footer Placeholder 1"/>
          <p:cNvSpPr>
            <a:spLocks noGrp="1"/>
          </p:cNvSpPr>
          <p:nvPr>
            <p:ph type="ftr" sz="quarter" idx="14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pic>
        <p:nvPicPr>
          <p:cNvPr id="11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4130" y="369277"/>
            <a:ext cx="275332" cy="296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209040-0CE1-433E-BE3C-FEB574B9A9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822" y="324742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71805"/>
      </p:ext>
    </p:extLst>
  </p:cSld>
  <p:clrMapOvr>
    <a:masterClrMapping/>
  </p:clrMapOvr>
  <p:hf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-E2">
    <p:bg>
      <p:bgPr>
        <a:blipFill>
          <a:blip r:embed="rId2"/>
          <a:srcRect t="7627" b="762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193517" y="6085490"/>
            <a:ext cx="496615" cy="386584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chemeClr val="bg1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fld id="{B7D1AE4F-94C0-BA49-95A8-0F34E68B23E9}" type="slidenum">
              <a:rPr lang="fr-FR"/>
              <a:t>‹#›</a:t>
            </a:fld>
            <a:endParaRPr lang="fr-FR"/>
          </a:p>
        </p:txBody>
      </p:sp>
      <p:sp>
        <p:nvSpPr>
          <p:cNvPr id="5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rgbClr val="070A44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  <p:cxnSp>
        <p:nvCxnSpPr>
          <p:cNvPr id="7" name="Connecteur droit 11"/>
          <p:cNvCxnSpPr>
            <a:cxnSpLocks/>
          </p:cNvCxnSpPr>
          <p:nvPr userDrawn="1"/>
        </p:nvCxnSpPr>
        <p:spPr bwMode="auto">
          <a:xfrm flipV="1">
            <a:off x="11531563" y="6453998"/>
            <a:ext cx="161597" cy="3777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8" name="Footer Placeholder 1"/>
          <p:cNvSpPr>
            <a:spLocks noGrp="1"/>
          </p:cNvSpPr>
          <p:nvPr>
            <p:ph type="ftr" sz="quarter" idx="14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pic>
        <p:nvPicPr>
          <p:cNvPr id="11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24130" y="369277"/>
            <a:ext cx="275332" cy="296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209040-0CE1-433E-BE3C-FEB574B9A9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822" y="324742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31581"/>
      </p:ext>
    </p:extLst>
  </p:cSld>
  <p:clrMapOvr>
    <a:masterClrMapping/>
  </p:clrMapOvr>
  <p:hf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F1">
    <p:bg>
      <p:bgPr>
        <a:blipFill>
          <a:blip r:embed="rId2"/>
          <a:srcRect t="7627" b="762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 bwMode="auto">
          <a:xfrm>
            <a:off x="-13" y="3269822"/>
            <a:ext cx="12192000" cy="318357"/>
          </a:xfrm>
          <a:prstGeom prst="rect">
            <a:avLst/>
          </a:prstGeom>
          <a:solidFill>
            <a:srgbClr val="070A44">
              <a:alpha val="20000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pic>
        <p:nvPicPr>
          <p:cNvPr id="5" name="Image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8099999">
            <a:off x="4249479" y="525859"/>
            <a:ext cx="3693042" cy="5806283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8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018989"/>
      </p:ext>
    </p:extLst>
  </p:cSld>
  <p:clrMapOvr>
    <a:masterClrMapping/>
  </p:clrMapOvr>
  <p:hf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-F2">
    <p:bg>
      <p:bgPr>
        <a:blipFill>
          <a:blip r:embed="rId2"/>
          <a:srcRect t="7627" b="762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 bwMode="auto">
          <a:xfrm>
            <a:off x="-13" y="3269822"/>
            <a:ext cx="12192000" cy="318357"/>
          </a:xfrm>
          <a:prstGeom prst="rect">
            <a:avLst/>
          </a:prstGeom>
          <a:solidFill>
            <a:srgbClr val="070A44">
              <a:alpha val="20000"/>
            </a:srgb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pic>
        <p:nvPicPr>
          <p:cNvPr id="5" name="Image 3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 rot="8099999">
            <a:off x="4249479" y="525859"/>
            <a:ext cx="3693042" cy="5806283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8" name="Cercle"/>
          <p:cNvSpPr/>
          <p:nvPr userDrawn="1"/>
        </p:nvSpPr>
        <p:spPr bwMode="auto">
          <a:xfrm>
            <a:off x="4567977" y="1900977"/>
            <a:ext cx="3056047" cy="3056047"/>
          </a:xfrm>
          <a:prstGeom prst="ellipse">
            <a:avLst/>
          </a:prstGeom>
          <a:gradFill>
            <a:gsLst>
              <a:gs pos="1000">
                <a:srgbClr val="FF7E03"/>
              </a:gs>
              <a:gs pos="99000">
                <a:srgbClr val="FF037A"/>
              </a:gs>
            </a:gsLst>
            <a:lin ang="2220000" scaled="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8593" y="3216325"/>
            <a:ext cx="1954789" cy="428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>
              <a:defRPr/>
            </a:pPr>
            <a:r>
              <a:rPr lang="fr-FR">
                <a:latin typeface="+mj-ea"/>
                <a:ea typeface="+mj-ea"/>
              </a:rPr>
              <a:t>An introduction to Quantum Technologies</a:t>
            </a:r>
            <a:endParaRPr lang="fr-FR"/>
          </a:p>
        </p:txBody>
      </p:sp>
      <p:pic>
        <p:nvPicPr>
          <p:cNvPr id="10" name="Image 5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0" y="260648"/>
            <a:ext cx="523530" cy="474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D2855F-F5F4-4704-9614-E125FE7C18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822" y="306563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75512"/>
      </p:ext>
    </p:extLst>
  </p:cSld>
  <p:clrMapOvr>
    <a:masterClrMapping/>
  </p:clrMapOvr>
  <p:hf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25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Left text and Right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 bwMode="auto">
          <a:xfrm>
            <a:off x="0" y="3641298"/>
            <a:ext cx="12192000" cy="318357"/>
          </a:xfrm>
          <a:prstGeom prst="rect">
            <a:avLst/>
          </a:prstGeom>
          <a:pattFill prst="lgGrid">
            <a:fgClr>
              <a:schemeClr val="bg2"/>
            </a:fgClr>
            <a:bgClr>
              <a:schemeClr val="bg1"/>
            </a:bgClr>
          </a:patt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Espace réservé pour une image  27"/>
          <p:cNvSpPr>
            <a:spLocks noGrp="1"/>
          </p:cNvSpPr>
          <p:nvPr>
            <p:ph type="pic" sz="quarter" idx="16"/>
          </p:nvPr>
        </p:nvSpPr>
        <p:spPr bwMode="auto">
          <a:xfrm>
            <a:off x="6276182" y="1420018"/>
            <a:ext cx="5040313" cy="311546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texte 24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276182" y="4994275"/>
            <a:ext cx="4672807" cy="5032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r>
              <a:rPr lang="fr-FR"/>
              <a:t>More secondary infos…</a:t>
            </a:r>
          </a:p>
        </p:txBody>
      </p:sp>
      <p:sp>
        <p:nvSpPr>
          <p:cNvPr id="9" name="Espace réservé du texte 2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875507" y="2578894"/>
            <a:ext cx="2249486" cy="2918618"/>
          </a:xfrm>
          <a:prstGeom prst="rect">
            <a:avLst/>
          </a:prstGeom>
        </p:spPr>
        <p:txBody>
          <a:bodyPr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/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en-US" b="0" i="0" u="none" strike="noStrike">
                <a:latin typeface="freight-text-pro"/>
              </a:rPr>
              <a:t>Your text here…</a:t>
            </a:r>
            <a:endParaRPr lang="fr-FR"/>
          </a:p>
        </p:txBody>
      </p:sp>
      <p:sp>
        <p:nvSpPr>
          <p:cNvPr id="10" name="Espace réservé du texte 19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875507" y="2132542"/>
            <a:ext cx="1790304" cy="28916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1200" b="0" i="0">
                <a:solidFill>
                  <a:srgbClr val="070A44">
                    <a:alpha val="90000"/>
                  </a:srgbClr>
                </a:solidFill>
                <a:latin typeface="+mn-lt"/>
                <a:ea typeface="Montserrat Light"/>
                <a:cs typeface="Montserrat Light"/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Subtitle</a:t>
            </a:r>
          </a:p>
        </p:txBody>
      </p:sp>
      <p:sp>
        <p:nvSpPr>
          <p:cNvPr id="11" name="Espace réservé du texte 24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3485357" y="2578894"/>
            <a:ext cx="2430463" cy="2918618"/>
          </a:xfrm>
          <a:prstGeom prst="rect">
            <a:avLst/>
          </a:prstGeom>
        </p:spPr>
        <p:txBody>
          <a:bodyPr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lang="en-US" b="0" i="0" u="none" strike="noStrike"/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…</a:t>
            </a:r>
            <a:endParaRPr/>
          </a:p>
        </p:txBody>
      </p:sp>
      <p:sp>
        <p:nvSpPr>
          <p:cNvPr id="12" name="Quantum Computers are fundamentally different and will have big impact on high performance computing"/>
          <p:cNvSpPr>
            <a:spLocks noGrp="1"/>
          </p:cNvSpPr>
          <p:nvPr>
            <p:ph type="title" idx="4294967295" hasCustomPrompt="1"/>
          </p:nvPr>
        </p:nvSpPr>
        <p:spPr bwMode="auto">
          <a:xfrm>
            <a:off x="1307468" y="588634"/>
            <a:ext cx="5040313" cy="409722"/>
          </a:xfrm>
          <a:prstGeom prst="rect">
            <a:avLst/>
          </a:prstGeom>
        </p:spPr>
        <p:txBody>
          <a:bodyPr anchor="t"/>
          <a:lstStyle>
            <a:lvl1pPr defTabSz="176629">
              <a:lnSpc>
                <a:spcPct val="100000"/>
              </a:lnSpc>
              <a:defRPr sz="2100"/>
            </a:lvl1pPr>
          </a:lstStyle>
          <a:p>
            <a:pPr>
              <a:defRPr/>
            </a:pPr>
            <a:r>
              <a:rPr lang="nl-BE"/>
              <a:t>H2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6355597"/>
      </p:ext>
    </p:extLst>
  </p:cSld>
  <p:clrMapOvr>
    <a:masterClrMapping/>
  </p:clrMapOvr>
  <p:hf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, Left text and Right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 userDrawn="1"/>
        </p:nvSpPr>
        <p:spPr bwMode="auto">
          <a:xfrm>
            <a:off x="7422357" y="3269822"/>
            <a:ext cx="4769644" cy="318357"/>
          </a:xfrm>
          <a:prstGeom prst="rect">
            <a:avLst/>
          </a:prstGeom>
          <a:solidFill>
            <a:srgbClr val="E6E7EC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0" marR="0" indent="0" algn="ctr" defTabSz="4107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600" b="0" i="0" u="none" strike="noStrike" cap="none" spc="0">
              <a:ln>
                <a:noFill/>
              </a:ln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E44B85-AA80-9149-A94E-287E1FF2C290}" type="slidenum">
              <a:rPr lang="en-US"/>
              <a:t>‹#›</a:t>
            </a:fld>
            <a:endParaRPr lang="en-US"/>
          </a:p>
        </p:txBody>
      </p:sp>
      <p:sp>
        <p:nvSpPr>
          <p:cNvPr id="7" name="Espace réservé pour une image  32"/>
          <p:cNvSpPr>
            <a:spLocks noGrp="1"/>
          </p:cNvSpPr>
          <p:nvPr>
            <p:ph type="pic" sz="quarter" idx="20"/>
          </p:nvPr>
        </p:nvSpPr>
        <p:spPr bwMode="auto">
          <a:xfrm>
            <a:off x="6456363" y="1377604"/>
            <a:ext cx="2430463" cy="47685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pour une image  32"/>
          <p:cNvSpPr>
            <a:spLocks noGrp="1"/>
          </p:cNvSpPr>
          <p:nvPr>
            <p:ph type="pic" sz="quarter" idx="21"/>
          </p:nvPr>
        </p:nvSpPr>
        <p:spPr bwMode="auto">
          <a:xfrm>
            <a:off x="9246394" y="1383968"/>
            <a:ext cx="2250282" cy="22261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Ligne"/>
          <p:cNvSpPr/>
          <p:nvPr userDrawn="1"/>
        </p:nvSpPr>
        <p:spPr bwMode="auto">
          <a:xfrm>
            <a:off x="3298825" y="2594138"/>
            <a:ext cx="1588" cy="3535200"/>
          </a:xfrm>
          <a:prstGeom prst="line">
            <a:avLst/>
          </a:prstGeom>
          <a:ln w="25400" cap="rnd">
            <a:solidFill>
              <a:srgbClr val="A6AAA9"/>
            </a:solidFill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10" name="Espace réservé du texte 2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1055688" y="2610933"/>
            <a:ext cx="2248784" cy="353524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9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Gate-based QC (IBM, Google, …)</a:t>
            </a:r>
            <a:endParaRPr/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Massively improved scaling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</a:t>
            </a:r>
            <a:r>
              <a:rPr lang="fr-FR"/>
              <a:t> QCs with 50+ qubits will beat classical supercomputers for certain problems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</a:t>
            </a:r>
            <a:r>
              <a:rPr lang="fr-FR"/>
              <a:t> Very sensitive to errors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</a:t>
            </a:r>
            <a:r>
              <a:rPr lang="fr-FR"/>
              <a:t> Currently only few qubits systems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endParaRPr lang="fr-FR"/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/>
              <a:t>Applications:</a:t>
            </a:r>
            <a:endParaRPr/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Simulation of quantum systems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Number factoring / cryptography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Searching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Optimization, graph analysis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Machine learning, pattern matching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…?</a:t>
            </a:r>
            <a:endParaRPr/>
          </a:p>
          <a:p>
            <a:pPr lvl="0">
              <a:defRPr/>
            </a:pPr>
            <a:endParaRPr lang="fr-FR"/>
          </a:p>
        </p:txBody>
      </p:sp>
      <p:sp>
        <p:nvSpPr>
          <p:cNvPr id="11" name="Espace réservé du texte 2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665538" y="2610933"/>
            <a:ext cx="2430463" cy="353524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9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Quantum annealers (D-Wave)</a:t>
            </a:r>
            <a:endParaRPr/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Speedup not mathematically proven, but experimentally shown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Fourth generation systems available on market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Current machine with 2000 qubits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endParaRPr lang="fr-FR"/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/>
              <a:t>Applications:</a:t>
            </a:r>
            <a:endParaRPr/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Optimization</a:t>
            </a: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Sampling</a:t>
            </a:r>
          </a:p>
        </p:txBody>
      </p:sp>
      <p:sp>
        <p:nvSpPr>
          <p:cNvPr id="12" name="Espace réservé du texte 2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2819156" y="5400848"/>
            <a:ext cx="485316" cy="3319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4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r>
              <a:rPr lang="fr-FR"/>
              <a:t>UC1</a:t>
            </a:r>
          </a:p>
        </p:txBody>
      </p:sp>
      <p:sp>
        <p:nvSpPr>
          <p:cNvPr id="13" name="Espace réservé du texte 2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51410" y="4039384"/>
            <a:ext cx="544590" cy="38172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4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r>
              <a:rPr lang="fr-FR"/>
              <a:t>UC2/3</a:t>
            </a:r>
          </a:p>
        </p:txBody>
      </p:sp>
      <p:sp>
        <p:nvSpPr>
          <p:cNvPr id="14" name="Espace réservé du texte 2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055687" y="1761133"/>
            <a:ext cx="5040313" cy="6537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9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lvl1pPr>
          </a:lstStyle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Quantum computing (QC)</a:t>
            </a:r>
            <a:endParaRPr/>
          </a:p>
          <a:p>
            <a:pPr algn="l">
              <a:lnSpc>
                <a:spcPct val="120000"/>
              </a:lnSpc>
              <a:defRPr sz="10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endParaRPr lang="fr-FR">
              <a:latin typeface="Montserrat Medium"/>
              <a:ea typeface="Montserrat Medium"/>
              <a:cs typeface="Montserrat Medium"/>
            </a:endParaRPr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Fundamentally different computing architecture and hardware</a:t>
            </a:r>
            <a:endParaRPr/>
          </a:p>
          <a:p>
            <a:pPr algn="l">
              <a:lnSpc>
                <a:spcPct val="120000"/>
              </a:lnSpc>
              <a:defRPr sz="1800">
                <a:solidFill>
                  <a:srgbClr val="061256"/>
                </a:solidFill>
                <a:latin typeface="Montserrat Light"/>
                <a:ea typeface="Montserrat Light"/>
                <a:cs typeface="Montserrat Light"/>
              </a:defRPr>
            </a:pPr>
            <a:r>
              <a:rPr lang="fr-FR">
                <a:latin typeface="Montserrat Medium"/>
                <a:ea typeface="Montserrat Medium"/>
                <a:cs typeface="Montserrat Medium"/>
              </a:rPr>
              <a:t>• </a:t>
            </a:r>
            <a:r>
              <a:rPr lang="fr-FR"/>
              <a:t>Fundamentally different algorithms and software development</a:t>
            </a:r>
          </a:p>
        </p:txBody>
      </p:sp>
      <p:sp>
        <p:nvSpPr>
          <p:cNvPr id="15" name="Quantum Computers are fundamentally different and will have big impact on high performance computing"/>
          <p:cNvSpPr>
            <a:spLocks noGrp="1"/>
          </p:cNvSpPr>
          <p:nvPr>
            <p:ph type="title" idx="4294967295"/>
          </p:nvPr>
        </p:nvSpPr>
        <p:spPr bwMode="auto">
          <a:xfrm>
            <a:off x="1055687" y="565316"/>
            <a:ext cx="5040313" cy="1079307"/>
          </a:xfrm>
          <a:prstGeom prst="rect">
            <a:avLst/>
          </a:prstGeom>
        </p:spPr>
        <p:txBody>
          <a:bodyPr anchor="t"/>
          <a:lstStyle>
            <a:lvl1pPr defTabSz="176629">
              <a:lnSpc>
                <a:spcPct val="100000"/>
              </a:lnSpc>
              <a:defRPr sz="2100"/>
            </a:lvl1pPr>
          </a:lstStyle>
          <a:p>
            <a:pPr>
              <a:defRPr/>
            </a:pPr>
            <a:r>
              <a:t>Quantum Computers are fundamentally different and will have big impact on high performance computing</a:t>
            </a:r>
          </a:p>
        </p:txBody>
      </p:sp>
      <p:sp>
        <p:nvSpPr>
          <p:cNvPr id="16" name="Espace réservé pour une image  32"/>
          <p:cNvSpPr>
            <a:spLocks noGrp="1"/>
          </p:cNvSpPr>
          <p:nvPr>
            <p:ph type="pic" sz="quarter" idx="22"/>
          </p:nvPr>
        </p:nvSpPr>
        <p:spPr bwMode="auto">
          <a:xfrm>
            <a:off x="9246394" y="3919999"/>
            <a:ext cx="2250282" cy="22261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428428"/>
      </p:ext>
    </p:extLst>
  </p:cSld>
  <p:clrMapOvr>
    <a:masterClrMapping/>
  </p:clrMapOvr>
  <p:hf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+poi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1193517" y="6085490"/>
            <a:ext cx="496615" cy="386584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solidFill>
                  <a:schemeClr val="tx1"/>
                </a:solidFill>
                <a:latin typeface="Reenie Beanie"/>
                <a:ea typeface="Reenie Beanie"/>
                <a:cs typeface="Reenie Beanie"/>
              </a:defRPr>
            </a:lvl1pPr>
          </a:lstStyle>
          <a:p>
            <a:pPr>
              <a:defRPr/>
            </a:pPr>
            <a:fld id="{B7D1AE4F-94C0-BA49-95A8-0F34E68B23E9}" type="slidenum">
              <a:rPr lang="fr-FR"/>
              <a:t>‹#›</a:t>
            </a:fld>
            <a:endParaRPr lang="fr-FR"/>
          </a:p>
        </p:txBody>
      </p:sp>
      <p:sp>
        <p:nvSpPr>
          <p:cNvPr id="5" name="Quantum…"/>
          <p:cNvSpPr>
            <a:spLocks noGrp="1"/>
          </p:cNvSpPr>
          <p:nvPr>
            <p:ph type="title" idx="4294967295" hasCustomPrompt="1"/>
          </p:nvPr>
        </p:nvSpPr>
        <p:spPr bwMode="auto">
          <a:xfrm>
            <a:off x="1289474" y="1054889"/>
            <a:ext cx="4170414" cy="1079307"/>
          </a:xfrm>
          <a:prstGeom prst="rect">
            <a:avLst/>
          </a:prstGeom>
        </p:spPr>
        <p:txBody>
          <a:bodyPr anchor="t"/>
          <a:lstStyle>
            <a:lvl1pPr marL="0" marR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 sz="2500">
                <a:solidFill>
                  <a:schemeClr val="tx1"/>
                </a:solidFill>
              </a:defRPr>
            </a:lvl1pPr>
          </a:lstStyle>
          <a:p>
            <a:pPr marL="0" marR="0" lvl="0" indent="0" algn="l" defTabSz="410766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defRPr/>
            </a:pPr>
            <a:r>
              <a:rPr lang="fr-FR"/>
              <a:t>Five reasons why will remain at the forefront of quantum technologies</a:t>
            </a:r>
            <a:endParaRPr/>
          </a:p>
        </p:txBody>
      </p:sp>
      <p:sp>
        <p:nvSpPr>
          <p:cNvPr id="6" name="Espace réservé du texte 1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279267" y="2249311"/>
            <a:ext cx="4941424" cy="118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0" i="0" spc="1500">
                <a:solidFill>
                  <a:schemeClr val="accent4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lvl="0">
              <a:defRPr/>
            </a:pPr>
            <a:r>
              <a:rPr lang="nl-BE"/>
              <a:t>25 JANUARY 2018</a:t>
            </a:r>
            <a:endParaRPr/>
          </a:p>
        </p:txBody>
      </p:sp>
      <p:sp>
        <p:nvSpPr>
          <p:cNvPr id="7" name="Espace réservé du texte 3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560837" y="3896977"/>
            <a:ext cx="1257300" cy="6302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900">
                <a:latin typeface="Montserrat Regular"/>
                <a:ea typeface="Montserrat Regular"/>
                <a:cs typeface="Montserrat Regular"/>
              </a:defRPr>
            </a:lvl1pPr>
          </a:lstStyle>
          <a:p>
            <a:pPr algn="l">
              <a:defRPr sz="1800">
                <a:latin typeface="Montserrat Regular"/>
                <a:ea typeface="Montserrat Regular"/>
                <a:cs typeface="Montserrat Regular"/>
              </a:defRPr>
            </a:pPr>
            <a:r>
              <a:rPr lang="fr-FR">
                <a:solidFill>
                  <a:schemeClr val="tx1"/>
                </a:solidFill>
              </a:rPr>
              <a:t>Lorem ipsum dolor sit amet, consectetur adipisicing.</a:t>
            </a:r>
          </a:p>
        </p:txBody>
      </p:sp>
      <p:sp>
        <p:nvSpPr>
          <p:cNvPr id="8" name="Espace réservé du texte 3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499795" y="3896977"/>
            <a:ext cx="1257300" cy="6302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900">
                <a:latin typeface="Montserrat Regular"/>
                <a:ea typeface="Montserrat Regular"/>
                <a:cs typeface="Montserrat Regular"/>
              </a:defRPr>
            </a:lvl1pPr>
          </a:lstStyle>
          <a:p>
            <a:pPr algn="l">
              <a:defRPr sz="1800">
                <a:latin typeface="Montserrat Regular"/>
                <a:ea typeface="Montserrat Regular"/>
                <a:cs typeface="Montserrat Regular"/>
              </a:defRPr>
            </a:pPr>
            <a:r>
              <a:rPr lang="fr-FR">
                <a:solidFill>
                  <a:schemeClr val="tx1"/>
                </a:solidFill>
              </a:rPr>
              <a:t>Lorem ipsum dolor sit amet, consectetur adipisicing.</a:t>
            </a:r>
          </a:p>
        </p:txBody>
      </p:sp>
      <p:sp>
        <p:nvSpPr>
          <p:cNvPr id="9" name="Espace réservé du texte 3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9375778" y="3861111"/>
            <a:ext cx="1257300" cy="6302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900">
                <a:latin typeface="Montserrat Regular"/>
                <a:ea typeface="Montserrat Regular"/>
                <a:cs typeface="Montserrat Regular"/>
              </a:defRPr>
            </a:lvl1pPr>
          </a:lstStyle>
          <a:p>
            <a:pPr algn="l">
              <a:defRPr sz="1800">
                <a:latin typeface="Montserrat Regular"/>
                <a:ea typeface="Montserrat Regular"/>
                <a:cs typeface="Montserrat Regular"/>
              </a:defRPr>
            </a:pPr>
            <a:r>
              <a:rPr lang="fr-FR">
                <a:solidFill>
                  <a:schemeClr val="tx1"/>
                </a:solidFill>
              </a:rPr>
              <a:t>Lorem ipsum dolor sit amet, consectetur adipisicing.</a:t>
            </a:r>
          </a:p>
        </p:txBody>
      </p:sp>
      <p:sp>
        <p:nvSpPr>
          <p:cNvPr id="10" name="Espace réservé du texte 3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587199" y="5683987"/>
            <a:ext cx="1257300" cy="6302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900">
                <a:latin typeface="Montserrat Regular"/>
                <a:ea typeface="Montserrat Regular"/>
                <a:cs typeface="Montserrat Regular"/>
              </a:defRPr>
            </a:lvl1pPr>
          </a:lstStyle>
          <a:p>
            <a:pPr algn="l">
              <a:defRPr sz="1800">
                <a:latin typeface="Montserrat Regular"/>
                <a:ea typeface="Montserrat Regular"/>
                <a:cs typeface="Montserrat Regular"/>
              </a:defRPr>
            </a:pPr>
            <a:r>
              <a:rPr lang="fr-FR">
                <a:solidFill>
                  <a:schemeClr val="tx1"/>
                </a:solidFill>
              </a:rPr>
              <a:t>Lorem ipsum dolor sit amet, consectetur adipisicing.</a:t>
            </a:r>
          </a:p>
        </p:txBody>
      </p:sp>
      <p:sp>
        <p:nvSpPr>
          <p:cNvPr id="11" name="Espace réservé du texte 3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7749607" y="5683987"/>
            <a:ext cx="1257300" cy="6302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900">
                <a:latin typeface="Montserrat Regular"/>
                <a:ea typeface="Montserrat Regular"/>
                <a:cs typeface="Montserrat Regular"/>
              </a:defRPr>
            </a:lvl1pPr>
          </a:lstStyle>
          <a:p>
            <a:pPr algn="l">
              <a:defRPr sz="1800">
                <a:latin typeface="Montserrat Regular"/>
                <a:ea typeface="Montserrat Regular"/>
                <a:cs typeface="Montserrat Regular"/>
              </a:defRPr>
            </a:pPr>
            <a:r>
              <a:rPr lang="fr-FR">
                <a:solidFill>
                  <a:schemeClr val="tx1"/>
                </a:solidFill>
              </a:rPr>
              <a:t>Lorem ipsum dolor sit amet, consectetur adipisicing.</a:t>
            </a:r>
          </a:p>
        </p:txBody>
      </p:sp>
      <p:pic>
        <p:nvPicPr>
          <p:cNvPr id="12" name="Image 3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336554" y="3274414"/>
            <a:ext cx="386351" cy="430930"/>
          </a:xfrm>
          <a:prstGeom prst="rect">
            <a:avLst/>
          </a:prstGeom>
        </p:spPr>
      </p:pic>
      <p:pic>
        <p:nvPicPr>
          <p:cNvPr id="13" name="Image 4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351272" y="5044125"/>
            <a:ext cx="370559" cy="413315"/>
          </a:xfrm>
          <a:prstGeom prst="rect">
            <a:avLst/>
          </a:prstGeom>
        </p:spPr>
      </p:pic>
      <p:pic>
        <p:nvPicPr>
          <p:cNvPr id="14" name="Image 43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314021" y="3176337"/>
            <a:ext cx="400104" cy="446271"/>
          </a:xfrm>
          <a:prstGeom prst="rect">
            <a:avLst/>
          </a:prstGeom>
        </p:spPr>
      </p:pic>
      <p:pic>
        <p:nvPicPr>
          <p:cNvPr id="15" name="Image 45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7565268" y="5044125"/>
            <a:ext cx="370559" cy="413315"/>
          </a:xfrm>
          <a:prstGeom prst="rect">
            <a:avLst/>
          </a:prstGeom>
        </p:spPr>
      </p:pic>
      <p:pic>
        <p:nvPicPr>
          <p:cNvPr id="16" name="Image 47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9179554" y="3176337"/>
            <a:ext cx="394449" cy="439963"/>
          </a:xfrm>
          <a:prstGeom prst="rect">
            <a:avLst/>
          </a:prstGeom>
        </p:spPr>
      </p:pic>
      <p:pic>
        <p:nvPicPr>
          <p:cNvPr id="17" name="Image 50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1621365" y="4821777"/>
            <a:ext cx="297162" cy="314643"/>
          </a:xfrm>
          <a:prstGeom prst="rect">
            <a:avLst/>
          </a:prstGeom>
        </p:spPr>
      </p:pic>
      <p:pic>
        <p:nvPicPr>
          <p:cNvPr id="18" name="Image 52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6462016" y="4827832"/>
            <a:ext cx="297162" cy="314643"/>
          </a:xfrm>
          <a:prstGeom prst="rect">
            <a:avLst/>
          </a:prstGeom>
        </p:spPr>
      </p:pic>
      <p:pic>
        <p:nvPicPr>
          <p:cNvPr id="19" name="Image 55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4229704" y="3866119"/>
            <a:ext cx="273957" cy="290072"/>
          </a:xfrm>
          <a:prstGeom prst="rect">
            <a:avLst/>
          </a:prstGeom>
        </p:spPr>
      </p:pic>
      <p:pic>
        <p:nvPicPr>
          <p:cNvPr id="20" name="Image 57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7854346" y="3866119"/>
            <a:ext cx="273957" cy="290072"/>
          </a:xfrm>
          <a:prstGeom prst="rect">
            <a:avLst/>
          </a:prstGeom>
        </p:spPr>
      </p:pic>
      <p:cxnSp>
        <p:nvCxnSpPr>
          <p:cNvPr id="21" name="Connecteur droit 58"/>
          <p:cNvCxnSpPr>
            <a:cxnSpLocks/>
          </p:cNvCxnSpPr>
          <p:nvPr userDrawn="1"/>
        </p:nvCxnSpPr>
        <p:spPr bwMode="auto">
          <a:xfrm flipV="1">
            <a:off x="11531563" y="6453998"/>
            <a:ext cx="161597" cy="377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22" name="Footer Placeholder 1"/>
          <p:cNvSpPr>
            <a:spLocks noGrp="1"/>
          </p:cNvSpPr>
          <p:nvPr>
            <p:ph type="ftr" sz="quarter" idx="18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Quantum Flagship, 2018</a:t>
            </a:r>
          </a:p>
        </p:txBody>
      </p:sp>
    </p:spTree>
    <p:extLst>
      <p:ext uri="{BB962C8B-B14F-4D97-AF65-F5344CB8AC3E}">
        <p14:creationId xmlns:p14="http://schemas.microsoft.com/office/powerpoint/2010/main" val="3954113860"/>
      </p:ext>
    </p:extLst>
  </p:cSld>
  <p:clrMapOvr>
    <a:masterClrMapping/>
  </p:clrMapOvr>
  <p:hf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9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EDD2-20A3-4608-8F4C-3A8BA9186BB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F2386-A54A-4488-8E18-C88DF63DE74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7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1.gif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DA44BD-F6C5-4E38-AB8C-B379BC9ADF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Gerader Verbinder 11">
            <a:extLst>
              <a:ext uri="{FF2B5EF4-FFF2-40B4-BE49-F238E27FC236}">
                <a16:creationId xmlns:a16="http://schemas.microsoft.com/office/drawing/2014/main" id="{F0D3D8A1-6F0D-4D4D-AD81-4E9BAF58BFD1}"/>
              </a:ext>
            </a:extLst>
          </p:cNvPr>
          <p:cNvCxnSpPr/>
          <p:nvPr userDrawn="1"/>
        </p:nvCxnSpPr>
        <p:spPr bwMode="auto">
          <a:xfrm flipV="1">
            <a:off x="96000" y="716356"/>
            <a:ext cx="11769408" cy="364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Grafik 10">
            <a:extLst>
              <a:ext uri="{FF2B5EF4-FFF2-40B4-BE49-F238E27FC236}">
                <a16:creationId xmlns:a16="http://schemas.microsoft.com/office/drawing/2014/main" id="{C3E88EAA-993A-440F-AD1A-C7495E6E59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9587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9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  <p:sldLayoutId id="21474845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 bwMode="auto">
          <a:xfrm>
            <a:off x="695325" y="6309519"/>
            <a:ext cx="3530600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</a:defRPr>
            </a:lvl1pPr>
          </a:lstStyle>
          <a:p>
            <a:pPr>
              <a:defRPr/>
            </a:pPr>
            <a:r>
              <a:rPr lang="en-US"/>
              <a:t>Quantum Flagship, 2018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933657" y="6309519"/>
            <a:ext cx="2743200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defRPr/>
            </a:pPr>
            <a:fld id="{BCE44B85-AA80-9149-A94E-287E1FF2C2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6"/>
          <a:stretch/>
        </p:blipFill>
        <p:spPr bwMode="auto">
          <a:xfrm>
            <a:off x="0" y="175805"/>
            <a:ext cx="523530" cy="474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E7CA0B-7691-4018-B322-B8B59ACED890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47547" y="177527"/>
            <a:ext cx="622043" cy="613121"/>
          </a:xfrm>
          <a:prstGeom prst="rect">
            <a:avLst/>
          </a:prstGeom>
        </p:spPr>
      </p:pic>
      <p:pic>
        <p:nvPicPr>
          <p:cNvPr id="8" name="Grafik 10">
            <a:extLst>
              <a:ext uri="{FF2B5EF4-FFF2-40B4-BE49-F238E27FC236}">
                <a16:creationId xmlns:a16="http://schemas.microsoft.com/office/drawing/2014/main" id="{83B73165-69E6-48A7-A041-87C4140069AB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1" y="178817"/>
            <a:ext cx="469608" cy="46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6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1" r:id="rId1"/>
    <p:sldLayoutId id="2147484762" r:id="rId2"/>
    <p:sldLayoutId id="2147484763" r:id="rId3"/>
    <p:sldLayoutId id="2147484764" r:id="rId4"/>
    <p:sldLayoutId id="2147484765" r:id="rId5"/>
    <p:sldLayoutId id="2147484766" r:id="rId6"/>
    <p:sldLayoutId id="2147484767" r:id="rId7"/>
    <p:sldLayoutId id="2147484768" r:id="rId8"/>
    <p:sldLayoutId id="2147484769" r:id="rId9"/>
    <p:sldLayoutId id="2147484770" r:id="rId10"/>
    <p:sldLayoutId id="2147484771" r:id="rId11"/>
    <p:sldLayoutId id="2147484772" r:id="rId12"/>
    <p:sldLayoutId id="2147484773" r:id="rId13"/>
    <p:sldLayoutId id="2147484774" r:id="rId14"/>
    <p:sldLayoutId id="2147484775" r:id="rId15"/>
    <p:sldLayoutId id="2147484776" r:id="rId16"/>
    <p:sldLayoutId id="2147484777" r:id="rId17"/>
    <p:sldLayoutId id="2147484778" r:id="rId18"/>
    <p:sldLayoutId id="2147484779" r:id="rId19"/>
    <p:sldLayoutId id="2147484780" r:id="rId20"/>
    <p:sldLayoutId id="2147484781" r:id="rId21"/>
    <p:sldLayoutId id="2147484782" r:id="rId22"/>
    <p:sldLayoutId id="2147484783" r:id="rId23"/>
    <p:sldLayoutId id="2147484868" r:id="rId24"/>
  </p:sldLayoutIdLst>
  <p:hf hdr="0" dt="0"/>
  <p:txStyles>
    <p:titleStyle>
      <a:lvl1pPr marL="0" marR="0" indent="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1pPr>
      <a:lvl2pPr marL="0" marR="0" indent="1143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2pPr>
      <a:lvl3pPr marL="0" marR="0" indent="2286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3pPr>
      <a:lvl4pPr marL="0" marR="0" indent="3429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4pPr>
      <a:lvl5pPr marL="0" marR="0" indent="4572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5pPr>
      <a:lvl6pPr marL="0" marR="0" indent="5715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6pPr>
      <a:lvl7pPr marL="0" marR="0" indent="6858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7pPr>
      <a:lvl8pPr marL="0" marR="0" indent="8001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8pPr>
      <a:lvl9pPr marL="0" marR="0" indent="9144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9pPr>
    </p:titleStyle>
    <p:bodyStyle>
      <a:lvl1pPr marL="308681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1pPr>
      <a:lvl2pPr marL="530931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2pPr>
      <a:lvl3pPr marL="753180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3pPr>
      <a:lvl4pPr marL="975431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4pPr>
      <a:lvl5pPr marL="1197681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5pPr>
      <a:lvl6pPr marL="1419931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6pPr>
      <a:lvl7pPr marL="1642180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7pPr>
      <a:lvl8pPr marL="1864431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8pPr>
      <a:lvl9pPr marL="2086681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9pPr>
    </p:bodyStyle>
    <p:otherStyle>
      <a:lvl1pPr marL="0" marR="0" indent="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1143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2286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3429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4572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5715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6858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8001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9144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1DA44BD-F6C5-4E38-AB8C-B379BC9ADF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2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5" r:id="rId1"/>
    <p:sldLayoutId id="2147484786" r:id="rId2"/>
    <p:sldLayoutId id="2147484787" r:id="rId3"/>
    <p:sldLayoutId id="2147484788" r:id="rId4"/>
    <p:sldLayoutId id="2147484789" r:id="rId5"/>
    <p:sldLayoutId id="2147484790" r:id="rId6"/>
    <p:sldLayoutId id="2147484791" r:id="rId7"/>
    <p:sldLayoutId id="2147484792" r:id="rId8"/>
    <p:sldLayoutId id="2147484793" r:id="rId9"/>
    <p:sldLayoutId id="2147484794" r:id="rId10"/>
    <p:sldLayoutId id="2147484795" r:id="rId11"/>
    <p:sldLayoutId id="2147484796" r:id="rId12"/>
    <p:sldLayoutId id="21474847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5"/>
          <a:stretch/>
        </p:blipFill>
        <p:spPr bwMode="auto">
          <a:xfrm>
            <a:off x="0" y="260648"/>
            <a:ext cx="523530" cy="474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E7CA0B-7691-4018-B322-B8B59ACED890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822" y="306563"/>
            <a:ext cx="409837" cy="4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0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0" r:id="rId1"/>
    <p:sldLayoutId id="2147484801" r:id="rId2"/>
    <p:sldLayoutId id="2147484802" r:id="rId3"/>
    <p:sldLayoutId id="2147484803" r:id="rId4"/>
    <p:sldLayoutId id="2147484804" r:id="rId5"/>
    <p:sldLayoutId id="2147484805" r:id="rId6"/>
    <p:sldLayoutId id="2147484806" r:id="rId7"/>
    <p:sldLayoutId id="2147484807" r:id="rId8"/>
    <p:sldLayoutId id="2147484808" r:id="rId9"/>
    <p:sldLayoutId id="2147484809" r:id="rId10"/>
    <p:sldLayoutId id="2147484810" r:id="rId11"/>
    <p:sldLayoutId id="2147484811" r:id="rId12"/>
    <p:sldLayoutId id="2147484812" r:id="rId13"/>
    <p:sldLayoutId id="2147484813" r:id="rId14"/>
    <p:sldLayoutId id="2147484814" r:id="rId15"/>
    <p:sldLayoutId id="2147484815" r:id="rId16"/>
    <p:sldLayoutId id="2147484816" r:id="rId17"/>
    <p:sldLayoutId id="2147484817" r:id="rId18"/>
    <p:sldLayoutId id="2147484818" r:id="rId19"/>
    <p:sldLayoutId id="2147484819" r:id="rId20"/>
    <p:sldLayoutId id="2147484820" r:id="rId21"/>
    <p:sldLayoutId id="2147484821" r:id="rId22"/>
    <p:sldLayoutId id="2147484822" r:id="rId23"/>
  </p:sldLayoutIdLst>
  <p:hf hdr="0" dt="0"/>
  <p:txStyles>
    <p:titleStyle>
      <a:lvl1pPr marL="0" marR="0" indent="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1pPr>
      <a:lvl2pPr marL="0" marR="0" indent="1143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2pPr>
      <a:lvl3pPr marL="0" marR="0" indent="2286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3pPr>
      <a:lvl4pPr marL="0" marR="0" indent="3429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4pPr>
      <a:lvl5pPr marL="0" marR="0" indent="4572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5pPr>
      <a:lvl6pPr marL="0" marR="0" indent="5715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6pPr>
      <a:lvl7pPr marL="0" marR="0" indent="6858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7pPr>
      <a:lvl8pPr marL="0" marR="0" indent="8001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8pPr>
      <a:lvl9pPr marL="0" marR="0" indent="914400" algn="l" defTabSz="410766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defRPr sz="7200" b="0" i="0" u="none" strike="noStrike" cap="none" spc="0">
          <a:ln>
            <a:noFill/>
          </a:ln>
          <a:solidFill>
            <a:srgbClr val="061256"/>
          </a:solidFill>
          <a:latin typeface="+mn-lt"/>
          <a:ea typeface="+mn-ea"/>
          <a:cs typeface="+mn-cs"/>
        </a:defRPr>
      </a:lvl9pPr>
    </p:titleStyle>
    <p:bodyStyle>
      <a:lvl1pPr marL="308681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1pPr>
      <a:lvl2pPr marL="530931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2pPr>
      <a:lvl3pPr marL="753180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3pPr>
      <a:lvl4pPr marL="975431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4pPr>
      <a:lvl5pPr marL="1197681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5pPr>
      <a:lvl6pPr marL="1419931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6pPr>
      <a:lvl7pPr marL="1642180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7pPr>
      <a:lvl8pPr marL="1864431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8pPr>
      <a:lvl9pPr marL="2086681" marR="0" indent="-308681" algn="l" defTabSz="410766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500" b="0" i="0" u="none" strike="noStrike" cap="none" spc="0">
          <a:ln>
            <a:noFill/>
          </a:ln>
          <a:solidFill>
            <a:srgbClr val="000000"/>
          </a:solidFill>
          <a:latin typeface="Helvetica Light"/>
          <a:ea typeface="Helvetica Light"/>
          <a:cs typeface="Helvetica Light"/>
        </a:defRPr>
      </a:lvl9pPr>
    </p:bodyStyle>
    <p:otherStyle>
      <a:lvl1pPr marL="0" marR="0" indent="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1143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2286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3429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4572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5715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6858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8001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914400" algn="ctr" defTabSz="410766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.gif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61.png"/><Relationship Id="rId5" Type="http://schemas.openxmlformats.org/officeDocument/2006/relationships/image" Target="../media/image60.emf"/><Relationship Id="rId4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4.xml"/><Relationship Id="rId4" Type="http://schemas.openxmlformats.org/officeDocument/2006/relationships/image" Target="../media/image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5.xml"/><Relationship Id="rId4" Type="http://schemas.openxmlformats.org/officeDocument/2006/relationships/image" Target="../media/image1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Relationship Id="rId5" Type="http://schemas.openxmlformats.org/officeDocument/2006/relationships/image" Target="../media/image98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8.xml"/><Relationship Id="rId5" Type="http://schemas.openxmlformats.org/officeDocument/2006/relationships/image" Target="../media/image98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9.xml"/><Relationship Id="rId6" Type="http://schemas.microsoft.com/office/2007/relationships/hdphoto" Target="../media/hdphoto4.wdp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jpg"/><Relationship Id="rId9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0.xml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109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6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8.png"/><Relationship Id="rId7" Type="http://schemas.openxmlformats.org/officeDocument/2006/relationships/image" Target="../media/image11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7.xml"/><Relationship Id="rId6" Type="http://schemas.openxmlformats.org/officeDocument/2006/relationships/image" Target="../media/image119.png"/><Relationship Id="rId5" Type="http://schemas.openxmlformats.org/officeDocument/2006/relationships/image" Target="../media/image125.png"/><Relationship Id="rId4" Type="http://schemas.openxmlformats.org/officeDocument/2006/relationships/image" Target="../media/image115.png"/><Relationship Id="rId9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47.png"/><Relationship Id="rId7" Type="http://schemas.openxmlformats.org/officeDocument/2006/relationships/image" Target="../media/image14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6.png"/><Relationship Id="rId5" Type="http://schemas.openxmlformats.org/officeDocument/2006/relationships/image" Target="../media/image141.jpeg"/><Relationship Id="rId10" Type="http://schemas.openxmlformats.org/officeDocument/2006/relationships/image" Target="../media/image3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jpeg"/><Relationship Id="rId18" Type="http://schemas.openxmlformats.org/officeDocument/2006/relationships/image" Target="../media/image160.png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163.png"/><Relationship Id="rId7" Type="http://schemas.openxmlformats.org/officeDocument/2006/relationships/image" Target="../media/image149.png"/><Relationship Id="rId12" Type="http://schemas.openxmlformats.org/officeDocument/2006/relationships/image" Target="../media/image154.jpeg"/><Relationship Id="rId17" Type="http://schemas.openxmlformats.org/officeDocument/2006/relationships/image" Target="../media/image159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58.png"/><Relationship Id="rId20" Type="http://schemas.openxmlformats.org/officeDocument/2006/relationships/image" Target="../media/image162.png"/><Relationship Id="rId1" Type="http://schemas.openxmlformats.org/officeDocument/2006/relationships/tags" Target="../tags/tag38.xml"/><Relationship Id="rId6" Type="http://schemas.openxmlformats.org/officeDocument/2006/relationships/image" Target="../media/image145.png"/><Relationship Id="rId11" Type="http://schemas.openxmlformats.org/officeDocument/2006/relationships/image" Target="../media/image153.jpeg"/><Relationship Id="rId24" Type="http://schemas.openxmlformats.org/officeDocument/2006/relationships/image" Target="../media/image165.png"/><Relationship Id="rId5" Type="http://schemas.openxmlformats.org/officeDocument/2006/relationships/image" Target="../media/image148.jpeg"/><Relationship Id="rId15" Type="http://schemas.openxmlformats.org/officeDocument/2006/relationships/image" Target="../media/image157.jpeg"/><Relationship Id="rId23" Type="http://schemas.openxmlformats.org/officeDocument/2006/relationships/image" Target="../media/image3.png"/><Relationship Id="rId10" Type="http://schemas.openxmlformats.org/officeDocument/2006/relationships/image" Target="../media/image152.png"/><Relationship Id="rId19" Type="http://schemas.openxmlformats.org/officeDocument/2006/relationships/image" Target="../media/image161.jpg"/><Relationship Id="rId4" Type="http://schemas.openxmlformats.org/officeDocument/2006/relationships/image" Target="../media/image147.jpeg"/><Relationship Id="rId9" Type="http://schemas.openxmlformats.org/officeDocument/2006/relationships/image" Target="../media/image151.png"/><Relationship Id="rId14" Type="http://schemas.openxmlformats.org/officeDocument/2006/relationships/image" Target="../media/image156.png"/><Relationship Id="rId22" Type="http://schemas.openxmlformats.org/officeDocument/2006/relationships/image" Target="../media/image1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12" Type="http://schemas.openxmlformats.org/officeDocument/2006/relationships/image" Target="../media/image4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C27AC6-05AD-40C6-ACDE-F75BE55CC3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78FFD74-57EC-4FEB-BEC6-AB58B51EA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3713"/>
            <a:ext cx="12192000" cy="91440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34659C2-189A-407F-8571-FC7CB5A8B2A3}"/>
              </a:ext>
            </a:extLst>
          </p:cNvPr>
          <p:cNvSpPr/>
          <p:nvPr/>
        </p:nvSpPr>
        <p:spPr>
          <a:xfrm>
            <a:off x="801792" y="5813294"/>
            <a:ext cx="2218133" cy="383554"/>
          </a:xfrm>
          <a:prstGeom prst="round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0FAA13-E163-4B05-A746-8B85F40EAF19}"/>
              </a:ext>
            </a:extLst>
          </p:cNvPr>
          <p:cNvSpPr/>
          <p:nvPr/>
        </p:nvSpPr>
        <p:spPr>
          <a:xfrm>
            <a:off x="801792" y="6196846"/>
            <a:ext cx="3553640" cy="429857"/>
          </a:xfrm>
          <a:prstGeom prst="round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Rechteck 16">
            <a:extLst>
              <a:ext uri="{FF2B5EF4-FFF2-40B4-BE49-F238E27FC236}">
                <a16:creationId xmlns:a16="http://schemas.microsoft.com/office/drawing/2014/main" id="{A61CEA68-FAD8-43D5-8D05-C7817D553F65}"/>
              </a:ext>
            </a:extLst>
          </p:cNvPr>
          <p:cNvSpPr/>
          <p:nvPr/>
        </p:nvSpPr>
        <p:spPr>
          <a:xfrm>
            <a:off x="9069" y="197077"/>
            <a:ext cx="9781674" cy="6771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800" dirty="0">
                <a:latin typeface="+mj-lt"/>
              </a:rPr>
              <a:t>Continuous-wave BECs and </a:t>
            </a:r>
            <a:r>
              <a:rPr lang="en-GB" sz="3800" dirty="0" err="1">
                <a:latin typeface="+mj-lt"/>
              </a:rPr>
              <a:t>superradiant</a:t>
            </a:r>
            <a:r>
              <a:rPr lang="en-GB" sz="3800" dirty="0">
                <a:latin typeface="+mj-lt"/>
              </a:rPr>
              <a:t> clocks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69" y="5871261"/>
            <a:ext cx="755443" cy="75544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hteck 16"/>
          <p:cNvSpPr/>
          <p:nvPr/>
        </p:nvSpPr>
        <p:spPr>
          <a:xfrm>
            <a:off x="0" y="177661"/>
            <a:ext cx="9781674" cy="6771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800" dirty="0">
                <a:solidFill>
                  <a:schemeClr val="bg1"/>
                </a:solidFill>
                <a:latin typeface="+mj-lt"/>
              </a:rPr>
              <a:t>Continuous-wave BECs and </a:t>
            </a:r>
            <a:r>
              <a:rPr lang="en-GB" sz="3800" dirty="0" err="1">
                <a:solidFill>
                  <a:schemeClr val="bg1"/>
                </a:solidFill>
                <a:latin typeface="+mj-lt"/>
              </a:rPr>
              <a:t>superradiant</a:t>
            </a:r>
            <a:r>
              <a:rPr lang="en-GB" sz="3800" dirty="0">
                <a:solidFill>
                  <a:schemeClr val="bg1"/>
                </a:solidFill>
                <a:latin typeface="+mj-lt"/>
              </a:rPr>
              <a:t> clocks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621776-566F-467E-A64F-AEF08D01D383}"/>
              </a:ext>
            </a:extLst>
          </p:cNvPr>
          <p:cNvGrpSpPr/>
          <p:nvPr/>
        </p:nvGrpSpPr>
        <p:grpSpPr>
          <a:xfrm>
            <a:off x="998445" y="5817681"/>
            <a:ext cx="3541607" cy="797362"/>
            <a:chOff x="1052137" y="5874352"/>
            <a:chExt cx="3541607" cy="797362"/>
          </a:xfrm>
        </p:grpSpPr>
        <p:sp>
          <p:nvSpPr>
            <p:cNvPr id="16" name="Untertitel 2">
              <a:extLst>
                <a:ext uri="{FF2B5EF4-FFF2-40B4-BE49-F238E27FC236}">
                  <a16:creationId xmlns:a16="http://schemas.microsoft.com/office/drawing/2014/main" id="{B2B40F6A-8908-43F8-B174-1C2556B47643}"/>
                </a:ext>
              </a:extLst>
            </p:cNvPr>
            <p:cNvSpPr txBox="1">
              <a:spLocks/>
            </p:cNvSpPr>
            <p:nvPr/>
          </p:nvSpPr>
          <p:spPr>
            <a:xfrm>
              <a:off x="1052137" y="5874352"/>
              <a:ext cx="2339789" cy="61436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l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de-AT" sz="2400" dirty="0">
                  <a:latin typeface="+mn-lt"/>
                </a:rPr>
                <a:t>Florian Schreck</a:t>
              </a:r>
              <a:endParaRPr lang="de-DE" dirty="0">
                <a:latin typeface="+mn-lt"/>
              </a:endParaRPr>
            </a:p>
          </p:txBody>
        </p:sp>
        <p:sp>
          <p:nvSpPr>
            <p:cNvPr id="17" name="Untertitel 2">
              <a:extLst>
                <a:ext uri="{FF2B5EF4-FFF2-40B4-BE49-F238E27FC236}">
                  <a16:creationId xmlns:a16="http://schemas.microsoft.com/office/drawing/2014/main" id="{30C0BB7D-E906-46CD-A643-172F17E092FC}"/>
                </a:ext>
              </a:extLst>
            </p:cNvPr>
            <p:cNvSpPr txBox="1">
              <a:spLocks/>
            </p:cNvSpPr>
            <p:nvPr/>
          </p:nvSpPr>
          <p:spPr>
            <a:xfrm>
              <a:off x="1052137" y="6241858"/>
              <a:ext cx="3541607" cy="42985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l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de-AT" sz="2400" dirty="0">
                  <a:latin typeface="+mn-lt"/>
                </a:rPr>
                <a:t>University </a:t>
              </a:r>
              <a:r>
                <a:rPr lang="de-AT" sz="2400" dirty="0" err="1">
                  <a:latin typeface="+mn-lt"/>
                </a:rPr>
                <a:t>of</a:t>
              </a:r>
              <a:r>
                <a:rPr lang="de-AT" sz="2400" dirty="0">
                  <a:latin typeface="+mn-lt"/>
                </a:rPr>
                <a:t> Amsterdam</a:t>
              </a:r>
              <a:endParaRPr lang="de-DE" dirty="0">
                <a:latin typeface="+mn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1F8712-49D4-4018-9570-BC2761B135DE}"/>
              </a:ext>
            </a:extLst>
          </p:cNvPr>
          <p:cNvGrpSpPr/>
          <p:nvPr/>
        </p:nvGrpSpPr>
        <p:grpSpPr>
          <a:xfrm>
            <a:off x="1010476" y="5829342"/>
            <a:ext cx="3541607" cy="797362"/>
            <a:chOff x="1052137" y="5874352"/>
            <a:chExt cx="3541607" cy="797362"/>
          </a:xfrm>
        </p:grpSpPr>
        <p:sp>
          <p:nvSpPr>
            <p:cNvPr id="20" name="Untertitel 2">
              <a:extLst>
                <a:ext uri="{FF2B5EF4-FFF2-40B4-BE49-F238E27FC236}">
                  <a16:creationId xmlns:a16="http://schemas.microsoft.com/office/drawing/2014/main" id="{42783E50-70AE-4FD6-9AB2-CCA5BD25C031}"/>
                </a:ext>
              </a:extLst>
            </p:cNvPr>
            <p:cNvSpPr txBox="1">
              <a:spLocks/>
            </p:cNvSpPr>
            <p:nvPr/>
          </p:nvSpPr>
          <p:spPr>
            <a:xfrm>
              <a:off x="1052137" y="5874352"/>
              <a:ext cx="2339789" cy="61436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l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de-AT" sz="2400" dirty="0">
                  <a:latin typeface="+mn-lt"/>
                </a:rPr>
                <a:t>Florian Schreck</a:t>
              </a:r>
              <a:endParaRPr lang="de-DE" dirty="0">
                <a:latin typeface="+mn-lt"/>
              </a:endParaRPr>
            </a:p>
          </p:txBody>
        </p:sp>
        <p:sp>
          <p:nvSpPr>
            <p:cNvPr id="21" name="Untertitel 2">
              <a:extLst>
                <a:ext uri="{FF2B5EF4-FFF2-40B4-BE49-F238E27FC236}">
                  <a16:creationId xmlns:a16="http://schemas.microsoft.com/office/drawing/2014/main" id="{4591DC99-2B89-4CFB-BE22-CD7C66E3AEA6}"/>
                </a:ext>
              </a:extLst>
            </p:cNvPr>
            <p:cNvSpPr txBox="1">
              <a:spLocks/>
            </p:cNvSpPr>
            <p:nvPr/>
          </p:nvSpPr>
          <p:spPr>
            <a:xfrm>
              <a:off x="1052137" y="6241858"/>
              <a:ext cx="3541607" cy="42985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l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de-AT" sz="2400" dirty="0">
                  <a:latin typeface="+mn-lt"/>
                </a:rPr>
                <a:t>University </a:t>
              </a:r>
              <a:r>
                <a:rPr lang="de-AT" sz="2400" dirty="0" err="1">
                  <a:latin typeface="+mn-lt"/>
                </a:rPr>
                <a:t>of</a:t>
              </a:r>
              <a:r>
                <a:rPr lang="de-AT" sz="2400" dirty="0">
                  <a:latin typeface="+mn-lt"/>
                </a:rPr>
                <a:t> Amsterdam</a:t>
              </a:r>
              <a:endParaRPr lang="de-DE" dirty="0">
                <a:latin typeface="+mn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5CE7C97-0660-4914-9507-415F3801BA88}"/>
              </a:ext>
            </a:extLst>
          </p:cNvPr>
          <p:cNvGrpSpPr/>
          <p:nvPr/>
        </p:nvGrpSpPr>
        <p:grpSpPr>
          <a:xfrm>
            <a:off x="986412" y="5805278"/>
            <a:ext cx="3541607" cy="797362"/>
            <a:chOff x="1052137" y="5874352"/>
            <a:chExt cx="3541607" cy="797362"/>
          </a:xfrm>
        </p:grpSpPr>
        <p:sp>
          <p:nvSpPr>
            <p:cNvPr id="12" name="Untertitel 2">
              <a:extLst>
                <a:ext uri="{FF2B5EF4-FFF2-40B4-BE49-F238E27FC236}">
                  <a16:creationId xmlns:a16="http://schemas.microsoft.com/office/drawing/2014/main" id="{C865306F-0445-4613-AD9C-DE7F07709966}"/>
                </a:ext>
              </a:extLst>
            </p:cNvPr>
            <p:cNvSpPr txBox="1">
              <a:spLocks/>
            </p:cNvSpPr>
            <p:nvPr/>
          </p:nvSpPr>
          <p:spPr>
            <a:xfrm>
              <a:off x="1052137" y="5874352"/>
              <a:ext cx="2339789" cy="61436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l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de-AT" sz="2400" dirty="0">
                  <a:solidFill>
                    <a:srgbClr val="FFFFFF"/>
                  </a:solidFill>
                  <a:latin typeface="+mn-lt"/>
                </a:rPr>
                <a:t>Florian Schreck</a:t>
              </a:r>
              <a:endParaRPr lang="de-DE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4" name="Untertitel 2">
              <a:extLst>
                <a:ext uri="{FF2B5EF4-FFF2-40B4-BE49-F238E27FC236}">
                  <a16:creationId xmlns:a16="http://schemas.microsoft.com/office/drawing/2014/main" id="{7689E9A1-F966-4447-BFC0-BDC5D08DE690}"/>
                </a:ext>
              </a:extLst>
            </p:cNvPr>
            <p:cNvSpPr txBox="1">
              <a:spLocks/>
            </p:cNvSpPr>
            <p:nvPr/>
          </p:nvSpPr>
          <p:spPr>
            <a:xfrm>
              <a:off x="1052137" y="6241858"/>
              <a:ext cx="3541607" cy="42985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 algn="l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de-AT" sz="2400" dirty="0">
                  <a:solidFill>
                    <a:srgbClr val="FFFFFF"/>
                  </a:solidFill>
                  <a:latin typeface="+mn-lt"/>
                </a:rPr>
                <a:t>University </a:t>
              </a:r>
              <a:r>
                <a:rPr lang="de-AT" sz="2400" dirty="0" err="1">
                  <a:solidFill>
                    <a:srgbClr val="FFFFFF"/>
                  </a:solidFill>
                  <a:latin typeface="+mn-lt"/>
                </a:rPr>
                <a:t>of</a:t>
              </a:r>
              <a:r>
                <a:rPr lang="de-AT" sz="2400" dirty="0">
                  <a:solidFill>
                    <a:srgbClr val="FFFFFF"/>
                  </a:solidFill>
                  <a:latin typeface="+mn-lt"/>
                </a:rPr>
                <a:t> Amsterdam</a:t>
              </a:r>
              <a:endParaRPr lang="de-DE" dirty="0">
                <a:solidFill>
                  <a:srgbClr val="FFFFFF"/>
                </a:solidFill>
                <a:latin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762055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860B97D-ADBE-4341-9D11-73564BE1D10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4000" dirty="0" err="1">
                <a:solidFill>
                  <a:prstClr val="black"/>
                </a:solidFill>
              </a:rPr>
              <a:t>Creating</a:t>
            </a:r>
            <a:r>
              <a:rPr lang="de-DE" sz="4000" dirty="0">
                <a:solidFill>
                  <a:prstClr val="black"/>
                </a:solidFill>
              </a:rPr>
              <a:t> an </a:t>
            </a:r>
            <a:r>
              <a:rPr lang="de-DE" sz="4000" dirty="0" err="1">
                <a:solidFill>
                  <a:prstClr val="black"/>
                </a:solidFill>
              </a:rPr>
              <a:t>atom</a:t>
            </a:r>
            <a:r>
              <a:rPr lang="de-DE" sz="4000" dirty="0">
                <a:solidFill>
                  <a:prstClr val="black"/>
                </a:solidFill>
              </a:rPr>
              <a:t> </a:t>
            </a:r>
            <a:r>
              <a:rPr lang="de-DE" sz="4000" dirty="0" err="1">
                <a:solidFill>
                  <a:prstClr val="black"/>
                </a:solidFill>
              </a:rPr>
              <a:t>laser</a:t>
            </a:r>
            <a:endParaRPr lang="de-DE" sz="4000" dirty="0">
              <a:solidFill>
                <a:prstClr val="black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2620412-A576-40A1-A06A-C117C07D4EB3}"/>
              </a:ext>
            </a:extLst>
          </p:cNvPr>
          <p:cNvSpPr/>
          <p:nvPr/>
        </p:nvSpPr>
        <p:spPr>
          <a:xfrm>
            <a:off x="-46941" y="6483652"/>
            <a:ext cx="1230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latin typeface="+mn-lt"/>
                <a:cs typeface="Calibri" panose="020F0502020204030204" pitchFamily="34" charset="0"/>
              </a:rPr>
              <a:t>N.P. Robins et al., </a:t>
            </a:r>
            <a:r>
              <a:rPr lang="en-NL" i="1" dirty="0">
                <a:latin typeface="+mn-lt"/>
                <a:cs typeface="Calibri" panose="020F0502020204030204" pitchFamily="34" charset="0"/>
              </a:rPr>
              <a:t>Atom lasers: Production, properties and prospects for precision inertial measurement</a:t>
            </a:r>
            <a:r>
              <a:rPr lang="en-NL" dirty="0">
                <a:latin typeface="+mn-lt"/>
                <a:cs typeface="Calibri" panose="020F0502020204030204" pitchFamily="34" charset="0"/>
              </a:rPr>
              <a:t>, Phys</a:t>
            </a:r>
            <a:r>
              <a:rPr lang="en-GB" dirty="0">
                <a:latin typeface="+mn-lt"/>
                <a:cs typeface="Calibri" panose="020F0502020204030204" pitchFamily="34" charset="0"/>
              </a:rPr>
              <a:t>.</a:t>
            </a:r>
            <a:r>
              <a:rPr lang="en-NL" dirty="0">
                <a:latin typeface="+mn-lt"/>
                <a:cs typeface="Calibri" panose="020F0502020204030204" pitchFamily="34" charset="0"/>
              </a:rPr>
              <a:t> Rep</a:t>
            </a:r>
            <a:r>
              <a:rPr lang="en-GB" dirty="0">
                <a:latin typeface="+mn-lt"/>
                <a:cs typeface="Calibri" panose="020F0502020204030204" pitchFamily="34" charset="0"/>
              </a:rPr>
              <a:t>.</a:t>
            </a:r>
            <a:r>
              <a:rPr lang="en-NL" dirty="0">
                <a:latin typeface="+mn-lt"/>
                <a:cs typeface="Calibri" panose="020F0502020204030204" pitchFamily="34" charset="0"/>
              </a:rPr>
              <a:t> 529, 265 (2013)</a:t>
            </a:r>
          </a:p>
        </p:txBody>
      </p:sp>
      <p:sp>
        <p:nvSpPr>
          <p:cNvPr id="47" name="Freeform 11 3">
            <a:extLst>
              <a:ext uri="{FF2B5EF4-FFF2-40B4-BE49-F238E27FC236}">
                <a16:creationId xmlns:a16="http://schemas.microsoft.com/office/drawing/2014/main" id="{5F576E20-2D87-4F3D-8BA3-8A966E7FB0A1}"/>
              </a:ext>
            </a:extLst>
          </p:cNvPr>
          <p:cNvSpPr>
            <a:spLocks/>
          </p:cNvSpPr>
          <p:nvPr/>
        </p:nvSpPr>
        <p:spPr bwMode="auto">
          <a:xfrm rot="5400000">
            <a:off x="2813430" y="3457568"/>
            <a:ext cx="360810" cy="837515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2" y="30"/>
              </a:cxn>
              <a:cxn ang="0">
                <a:pos x="3" y="22"/>
              </a:cxn>
              <a:cxn ang="0">
                <a:pos x="5" y="16"/>
              </a:cxn>
              <a:cxn ang="0">
                <a:pos x="7" y="6"/>
              </a:cxn>
              <a:cxn ang="0">
                <a:pos x="8" y="2"/>
              </a:cxn>
              <a:cxn ang="0">
                <a:pos x="10" y="0"/>
              </a:cxn>
              <a:cxn ang="0">
                <a:pos x="13" y="2"/>
              </a:cxn>
              <a:cxn ang="0">
                <a:pos x="14" y="8"/>
              </a:cxn>
              <a:cxn ang="0">
                <a:pos x="14" y="14"/>
              </a:cxn>
              <a:cxn ang="0">
                <a:pos x="16" y="20"/>
              </a:cxn>
              <a:cxn ang="0">
                <a:pos x="18" y="33"/>
              </a:cxn>
              <a:cxn ang="0">
                <a:pos x="21" y="51"/>
              </a:cxn>
              <a:cxn ang="0">
                <a:pos x="24" y="92"/>
              </a:cxn>
              <a:cxn ang="0">
                <a:pos x="32" y="211"/>
              </a:cxn>
              <a:cxn ang="0">
                <a:pos x="38" y="351"/>
              </a:cxn>
              <a:cxn ang="0">
                <a:pos x="54" y="704"/>
              </a:cxn>
              <a:cxn ang="0">
                <a:pos x="62" y="892"/>
              </a:cxn>
              <a:cxn ang="0">
                <a:pos x="70" y="1040"/>
              </a:cxn>
              <a:cxn ang="0">
                <a:pos x="75" y="1104"/>
              </a:cxn>
              <a:cxn ang="0">
                <a:pos x="77" y="1133"/>
              </a:cxn>
              <a:cxn ang="0">
                <a:pos x="80" y="1157"/>
              </a:cxn>
              <a:cxn ang="0">
                <a:pos x="81" y="1174"/>
              </a:cxn>
              <a:cxn ang="0">
                <a:pos x="83" y="1180"/>
              </a:cxn>
              <a:cxn ang="0">
                <a:pos x="85" y="1188"/>
              </a:cxn>
              <a:cxn ang="0">
                <a:pos x="86" y="1196"/>
              </a:cxn>
              <a:cxn ang="0">
                <a:pos x="88" y="1200"/>
              </a:cxn>
              <a:cxn ang="0">
                <a:pos x="91" y="1200"/>
              </a:cxn>
              <a:cxn ang="0">
                <a:pos x="91" y="1198"/>
              </a:cxn>
              <a:cxn ang="0">
                <a:pos x="92" y="1194"/>
              </a:cxn>
              <a:cxn ang="0">
                <a:pos x="94" y="1186"/>
              </a:cxn>
              <a:cxn ang="0">
                <a:pos x="97" y="1172"/>
              </a:cxn>
              <a:cxn ang="0">
                <a:pos x="99" y="1157"/>
              </a:cxn>
              <a:cxn ang="0">
                <a:pos x="100" y="1139"/>
              </a:cxn>
              <a:cxn ang="0">
                <a:pos x="105" y="1089"/>
              </a:cxn>
              <a:cxn ang="0">
                <a:pos x="135" y="443"/>
              </a:cxn>
              <a:cxn ang="0">
                <a:pos x="143" y="264"/>
              </a:cxn>
              <a:cxn ang="0">
                <a:pos x="148" y="178"/>
              </a:cxn>
              <a:cxn ang="0">
                <a:pos x="153" y="111"/>
              </a:cxn>
              <a:cxn ang="0">
                <a:pos x="156" y="61"/>
              </a:cxn>
              <a:cxn ang="0">
                <a:pos x="159" y="41"/>
              </a:cxn>
              <a:cxn ang="0">
                <a:pos x="161" y="24"/>
              </a:cxn>
              <a:cxn ang="0">
                <a:pos x="163" y="12"/>
              </a:cxn>
              <a:cxn ang="0">
                <a:pos x="166" y="4"/>
              </a:cxn>
              <a:cxn ang="0">
                <a:pos x="167" y="0"/>
              </a:cxn>
              <a:cxn ang="0">
                <a:pos x="169" y="0"/>
              </a:cxn>
              <a:cxn ang="0">
                <a:pos x="170" y="4"/>
              </a:cxn>
              <a:cxn ang="0">
                <a:pos x="172" y="6"/>
              </a:cxn>
              <a:cxn ang="0">
                <a:pos x="174" y="12"/>
              </a:cxn>
              <a:cxn ang="0">
                <a:pos x="175" y="22"/>
              </a:cxn>
              <a:cxn ang="0">
                <a:pos x="177" y="37"/>
              </a:cxn>
            </a:cxnLst>
            <a:rect l="0" t="0" r="r" b="b"/>
            <a:pathLst>
              <a:path w="177" h="1200">
                <a:moveTo>
                  <a:pt x="0" y="45"/>
                </a:moveTo>
                <a:lnTo>
                  <a:pt x="2" y="30"/>
                </a:lnTo>
                <a:lnTo>
                  <a:pt x="3" y="22"/>
                </a:lnTo>
                <a:lnTo>
                  <a:pt x="5" y="16"/>
                </a:lnTo>
                <a:lnTo>
                  <a:pt x="7" y="6"/>
                </a:lnTo>
                <a:lnTo>
                  <a:pt x="8" y="2"/>
                </a:lnTo>
                <a:lnTo>
                  <a:pt x="10" y="0"/>
                </a:lnTo>
                <a:lnTo>
                  <a:pt x="13" y="2"/>
                </a:lnTo>
                <a:lnTo>
                  <a:pt x="14" y="8"/>
                </a:lnTo>
                <a:lnTo>
                  <a:pt x="14" y="14"/>
                </a:lnTo>
                <a:lnTo>
                  <a:pt x="16" y="20"/>
                </a:lnTo>
                <a:lnTo>
                  <a:pt x="18" y="33"/>
                </a:lnTo>
                <a:lnTo>
                  <a:pt x="21" y="51"/>
                </a:lnTo>
                <a:lnTo>
                  <a:pt x="24" y="92"/>
                </a:lnTo>
                <a:lnTo>
                  <a:pt x="32" y="211"/>
                </a:lnTo>
                <a:lnTo>
                  <a:pt x="38" y="351"/>
                </a:lnTo>
                <a:lnTo>
                  <a:pt x="54" y="704"/>
                </a:lnTo>
                <a:lnTo>
                  <a:pt x="62" y="892"/>
                </a:lnTo>
                <a:lnTo>
                  <a:pt x="70" y="1040"/>
                </a:lnTo>
                <a:lnTo>
                  <a:pt x="75" y="1104"/>
                </a:lnTo>
                <a:lnTo>
                  <a:pt x="77" y="1133"/>
                </a:lnTo>
                <a:lnTo>
                  <a:pt x="80" y="1157"/>
                </a:lnTo>
                <a:lnTo>
                  <a:pt x="81" y="1174"/>
                </a:lnTo>
                <a:lnTo>
                  <a:pt x="83" y="1180"/>
                </a:lnTo>
                <a:lnTo>
                  <a:pt x="85" y="1188"/>
                </a:lnTo>
                <a:lnTo>
                  <a:pt x="86" y="1196"/>
                </a:lnTo>
                <a:lnTo>
                  <a:pt x="88" y="1200"/>
                </a:lnTo>
                <a:lnTo>
                  <a:pt x="91" y="1200"/>
                </a:lnTo>
                <a:lnTo>
                  <a:pt x="91" y="1198"/>
                </a:lnTo>
                <a:lnTo>
                  <a:pt x="92" y="1194"/>
                </a:lnTo>
                <a:lnTo>
                  <a:pt x="94" y="1186"/>
                </a:lnTo>
                <a:lnTo>
                  <a:pt x="97" y="1172"/>
                </a:lnTo>
                <a:lnTo>
                  <a:pt x="99" y="1157"/>
                </a:lnTo>
                <a:lnTo>
                  <a:pt x="100" y="1139"/>
                </a:lnTo>
                <a:lnTo>
                  <a:pt x="105" y="1089"/>
                </a:lnTo>
                <a:lnTo>
                  <a:pt x="135" y="443"/>
                </a:lnTo>
                <a:lnTo>
                  <a:pt x="143" y="264"/>
                </a:lnTo>
                <a:lnTo>
                  <a:pt x="148" y="178"/>
                </a:lnTo>
                <a:lnTo>
                  <a:pt x="153" y="111"/>
                </a:lnTo>
                <a:lnTo>
                  <a:pt x="156" y="61"/>
                </a:lnTo>
                <a:lnTo>
                  <a:pt x="159" y="41"/>
                </a:lnTo>
                <a:lnTo>
                  <a:pt x="161" y="24"/>
                </a:lnTo>
                <a:lnTo>
                  <a:pt x="163" y="12"/>
                </a:lnTo>
                <a:lnTo>
                  <a:pt x="166" y="4"/>
                </a:lnTo>
                <a:lnTo>
                  <a:pt x="167" y="0"/>
                </a:lnTo>
                <a:lnTo>
                  <a:pt x="169" y="0"/>
                </a:lnTo>
                <a:lnTo>
                  <a:pt x="170" y="4"/>
                </a:lnTo>
                <a:lnTo>
                  <a:pt x="172" y="6"/>
                </a:lnTo>
                <a:lnTo>
                  <a:pt x="174" y="12"/>
                </a:lnTo>
                <a:lnTo>
                  <a:pt x="175" y="22"/>
                </a:lnTo>
                <a:lnTo>
                  <a:pt x="177" y="37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EAC1CB5-6385-4139-B75F-BD5E132045CE}"/>
              </a:ext>
            </a:extLst>
          </p:cNvPr>
          <p:cNvSpPr/>
          <p:nvPr/>
        </p:nvSpPr>
        <p:spPr bwMode="auto">
          <a:xfrm rot="5400000">
            <a:off x="2864981" y="3528752"/>
            <a:ext cx="244615" cy="113523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F03D53-3221-4603-A05F-026AD34CB5E8}"/>
              </a:ext>
            </a:extLst>
          </p:cNvPr>
          <p:cNvGrpSpPr/>
          <p:nvPr/>
        </p:nvGrpSpPr>
        <p:grpSpPr>
          <a:xfrm rot="5400000">
            <a:off x="2660657" y="1271999"/>
            <a:ext cx="642310" cy="1460105"/>
            <a:chOff x="1233578" y="1958196"/>
            <a:chExt cx="758963" cy="1725283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0F1748AB-94E4-496D-B170-BAA1E3F889DC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4C74D22-DB1E-49B6-9DE7-2A56D959CFCF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E1A10A3-92C5-427D-993C-7F95218F2C81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54C7AD4-755A-4A6E-B2B0-2B5CFC086876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446722-3F11-4E99-B26C-37F6AA6B1AC9}"/>
              </a:ext>
            </a:extLst>
          </p:cNvPr>
          <p:cNvGrpSpPr/>
          <p:nvPr/>
        </p:nvGrpSpPr>
        <p:grpSpPr>
          <a:xfrm rot="16200000">
            <a:off x="2675315" y="3233105"/>
            <a:ext cx="642310" cy="1460105"/>
            <a:chOff x="1233578" y="1958196"/>
            <a:chExt cx="758963" cy="1725283"/>
          </a:xfrm>
        </p:grpSpPr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EF13C7B3-DF58-469B-8A7F-638FBDF3DE1F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8F5A085-CDAD-4F85-A9C7-75CB7FC5F627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3BD4ED-8907-4482-B0C4-10CAD0E0B81D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AE65463-90D3-429E-B6B9-E545B0A3C3B5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sp>
        <p:nvSpPr>
          <p:cNvPr id="102" name="Freeform 7 3">
            <a:extLst>
              <a:ext uri="{FF2B5EF4-FFF2-40B4-BE49-F238E27FC236}">
                <a16:creationId xmlns:a16="http://schemas.microsoft.com/office/drawing/2014/main" id="{1736537D-4BE6-4868-BE08-8D48C60F1F5A}"/>
              </a:ext>
            </a:extLst>
          </p:cNvPr>
          <p:cNvSpPr>
            <a:spLocks/>
          </p:cNvSpPr>
          <p:nvPr/>
        </p:nvSpPr>
        <p:spPr bwMode="auto">
          <a:xfrm rot="5400000">
            <a:off x="2787949" y="1802328"/>
            <a:ext cx="411773" cy="837515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3" name="Freeform 8 3">
            <a:extLst>
              <a:ext uri="{FF2B5EF4-FFF2-40B4-BE49-F238E27FC236}">
                <a16:creationId xmlns:a16="http://schemas.microsoft.com/office/drawing/2014/main" id="{D45D27FF-5578-4FD9-B1FA-AD5C72D4C4AE}"/>
              </a:ext>
            </a:extLst>
          </p:cNvPr>
          <p:cNvSpPr>
            <a:spLocks/>
          </p:cNvSpPr>
          <p:nvPr/>
        </p:nvSpPr>
        <p:spPr bwMode="auto">
          <a:xfrm rot="5400000">
            <a:off x="2769602" y="2234417"/>
            <a:ext cx="448465" cy="83751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" y="18"/>
              </a:cxn>
              <a:cxn ang="0">
                <a:pos x="3" y="31"/>
              </a:cxn>
              <a:cxn ang="0">
                <a:pos x="6" y="49"/>
              </a:cxn>
              <a:cxn ang="0">
                <a:pos x="10" y="90"/>
              </a:cxn>
              <a:cxn ang="0">
                <a:pos x="13" y="143"/>
              </a:cxn>
              <a:cxn ang="0">
                <a:pos x="22" y="305"/>
              </a:cxn>
              <a:cxn ang="0">
                <a:pos x="30" y="486"/>
              </a:cxn>
              <a:cxn ang="0">
                <a:pos x="45" y="833"/>
              </a:cxn>
              <a:cxn ang="0">
                <a:pos x="52" y="997"/>
              </a:cxn>
              <a:cxn ang="0">
                <a:pos x="57" y="1063"/>
              </a:cxn>
              <a:cxn ang="0">
                <a:pos x="60" y="1114"/>
              </a:cxn>
              <a:cxn ang="0">
                <a:pos x="65" y="1157"/>
              </a:cxn>
              <a:cxn ang="0">
                <a:pos x="67" y="1174"/>
              </a:cxn>
              <a:cxn ang="0">
                <a:pos x="68" y="1180"/>
              </a:cxn>
              <a:cxn ang="0">
                <a:pos x="70" y="1188"/>
              </a:cxn>
              <a:cxn ang="0">
                <a:pos x="72" y="1194"/>
              </a:cxn>
              <a:cxn ang="0">
                <a:pos x="73" y="1198"/>
              </a:cxn>
              <a:cxn ang="0">
                <a:pos x="75" y="1200"/>
              </a:cxn>
              <a:cxn ang="0">
                <a:pos x="78" y="1196"/>
              </a:cxn>
              <a:cxn ang="0">
                <a:pos x="80" y="1190"/>
              </a:cxn>
              <a:cxn ang="0">
                <a:pos x="81" y="1182"/>
              </a:cxn>
              <a:cxn ang="0">
                <a:pos x="83" y="1169"/>
              </a:cxn>
              <a:cxn ang="0">
                <a:pos x="84" y="1153"/>
              </a:cxn>
              <a:cxn ang="0">
                <a:pos x="89" y="1108"/>
              </a:cxn>
              <a:cxn ang="0">
                <a:pos x="92" y="1055"/>
              </a:cxn>
              <a:cxn ang="0">
                <a:pos x="100" y="901"/>
              </a:cxn>
              <a:cxn ang="0">
                <a:pos x="110" y="697"/>
              </a:cxn>
              <a:cxn ang="0">
                <a:pos x="119" y="494"/>
              </a:cxn>
              <a:cxn ang="0">
                <a:pos x="127" y="312"/>
              </a:cxn>
              <a:cxn ang="0">
                <a:pos x="135" y="158"/>
              </a:cxn>
              <a:cxn ang="0">
                <a:pos x="138" y="106"/>
              </a:cxn>
              <a:cxn ang="0">
                <a:pos x="143" y="59"/>
              </a:cxn>
              <a:cxn ang="0">
                <a:pos x="145" y="37"/>
              </a:cxn>
              <a:cxn ang="0">
                <a:pos x="146" y="22"/>
              </a:cxn>
              <a:cxn ang="0">
                <a:pos x="148" y="12"/>
              </a:cxn>
              <a:cxn ang="0">
                <a:pos x="151" y="4"/>
              </a:cxn>
              <a:cxn ang="0">
                <a:pos x="153" y="0"/>
              </a:cxn>
              <a:cxn ang="0">
                <a:pos x="154" y="0"/>
              </a:cxn>
              <a:cxn ang="0">
                <a:pos x="156" y="2"/>
              </a:cxn>
              <a:cxn ang="0">
                <a:pos x="158" y="6"/>
              </a:cxn>
              <a:cxn ang="0">
                <a:pos x="159" y="12"/>
              </a:cxn>
              <a:cxn ang="0">
                <a:pos x="159" y="18"/>
              </a:cxn>
              <a:cxn ang="0">
                <a:pos x="162" y="31"/>
              </a:cxn>
              <a:cxn ang="0">
                <a:pos x="164" y="49"/>
              </a:cxn>
              <a:cxn ang="0">
                <a:pos x="169" y="100"/>
              </a:cxn>
              <a:cxn ang="0">
                <a:pos x="177" y="230"/>
              </a:cxn>
              <a:cxn ang="0">
                <a:pos x="194" y="636"/>
              </a:cxn>
              <a:cxn ang="0">
                <a:pos x="210" y="974"/>
              </a:cxn>
              <a:cxn ang="0">
                <a:pos x="218" y="1098"/>
              </a:cxn>
              <a:cxn ang="0">
                <a:pos x="220" y="1126"/>
              </a:cxn>
            </a:cxnLst>
            <a:rect l="0" t="0" r="r" b="b"/>
            <a:pathLst>
              <a:path w="220" h="1200">
                <a:moveTo>
                  <a:pt x="0" y="8"/>
                </a:moveTo>
                <a:lnTo>
                  <a:pt x="2" y="18"/>
                </a:lnTo>
                <a:lnTo>
                  <a:pt x="3" y="31"/>
                </a:lnTo>
                <a:lnTo>
                  <a:pt x="6" y="49"/>
                </a:lnTo>
                <a:lnTo>
                  <a:pt x="10" y="90"/>
                </a:lnTo>
                <a:lnTo>
                  <a:pt x="13" y="143"/>
                </a:lnTo>
                <a:lnTo>
                  <a:pt x="22" y="305"/>
                </a:lnTo>
                <a:lnTo>
                  <a:pt x="30" y="486"/>
                </a:lnTo>
                <a:lnTo>
                  <a:pt x="45" y="833"/>
                </a:lnTo>
                <a:lnTo>
                  <a:pt x="52" y="997"/>
                </a:lnTo>
                <a:lnTo>
                  <a:pt x="57" y="1063"/>
                </a:lnTo>
                <a:lnTo>
                  <a:pt x="60" y="1114"/>
                </a:lnTo>
                <a:lnTo>
                  <a:pt x="65" y="1157"/>
                </a:lnTo>
                <a:lnTo>
                  <a:pt x="67" y="1174"/>
                </a:lnTo>
                <a:lnTo>
                  <a:pt x="68" y="1180"/>
                </a:lnTo>
                <a:lnTo>
                  <a:pt x="70" y="1188"/>
                </a:lnTo>
                <a:lnTo>
                  <a:pt x="72" y="1194"/>
                </a:lnTo>
                <a:lnTo>
                  <a:pt x="73" y="1198"/>
                </a:lnTo>
                <a:lnTo>
                  <a:pt x="75" y="1200"/>
                </a:lnTo>
                <a:lnTo>
                  <a:pt x="78" y="1196"/>
                </a:lnTo>
                <a:lnTo>
                  <a:pt x="80" y="1190"/>
                </a:lnTo>
                <a:lnTo>
                  <a:pt x="81" y="1182"/>
                </a:lnTo>
                <a:lnTo>
                  <a:pt x="83" y="1169"/>
                </a:lnTo>
                <a:lnTo>
                  <a:pt x="84" y="1153"/>
                </a:lnTo>
                <a:lnTo>
                  <a:pt x="89" y="1108"/>
                </a:lnTo>
                <a:lnTo>
                  <a:pt x="92" y="1055"/>
                </a:lnTo>
                <a:lnTo>
                  <a:pt x="100" y="901"/>
                </a:lnTo>
                <a:lnTo>
                  <a:pt x="110" y="697"/>
                </a:lnTo>
                <a:lnTo>
                  <a:pt x="119" y="494"/>
                </a:lnTo>
                <a:lnTo>
                  <a:pt x="127" y="312"/>
                </a:lnTo>
                <a:lnTo>
                  <a:pt x="135" y="158"/>
                </a:lnTo>
                <a:lnTo>
                  <a:pt x="138" y="106"/>
                </a:lnTo>
                <a:lnTo>
                  <a:pt x="143" y="59"/>
                </a:lnTo>
                <a:lnTo>
                  <a:pt x="145" y="37"/>
                </a:lnTo>
                <a:lnTo>
                  <a:pt x="146" y="22"/>
                </a:lnTo>
                <a:lnTo>
                  <a:pt x="148" y="12"/>
                </a:lnTo>
                <a:lnTo>
                  <a:pt x="151" y="4"/>
                </a:lnTo>
                <a:lnTo>
                  <a:pt x="153" y="0"/>
                </a:lnTo>
                <a:lnTo>
                  <a:pt x="154" y="0"/>
                </a:lnTo>
                <a:lnTo>
                  <a:pt x="156" y="2"/>
                </a:lnTo>
                <a:lnTo>
                  <a:pt x="158" y="6"/>
                </a:lnTo>
                <a:lnTo>
                  <a:pt x="159" y="12"/>
                </a:lnTo>
                <a:lnTo>
                  <a:pt x="159" y="18"/>
                </a:lnTo>
                <a:lnTo>
                  <a:pt x="162" y="31"/>
                </a:lnTo>
                <a:lnTo>
                  <a:pt x="164" y="49"/>
                </a:lnTo>
                <a:lnTo>
                  <a:pt x="169" y="100"/>
                </a:lnTo>
                <a:lnTo>
                  <a:pt x="177" y="230"/>
                </a:lnTo>
                <a:lnTo>
                  <a:pt x="194" y="636"/>
                </a:lnTo>
                <a:lnTo>
                  <a:pt x="210" y="974"/>
                </a:lnTo>
                <a:lnTo>
                  <a:pt x="218" y="1098"/>
                </a:lnTo>
                <a:lnTo>
                  <a:pt x="220" y="1126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4" name="Freeform 9 3">
            <a:extLst>
              <a:ext uri="{FF2B5EF4-FFF2-40B4-BE49-F238E27FC236}">
                <a16:creationId xmlns:a16="http://schemas.microsoft.com/office/drawing/2014/main" id="{DFB3274E-0CAB-4BA6-99D7-FDA3162FEAAA}"/>
              </a:ext>
            </a:extLst>
          </p:cNvPr>
          <p:cNvSpPr>
            <a:spLocks/>
          </p:cNvSpPr>
          <p:nvPr/>
        </p:nvSpPr>
        <p:spPr bwMode="auto">
          <a:xfrm rot="5400000">
            <a:off x="2814449" y="2639611"/>
            <a:ext cx="358772" cy="837515"/>
          </a:xfrm>
          <a:custGeom>
            <a:avLst/>
            <a:gdLst/>
            <a:ahLst/>
            <a:cxnLst>
              <a:cxn ang="0">
                <a:pos x="0" y="1126"/>
              </a:cxn>
              <a:cxn ang="0">
                <a:pos x="3" y="1149"/>
              </a:cxn>
              <a:cxn ang="0">
                <a:pos x="4" y="1169"/>
              </a:cxn>
              <a:cxn ang="0">
                <a:pos x="6" y="1182"/>
              </a:cxn>
              <a:cxn ang="0">
                <a:pos x="8" y="1188"/>
              </a:cxn>
              <a:cxn ang="0">
                <a:pos x="9" y="1192"/>
              </a:cxn>
              <a:cxn ang="0">
                <a:pos x="11" y="1196"/>
              </a:cxn>
              <a:cxn ang="0">
                <a:pos x="11" y="1198"/>
              </a:cxn>
              <a:cxn ang="0">
                <a:pos x="12" y="1200"/>
              </a:cxn>
              <a:cxn ang="0">
                <a:pos x="14" y="1200"/>
              </a:cxn>
              <a:cxn ang="0">
                <a:pos x="16" y="1198"/>
              </a:cxn>
              <a:cxn ang="0">
                <a:pos x="16" y="1194"/>
              </a:cxn>
              <a:cxn ang="0">
                <a:pos x="19" y="1186"/>
              </a:cxn>
              <a:cxn ang="0">
                <a:pos x="20" y="1174"/>
              </a:cxn>
              <a:cxn ang="0">
                <a:pos x="22" y="1157"/>
              </a:cxn>
              <a:cxn ang="0">
                <a:pos x="25" y="1135"/>
              </a:cxn>
              <a:cxn ang="0">
                <a:pos x="33" y="1024"/>
              </a:cxn>
              <a:cxn ang="0">
                <a:pos x="41" y="858"/>
              </a:cxn>
              <a:cxn ang="0">
                <a:pos x="59" y="464"/>
              </a:cxn>
              <a:cxn ang="0">
                <a:pos x="66" y="271"/>
              </a:cxn>
              <a:cxn ang="0">
                <a:pos x="73" y="180"/>
              </a:cxn>
              <a:cxn ang="0">
                <a:pos x="76" y="109"/>
              </a:cxn>
              <a:cxn ang="0">
                <a:pos x="81" y="61"/>
              </a:cxn>
              <a:cxn ang="0">
                <a:pos x="82" y="41"/>
              </a:cxn>
              <a:cxn ang="0">
                <a:pos x="86" y="24"/>
              </a:cxn>
              <a:cxn ang="0">
                <a:pos x="87" y="12"/>
              </a:cxn>
              <a:cxn ang="0">
                <a:pos x="89" y="6"/>
              </a:cxn>
              <a:cxn ang="0">
                <a:pos x="90" y="2"/>
              </a:cxn>
              <a:cxn ang="0">
                <a:pos x="92" y="0"/>
              </a:cxn>
              <a:cxn ang="0">
                <a:pos x="94" y="0"/>
              </a:cxn>
              <a:cxn ang="0">
                <a:pos x="94" y="2"/>
              </a:cxn>
              <a:cxn ang="0">
                <a:pos x="97" y="8"/>
              </a:cxn>
              <a:cxn ang="0">
                <a:pos x="98" y="16"/>
              </a:cxn>
              <a:cxn ang="0">
                <a:pos x="100" y="30"/>
              </a:cxn>
              <a:cxn ang="0">
                <a:pos x="103" y="49"/>
              </a:cxn>
              <a:cxn ang="0">
                <a:pos x="106" y="88"/>
              </a:cxn>
              <a:cxn ang="0">
                <a:pos x="109" y="147"/>
              </a:cxn>
              <a:cxn ang="0">
                <a:pos x="129" y="515"/>
              </a:cxn>
              <a:cxn ang="0">
                <a:pos x="137" y="724"/>
              </a:cxn>
              <a:cxn ang="0">
                <a:pos x="144" y="905"/>
              </a:cxn>
              <a:cxn ang="0">
                <a:pos x="154" y="1052"/>
              </a:cxn>
              <a:cxn ang="0">
                <a:pos x="157" y="1102"/>
              </a:cxn>
              <a:cxn ang="0">
                <a:pos x="160" y="1145"/>
              </a:cxn>
              <a:cxn ang="0">
                <a:pos x="162" y="1165"/>
              </a:cxn>
              <a:cxn ang="0">
                <a:pos x="165" y="1178"/>
              </a:cxn>
              <a:cxn ang="0">
                <a:pos x="167" y="1190"/>
              </a:cxn>
              <a:cxn ang="0">
                <a:pos x="168" y="1196"/>
              </a:cxn>
              <a:cxn ang="0">
                <a:pos x="172" y="1200"/>
              </a:cxn>
              <a:cxn ang="0">
                <a:pos x="173" y="1198"/>
              </a:cxn>
              <a:cxn ang="0">
                <a:pos x="175" y="1194"/>
              </a:cxn>
              <a:cxn ang="0">
                <a:pos x="176" y="1188"/>
              </a:cxn>
            </a:cxnLst>
            <a:rect l="0" t="0" r="r" b="b"/>
            <a:pathLst>
              <a:path w="176" h="1200">
                <a:moveTo>
                  <a:pt x="0" y="1126"/>
                </a:moveTo>
                <a:lnTo>
                  <a:pt x="3" y="1149"/>
                </a:lnTo>
                <a:lnTo>
                  <a:pt x="4" y="1169"/>
                </a:lnTo>
                <a:lnTo>
                  <a:pt x="6" y="1182"/>
                </a:lnTo>
                <a:lnTo>
                  <a:pt x="8" y="1188"/>
                </a:lnTo>
                <a:lnTo>
                  <a:pt x="9" y="1192"/>
                </a:lnTo>
                <a:lnTo>
                  <a:pt x="11" y="1196"/>
                </a:lnTo>
                <a:lnTo>
                  <a:pt x="11" y="1198"/>
                </a:lnTo>
                <a:lnTo>
                  <a:pt x="12" y="1200"/>
                </a:lnTo>
                <a:lnTo>
                  <a:pt x="14" y="1200"/>
                </a:lnTo>
                <a:lnTo>
                  <a:pt x="16" y="1198"/>
                </a:lnTo>
                <a:lnTo>
                  <a:pt x="16" y="1194"/>
                </a:lnTo>
                <a:lnTo>
                  <a:pt x="19" y="1186"/>
                </a:lnTo>
                <a:lnTo>
                  <a:pt x="20" y="1174"/>
                </a:lnTo>
                <a:lnTo>
                  <a:pt x="22" y="1157"/>
                </a:lnTo>
                <a:lnTo>
                  <a:pt x="25" y="1135"/>
                </a:lnTo>
                <a:lnTo>
                  <a:pt x="33" y="1024"/>
                </a:lnTo>
                <a:lnTo>
                  <a:pt x="41" y="858"/>
                </a:lnTo>
                <a:lnTo>
                  <a:pt x="59" y="464"/>
                </a:lnTo>
                <a:lnTo>
                  <a:pt x="66" y="271"/>
                </a:lnTo>
                <a:lnTo>
                  <a:pt x="73" y="180"/>
                </a:lnTo>
                <a:lnTo>
                  <a:pt x="76" y="109"/>
                </a:lnTo>
                <a:lnTo>
                  <a:pt x="81" y="61"/>
                </a:lnTo>
                <a:lnTo>
                  <a:pt x="82" y="41"/>
                </a:lnTo>
                <a:lnTo>
                  <a:pt x="86" y="24"/>
                </a:lnTo>
                <a:lnTo>
                  <a:pt x="87" y="12"/>
                </a:lnTo>
                <a:lnTo>
                  <a:pt x="89" y="6"/>
                </a:lnTo>
                <a:lnTo>
                  <a:pt x="90" y="2"/>
                </a:lnTo>
                <a:lnTo>
                  <a:pt x="92" y="0"/>
                </a:lnTo>
                <a:lnTo>
                  <a:pt x="94" y="0"/>
                </a:lnTo>
                <a:lnTo>
                  <a:pt x="94" y="2"/>
                </a:lnTo>
                <a:lnTo>
                  <a:pt x="97" y="8"/>
                </a:lnTo>
                <a:lnTo>
                  <a:pt x="98" y="16"/>
                </a:lnTo>
                <a:lnTo>
                  <a:pt x="100" y="30"/>
                </a:lnTo>
                <a:lnTo>
                  <a:pt x="103" y="49"/>
                </a:lnTo>
                <a:lnTo>
                  <a:pt x="106" y="88"/>
                </a:lnTo>
                <a:lnTo>
                  <a:pt x="109" y="147"/>
                </a:lnTo>
                <a:lnTo>
                  <a:pt x="129" y="515"/>
                </a:lnTo>
                <a:lnTo>
                  <a:pt x="137" y="724"/>
                </a:lnTo>
                <a:lnTo>
                  <a:pt x="144" y="905"/>
                </a:lnTo>
                <a:lnTo>
                  <a:pt x="154" y="1052"/>
                </a:lnTo>
                <a:lnTo>
                  <a:pt x="157" y="1102"/>
                </a:lnTo>
                <a:lnTo>
                  <a:pt x="160" y="1145"/>
                </a:lnTo>
                <a:lnTo>
                  <a:pt x="162" y="1165"/>
                </a:lnTo>
                <a:lnTo>
                  <a:pt x="165" y="1178"/>
                </a:lnTo>
                <a:lnTo>
                  <a:pt x="167" y="1190"/>
                </a:lnTo>
                <a:lnTo>
                  <a:pt x="168" y="1196"/>
                </a:lnTo>
                <a:lnTo>
                  <a:pt x="172" y="1200"/>
                </a:lnTo>
                <a:lnTo>
                  <a:pt x="173" y="1198"/>
                </a:lnTo>
                <a:lnTo>
                  <a:pt x="175" y="1194"/>
                </a:lnTo>
                <a:lnTo>
                  <a:pt x="176" y="118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5" name="Freeform 10 3">
            <a:extLst>
              <a:ext uri="{FF2B5EF4-FFF2-40B4-BE49-F238E27FC236}">
                <a16:creationId xmlns:a16="http://schemas.microsoft.com/office/drawing/2014/main" id="{FD9FDDC2-50BB-4D34-9A46-FE0B5D3D1A30}"/>
              </a:ext>
            </a:extLst>
          </p:cNvPr>
          <p:cNvSpPr>
            <a:spLocks/>
          </p:cNvSpPr>
          <p:nvPr/>
        </p:nvSpPr>
        <p:spPr bwMode="auto">
          <a:xfrm rot="5400000">
            <a:off x="2766545" y="3048285"/>
            <a:ext cx="454580" cy="837515"/>
          </a:xfrm>
          <a:custGeom>
            <a:avLst/>
            <a:gdLst/>
            <a:ahLst/>
            <a:cxnLst>
              <a:cxn ang="0">
                <a:pos x="0" y="1188"/>
              </a:cxn>
              <a:cxn ang="0">
                <a:pos x="2" y="1182"/>
              </a:cxn>
              <a:cxn ang="0">
                <a:pos x="3" y="1171"/>
              </a:cxn>
              <a:cxn ang="0">
                <a:pos x="5" y="1153"/>
              </a:cxn>
              <a:cxn ang="0">
                <a:pos x="10" y="1106"/>
              </a:cxn>
              <a:cxn ang="0">
                <a:pos x="18" y="989"/>
              </a:cxn>
              <a:cxn ang="0">
                <a:pos x="34" y="611"/>
              </a:cxn>
              <a:cxn ang="0">
                <a:pos x="42" y="429"/>
              </a:cxn>
              <a:cxn ang="0">
                <a:pos x="51" y="252"/>
              </a:cxn>
              <a:cxn ang="0">
                <a:pos x="54" y="182"/>
              </a:cxn>
              <a:cxn ang="0">
                <a:pos x="59" y="117"/>
              </a:cxn>
              <a:cxn ang="0">
                <a:pos x="62" y="72"/>
              </a:cxn>
              <a:cxn ang="0">
                <a:pos x="66" y="35"/>
              </a:cxn>
              <a:cxn ang="0">
                <a:pos x="67" y="26"/>
              </a:cxn>
              <a:cxn ang="0">
                <a:pos x="69" y="18"/>
              </a:cxn>
              <a:cxn ang="0">
                <a:pos x="70" y="8"/>
              </a:cxn>
              <a:cxn ang="0">
                <a:pos x="72" y="2"/>
              </a:cxn>
              <a:cxn ang="0">
                <a:pos x="74" y="0"/>
              </a:cxn>
              <a:cxn ang="0">
                <a:pos x="75" y="0"/>
              </a:cxn>
              <a:cxn ang="0">
                <a:pos x="77" y="2"/>
              </a:cxn>
              <a:cxn ang="0">
                <a:pos x="78" y="8"/>
              </a:cxn>
              <a:cxn ang="0">
                <a:pos x="81" y="18"/>
              </a:cxn>
              <a:cxn ang="0">
                <a:pos x="83" y="31"/>
              </a:cxn>
              <a:cxn ang="0">
                <a:pos x="86" y="67"/>
              </a:cxn>
              <a:cxn ang="0">
                <a:pos x="89" y="111"/>
              </a:cxn>
              <a:cxn ang="0">
                <a:pos x="97" y="244"/>
              </a:cxn>
              <a:cxn ang="0">
                <a:pos x="117" y="646"/>
              </a:cxn>
              <a:cxn ang="0">
                <a:pos x="124" y="847"/>
              </a:cxn>
              <a:cxn ang="0">
                <a:pos x="132" y="1005"/>
              </a:cxn>
              <a:cxn ang="0">
                <a:pos x="140" y="1114"/>
              </a:cxn>
              <a:cxn ang="0">
                <a:pos x="144" y="1153"/>
              </a:cxn>
              <a:cxn ang="0">
                <a:pos x="145" y="1171"/>
              </a:cxn>
              <a:cxn ang="0">
                <a:pos x="148" y="1182"/>
              </a:cxn>
              <a:cxn ang="0">
                <a:pos x="150" y="1192"/>
              </a:cxn>
              <a:cxn ang="0">
                <a:pos x="152" y="1198"/>
              </a:cxn>
              <a:cxn ang="0">
                <a:pos x="153" y="1200"/>
              </a:cxn>
              <a:cxn ang="0">
                <a:pos x="156" y="1198"/>
              </a:cxn>
              <a:cxn ang="0">
                <a:pos x="158" y="1192"/>
              </a:cxn>
              <a:cxn ang="0">
                <a:pos x="159" y="1188"/>
              </a:cxn>
              <a:cxn ang="0">
                <a:pos x="159" y="1182"/>
              </a:cxn>
              <a:cxn ang="0">
                <a:pos x="163" y="1169"/>
              </a:cxn>
              <a:cxn ang="0">
                <a:pos x="164" y="1151"/>
              </a:cxn>
              <a:cxn ang="0">
                <a:pos x="169" y="1102"/>
              </a:cxn>
              <a:cxn ang="0">
                <a:pos x="172" y="1042"/>
              </a:cxn>
              <a:cxn ang="0">
                <a:pos x="180" y="894"/>
              </a:cxn>
              <a:cxn ang="0">
                <a:pos x="198" y="486"/>
              </a:cxn>
              <a:cxn ang="0">
                <a:pos x="206" y="303"/>
              </a:cxn>
              <a:cxn ang="0">
                <a:pos x="214" y="160"/>
              </a:cxn>
              <a:cxn ang="0">
                <a:pos x="218" y="98"/>
              </a:cxn>
              <a:cxn ang="0">
                <a:pos x="220" y="70"/>
              </a:cxn>
              <a:cxn ang="0">
                <a:pos x="223" y="45"/>
              </a:cxn>
            </a:cxnLst>
            <a:rect l="0" t="0" r="r" b="b"/>
            <a:pathLst>
              <a:path w="223" h="1200">
                <a:moveTo>
                  <a:pt x="0" y="1188"/>
                </a:moveTo>
                <a:lnTo>
                  <a:pt x="2" y="1182"/>
                </a:lnTo>
                <a:lnTo>
                  <a:pt x="3" y="1171"/>
                </a:lnTo>
                <a:lnTo>
                  <a:pt x="5" y="1153"/>
                </a:lnTo>
                <a:lnTo>
                  <a:pt x="10" y="1106"/>
                </a:lnTo>
                <a:lnTo>
                  <a:pt x="18" y="989"/>
                </a:lnTo>
                <a:lnTo>
                  <a:pt x="34" y="611"/>
                </a:lnTo>
                <a:lnTo>
                  <a:pt x="42" y="429"/>
                </a:lnTo>
                <a:lnTo>
                  <a:pt x="51" y="252"/>
                </a:lnTo>
                <a:lnTo>
                  <a:pt x="54" y="182"/>
                </a:lnTo>
                <a:lnTo>
                  <a:pt x="59" y="117"/>
                </a:lnTo>
                <a:lnTo>
                  <a:pt x="62" y="72"/>
                </a:lnTo>
                <a:lnTo>
                  <a:pt x="66" y="35"/>
                </a:lnTo>
                <a:lnTo>
                  <a:pt x="67" y="26"/>
                </a:lnTo>
                <a:lnTo>
                  <a:pt x="69" y="18"/>
                </a:lnTo>
                <a:lnTo>
                  <a:pt x="70" y="8"/>
                </a:lnTo>
                <a:lnTo>
                  <a:pt x="72" y="2"/>
                </a:lnTo>
                <a:lnTo>
                  <a:pt x="74" y="0"/>
                </a:lnTo>
                <a:lnTo>
                  <a:pt x="75" y="0"/>
                </a:lnTo>
                <a:lnTo>
                  <a:pt x="77" y="2"/>
                </a:lnTo>
                <a:lnTo>
                  <a:pt x="78" y="8"/>
                </a:lnTo>
                <a:lnTo>
                  <a:pt x="81" y="18"/>
                </a:lnTo>
                <a:lnTo>
                  <a:pt x="83" y="31"/>
                </a:lnTo>
                <a:lnTo>
                  <a:pt x="86" y="67"/>
                </a:lnTo>
                <a:lnTo>
                  <a:pt x="89" y="111"/>
                </a:lnTo>
                <a:lnTo>
                  <a:pt x="97" y="244"/>
                </a:lnTo>
                <a:lnTo>
                  <a:pt x="117" y="646"/>
                </a:lnTo>
                <a:lnTo>
                  <a:pt x="124" y="847"/>
                </a:lnTo>
                <a:lnTo>
                  <a:pt x="132" y="1005"/>
                </a:lnTo>
                <a:lnTo>
                  <a:pt x="140" y="1114"/>
                </a:lnTo>
                <a:lnTo>
                  <a:pt x="144" y="1153"/>
                </a:lnTo>
                <a:lnTo>
                  <a:pt x="145" y="1171"/>
                </a:lnTo>
                <a:lnTo>
                  <a:pt x="148" y="1182"/>
                </a:lnTo>
                <a:lnTo>
                  <a:pt x="150" y="1192"/>
                </a:lnTo>
                <a:lnTo>
                  <a:pt x="152" y="1198"/>
                </a:lnTo>
                <a:lnTo>
                  <a:pt x="153" y="1200"/>
                </a:lnTo>
                <a:lnTo>
                  <a:pt x="156" y="1198"/>
                </a:lnTo>
                <a:lnTo>
                  <a:pt x="158" y="1192"/>
                </a:lnTo>
                <a:lnTo>
                  <a:pt x="159" y="1188"/>
                </a:lnTo>
                <a:lnTo>
                  <a:pt x="159" y="1182"/>
                </a:lnTo>
                <a:lnTo>
                  <a:pt x="163" y="1169"/>
                </a:lnTo>
                <a:lnTo>
                  <a:pt x="164" y="1151"/>
                </a:lnTo>
                <a:lnTo>
                  <a:pt x="169" y="1102"/>
                </a:lnTo>
                <a:lnTo>
                  <a:pt x="172" y="1042"/>
                </a:lnTo>
                <a:lnTo>
                  <a:pt x="180" y="894"/>
                </a:lnTo>
                <a:lnTo>
                  <a:pt x="198" y="486"/>
                </a:lnTo>
                <a:lnTo>
                  <a:pt x="206" y="303"/>
                </a:lnTo>
                <a:lnTo>
                  <a:pt x="214" y="160"/>
                </a:lnTo>
                <a:lnTo>
                  <a:pt x="218" y="98"/>
                </a:lnTo>
                <a:lnTo>
                  <a:pt x="220" y="70"/>
                </a:lnTo>
                <a:lnTo>
                  <a:pt x="223" y="45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67E1B32-3BB1-4A4F-9ACD-4541A8A28B58}"/>
              </a:ext>
            </a:extLst>
          </p:cNvPr>
          <p:cNvSpPr/>
          <p:nvPr/>
        </p:nvSpPr>
        <p:spPr>
          <a:xfrm>
            <a:off x="2251759" y="1126605"/>
            <a:ext cx="1559012" cy="68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Optical cavity</a:t>
            </a:r>
          </a:p>
          <a:p>
            <a:pPr marL="285750" indent="-28575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BC3A218-4BD0-4C56-8826-68C8DF639CC5}"/>
              </a:ext>
            </a:extLst>
          </p:cNvPr>
          <p:cNvGrpSpPr/>
          <p:nvPr/>
        </p:nvGrpSpPr>
        <p:grpSpPr>
          <a:xfrm>
            <a:off x="2896176" y="4284312"/>
            <a:ext cx="228411" cy="1959321"/>
            <a:chOff x="2337488" y="4276181"/>
            <a:chExt cx="228411" cy="1959321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15FF162-0E6C-41BC-81FB-88013A101ACE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110" name="Freeform 7 4">
                <a:extLst>
                  <a:ext uri="{FF2B5EF4-FFF2-40B4-BE49-F238E27FC236}">
                    <a16:creationId xmlns:a16="http://schemas.microsoft.com/office/drawing/2014/main" id="{1A530384-CB36-45E0-ADB3-E82901310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11" name="Freeform 8 4">
                <a:extLst>
                  <a:ext uri="{FF2B5EF4-FFF2-40B4-BE49-F238E27FC236}">
                    <a16:creationId xmlns:a16="http://schemas.microsoft.com/office/drawing/2014/main" id="{89BE3B85-8BE9-4ED8-95D2-D40AAF37D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12" name="Freeform 9 4">
                <a:extLst>
                  <a:ext uri="{FF2B5EF4-FFF2-40B4-BE49-F238E27FC236}">
                    <a16:creationId xmlns:a16="http://schemas.microsoft.com/office/drawing/2014/main" id="{5A8C3D3C-33AC-4353-B0E4-36EC8A513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13" name="Freeform 10 4">
                <a:extLst>
                  <a:ext uri="{FF2B5EF4-FFF2-40B4-BE49-F238E27FC236}">
                    <a16:creationId xmlns:a16="http://schemas.microsoft.com/office/drawing/2014/main" id="{E3F5D2C8-E469-412D-BE04-B81DDFC23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109" name="Isosceles Triangle 108">
              <a:extLst>
                <a:ext uri="{FF2B5EF4-FFF2-40B4-BE49-F238E27FC236}">
                  <a16:creationId xmlns:a16="http://schemas.microsoft.com/office/drawing/2014/main" id="{67ADBF3F-D457-4AC3-A594-746FCA97366F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37488" y="5917886"/>
              <a:ext cx="228411" cy="317616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83871BC-403F-487D-AF77-0425C9EC084D}"/>
              </a:ext>
            </a:extLst>
          </p:cNvPr>
          <p:cNvGrpSpPr/>
          <p:nvPr/>
        </p:nvGrpSpPr>
        <p:grpSpPr>
          <a:xfrm>
            <a:off x="9515144" y="3790131"/>
            <a:ext cx="228411" cy="1959321"/>
            <a:chOff x="2337488" y="4276181"/>
            <a:chExt cx="228411" cy="1959321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583BD9F-B19B-42CE-A596-607B9765EB32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117" name="Freeform 7 4">
                <a:extLst>
                  <a:ext uri="{FF2B5EF4-FFF2-40B4-BE49-F238E27FC236}">
                    <a16:creationId xmlns:a16="http://schemas.microsoft.com/office/drawing/2014/main" id="{11F21932-0133-4E81-AC9D-D4DE5BDF4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18" name="Freeform 8 4">
                <a:extLst>
                  <a:ext uri="{FF2B5EF4-FFF2-40B4-BE49-F238E27FC236}">
                    <a16:creationId xmlns:a16="http://schemas.microsoft.com/office/drawing/2014/main" id="{8FCFCE8D-93EA-4096-85B6-86725FF7F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19" name="Freeform 9 4">
                <a:extLst>
                  <a:ext uri="{FF2B5EF4-FFF2-40B4-BE49-F238E27FC236}">
                    <a16:creationId xmlns:a16="http://schemas.microsoft.com/office/drawing/2014/main" id="{70D18FE2-BB92-444C-968D-792E95E84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20" name="Freeform 10 4">
                <a:extLst>
                  <a:ext uri="{FF2B5EF4-FFF2-40B4-BE49-F238E27FC236}">
                    <a16:creationId xmlns:a16="http://schemas.microsoft.com/office/drawing/2014/main" id="{A89FC092-C3F4-4EC9-9EF6-3FCFAD5E4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116" name="Isosceles Triangle 115">
              <a:extLst>
                <a:ext uri="{FF2B5EF4-FFF2-40B4-BE49-F238E27FC236}">
                  <a16:creationId xmlns:a16="http://schemas.microsoft.com/office/drawing/2014/main" id="{944C06A8-B1A4-42D4-9BD4-BA835373B500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37488" y="5917886"/>
              <a:ext cx="228411" cy="317616"/>
            </a:xfrm>
            <a:prstGeom prst="triangle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AD72A38A-D462-4019-9AAB-E4F484B00511}"/>
              </a:ext>
            </a:extLst>
          </p:cNvPr>
          <p:cNvSpPr/>
          <p:nvPr/>
        </p:nvSpPr>
        <p:spPr>
          <a:xfrm>
            <a:off x="8615284" y="1118474"/>
            <a:ext cx="1989797" cy="68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Atom cavity (trap)</a:t>
            </a:r>
          </a:p>
          <a:p>
            <a:pPr marL="285750" indent="-28575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1EF2A9E-31E1-4080-A9C8-79C49E15D938}"/>
              </a:ext>
            </a:extLst>
          </p:cNvPr>
          <p:cNvGrpSpPr/>
          <p:nvPr/>
        </p:nvGrpSpPr>
        <p:grpSpPr>
          <a:xfrm>
            <a:off x="7651543" y="2234282"/>
            <a:ext cx="3934953" cy="1902598"/>
            <a:chOff x="7651543" y="2234282"/>
            <a:chExt cx="3934953" cy="1902598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A75057B-7AB0-40E6-8D66-435F373EE08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54322" y="3792147"/>
              <a:ext cx="1135379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3507F163-6778-443A-811D-F9D1DFB04123}"/>
                </a:ext>
              </a:extLst>
            </p:cNvPr>
            <p:cNvGrpSpPr/>
            <p:nvPr/>
          </p:nvGrpSpPr>
          <p:grpSpPr>
            <a:xfrm>
              <a:off x="7651543" y="2234282"/>
              <a:ext cx="3934953" cy="1902598"/>
              <a:chOff x="7651543" y="2234282"/>
              <a:chExt cx="3934953" cy="1902598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73319F37-38B7-44AE-B62B-DF94E16054FA}"/>
                  </a:ext>
                </a:extLst>
              </p:cNvPr>
              <p:cNvSpPr/>
              <p:nvPr/>
            </p:nvSpPr>
            <p:spPr bwMode="auto">
              <a:xfrm>
                <a:off x="7651543" y="2234282"/>
                <a:ext cx="3934953" cy="1695543"/>
              </a:xfrm>
              <a:custGeom>
                <a:avLst/>
                <a:gdLst>
                  <a:gd name="connsiteX0" fmla="*/ 0 w 3934953"/>
                  <a:gd name="connsiteY0" fmla="*/ 0 h 1695543"/>
                  <a:gd name="connsiteX1" fmla="*/ 650047 w 3934953"/>
                  <a:gd name="connsiteY1" fmla="*/ 944735 h 1695543"/>
                  <a:gd name="connsiteX2" fmla="*/ 1339097 w 3934953"/>
                  <a:gd name="connsiteY2" fmla="*/ 1525444 h 1695543"/>
                  <a:gd name="connsiteX3" fmla="*/ 1707458 w 3934953"/>
                  <a:gd name="connsiteY3" fmla="*/ 1659788 h 1695543"/>
                  <a:gd name="connsiteX4" fmla="*/ 1915473 w 3934953"/>
                  <a:gd name="connsiteY4" fmla="*/ 1694457 h 1695543"/>
                  <a:gd name="connsiteX5" fmla="*/ 2201494 w 3934953"/>
                  <a:gd name="connsiteY5" fmla="*/ 1672788 h 1695543"/>
                  <a:gd name="connsiteX6" fmla="*/ 2561187 w 3934953"/>
                  <a:gd name="connsiteY6" fmla="*/ 1542779 h 1695543"/>
                  <a:gd name="connsiteX7" fmla="*/ 3198233 w 3934953"/>
                  <a:gd name="connsiteY7" fmla="*/ 1027075 h 1695543"/>
                  <a:gd name="connsiteX8" fmla="*/ 3934953 w 3934953"/>
                  <a:gd name="connsiteY8" fmla="*/ 0 h 169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34953" h="1695543">
                    <a:moveTo>
                      <a:pt x="0" y="0"/>
                    </a:moveTo>
                    <a:cubicBezTo>
                      <a:pt x="213432" y="345247"/>
                      <a:pt x="426864" y="690495"/>
                      <a:pt x="650047" y="944735"/>
                    </a:cubicBezTo>
                    <a:cubicBezTo>
                      <a:pt x="873230" y="1198975"/>
                      <a:pt x="1162862" y="1406269"/>
                      <a:pt x="1339097" y="1525444"/>
                    </a:cubicBezTo>
                    <a:cubicBezTo>
                      <a:pt x="1515332" y="1644620"/>
                      <a:pt x="1611395" y="1631619"/>
                      <a:pt x="1707458" y="1659788"/>
                    </a:cubicBezTo>
                    <a:cubicBezTo>
                      <a:pt x="1803521" y="1687957"/>
                      <a:pt x="1833134" y="1692290"/>
                      <a:pt x="1915473" y="1694457"/>
                    </a:cubicBezTo>
                    <a:cubicBezTo>
                      <a:pt x="1997812" y="1696624"/>
                      <a:pt x="2093875" y="1698068"/>
                      <a:pt x="2201494" y="1672788"/>
                    </a:cubicBezTo>
                    <a:cubicBezTo>
                      <a:pt x="2309113" y="1647508"/>
                      <a:pt x="2395064" y="1650398"/>
                      <a:pt x="2561187" y="1542779"/>
                    </a:cubicBezTo>
                    <a:cubicBezTo>
                      <a:pt x="2727310" y="1435160"/>
                      <a:pt x="2969272" y="1284205"/>
                      <a:pt x="3198233" y="1027075"/>
                    </a:cubicBezTo>
                    <a:cubicBezTo>
                      <a:pt x="3427194" y="769945"/>
                      <a:pt x="3681073" y="384972"/>
                      <a:pt x="3934953" y="0"/>
                    </a:cubicBezTo>
                  </a:path>
                </a:pathLst>
              </a:cu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A209178E-9DD0-45E0-AA96-12409202FD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658081" y="3518034"/>
                <a:ext cx="1922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FDDAFAD6-1422-4EF9-9974-95E083ED025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73601" y="3243921"/>
                <a:ext cx="2480509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034CEC69-456B-42A4-80BA-D2CA71812B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142461" y="2969808"/>
                <a:ext cx="294894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AA0040C-C103-4DBE-BBCD-ABA0B900F9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946881" y="2695695"/>
                <a:ext cx="333502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D5838620-00D6-46C6-B26E-9C614A4CA7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69081" y="2421582"/>
                <a:ext cx="3700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3117130-2DBA-47FF-AC3E-3DA729104487}"/>
                  </a:ext>
                </a:extLst>
              </p:cNvPr>
              <p:cNvSpPr/>
              <p:nvPr/>
            </p:nvSpPr>
            <p:spPr bwMode="auto">
              <a:xfrm>
                <a:off x="8599668" y="3037654"/>
                <a:ext cx="2059365" cy="754610"/>
              </a:xfrm>
              <a:custGeom>
                <a:avLst/>
                <a:gdLst>
                  <a:gd name="connsiteX0" fmla="*/ 0 w 2059365"/>
                  <a:gd name="connsiteY0" fmla="*/ 754610 h 754610"/>
                  <a:gd name="connsiteX1" fmla="*/ 275106 w 2059365"/>
                  <a:gd name="connsiteY1" fmla="*/ 749370 h 754610"/>
                  <a:gd name="connsiteX2" fmla="*/ 466370 w 2059365"/>
                  <a:gd name="connsiteY2" fmla="*/ 710069 h 754610"/>
                  <a:gd name="connsiteX3" fmla="*/ 581653 w 2059365"/>
                  <a:gd name="connsiteY3" fmla="*/ 600027 h 754610"/>
                  <a:gd name="connsiteX4" fmla="*/ 696936 w 2059365"/>
                  <a:gd name="connsiteY4" fmla="*/ 463784 h 754610"/>
                  <a:gd name="connsiteX5" fmla="*/ 814838 w 2059365"/>
                  <a:gd name="connsiteY5" fmla="*/ 233219 h 754610"/>
                  <a:gd name="connsiteX6" fmla="*/ 917020 w 2059365"/>
                  <a:gd name="connsiteY6" fmla="*/ 73395 h 754610"/>
                  <a:gd name="connsiteX7" fmla="*/ 1024443 w 2059365"/>
                  <a:gd name="connsiteY7" fmla="*/ 34 h 754610"/>
                  <a:gd name="connsiteX8" fmla="*/ 1144965 w 2059365"/>
                  <a:gd name="connsiteY8" fmla="*/ 81255 h 754610"/>
                  <a:gd name="connsiteX9" fmla="*/ 1255008 w 2059365"/>
                  <a:gd name="connsiteY9" fmla="*/ 264659 h 754610"/>
                  <a:gd name="connsiteX10" fmla="*/ 1396491 w 2059365"/>
                  <a:gd name="connsiteY10" fmla="*/ 510945 h 754610"/>
                  <a:gd name="connsiteX11" fmla="*/ 1501293 w 2059365"/>
                  <a:gd name="connsiteY11" fmla="*/ 634088 h 754610"/>
                  <a:gd name="connsiteX12" fmla="*/ 1606095 w 2059365"/>
                  <a:gd name="connsiteY12" fmla="*/ 710069 h 754610"/>
                  <a:gd name="connsiteX13" fmla="*/ 1818320 w 2059365"/>
                  <a:gd name="connsiteY13" fmla="*/ 749370 h 754610"/>
                  <a:gd name="connsiteX14" fmla="*/ 2059365 w 2059365"/>
                  <a:gd name="connsiteY14" fmla="*/ 749370 h 75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9365" h="754610">
                    <a:moveTo>
                      <a:pt x="0" y="754610"/>
                    </a:moveTo>
                    <a:lnTo>
                      <a:pt x="275106" y="749370"/>
                    </a:lnTo>
                    <a:cubicBezTo>
                      <a:pt x="352834" y="741947"/>
                      <a:pt x="415279" y="734959"/>
                      <a:pt x="466370" y="710069"/>
                    </a:cubicBezTo>
                    <a:cubicBezTo>
                      <a:pt x="517461" y="685179"/>
                      <a:pt x="543225" y="641074"/>
                      <a:pt x="581653" y="600027"/>
                    </a:cubicBezTo>
                    <a:cubicBezTo>
                      <a:pt x="620081" y="558980"/>
                      <a:pt x="658072" y="524919"/>
                      <a:pt x="696936" y="463784"/>
                    </a:cubicBezTo>
                    <a:cubicBezTo>
                      <a:pt x="735800" y="402649"/>
                      <a:pt x="778157" y="298284"/>
                      <a:pt x="814838" y="233219"/>
                    </a:cubicBezTo>
                    <a:cubicBezTo>
                      <a:pt x="851519" y="168154"/>
                      <a:pt x="882086" y="112259"/>
                      <a:pt x="917020" y="73395"/>
                    </a:cubicBezTo>
                    <a:cubicBezTo>
                      <a:pt x="951954" y="34531"/>
                      <a:pt x="986452" y="-1276"/>
                      <a:pt x="1024443" y="34"/>
                    </a:cubicBezTo>
                    <a:cubicBezTo>
                      <a:pt x="1062434" y="1344"/>
                      <a:pt x="1106538" y="37151"/>
                      <a:pt x="1144965" y="81255"/>
                    </a:cubicBezTo>
                    <a:cubicBezTo>
                      <a:pt x="1183392" y="125359"/>
                      <a:pt x="1213087" y="193044"/>
                      <a:pt x="1255008" y="264659"/>
                    </a:cubicBezTo>
                    <a:cubicBezTo>
                      <a:pt x="1296929" y="336274"/>
                      <a:pt x="1355444" y="449373"/>
                      <a:pt x="1396491" y="510945"/>
                    </a:cubicBezTo>
                    <a:cubicBezTo>
                      <a:pt x="1437539" y="572516"/>
                      <a:pt x="1466359" y="600901"/>
                      <a:pt x="1501293" y="634088"/>
                    </a:cubicBezTo>
                    <a:cubicBezTo>
                      <a:pt x="1536227" y="667275"/>
                      <a:pt x="1553257" y="690855"/>
                      <a:pt x="1606095" y="710069"/>
                    </a:cubicBezTo>
                    <a:cubicBezTo>
                      <a:pt x="1658933" y="729283"/>
                      <a:pt x="1742775" y="742820"/>
                      <a:pt x="1818320" y="749370"/>
                    </a:cubicBezTo>
                    <a:cubicBezTo>
                      <a:pt x="1893865" y="755920"/>
                      <a:pt x="1976615" y="752645"/>
                      <a:pt x="2059365" y="749370"/>
                    </a:cubicBezTo>
                  </a:path>
                </a:pathLst>
              </a:cu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A06A7B2-ED35-4D8A-AA91-AEE7C0550F1C}"/>
                  </a:ext>
                </a:extLst>
              </p:cNvPr>
              <p:cNvSpPr/>
              <p:nvPr/>
            </p:nvSpPr>
            <p:spPr>
              <a:xfrm>
                <a:off x="9331963" y="3384366"/>
                <a:ext cx="634286" cy="752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BEC</a:t>
                </a:r>
              </a:p>
              <a:p>
                <a:pPr marL="285750" indent="-285750"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sp>
        <p:nvSpPr>
          <p:cNvPr id="133" name="Rectangle 132">
            <a:extLst>
              <a:ext uri="{FF2B5EF4-FFF2-40B4-BE49-F238E27FC236}">
                <a16:creationId xmlns:a16="http://schemas.microsoft.com/office/drawing/2014/main" id="{CC2C60D2-082D-4ADC-8C13-89C80B75F36F}"/>
              </a:ext>
            </a:extLst>
          </p:cNvPr>
          <p:cNvSpPr/>
          <p:nvPr/>
        </p:nvSpPr>
        <p:spPr bwMode="auto">
          <a:xfrm>
            <a:off x="2460316" y="2266689"/>
            <a:ext cx="1070314" cy="1396056"/>
          </a:xfrm>
          <a:prstGeom prst="rect">
            <a:avLst/>
          </a:prstGeom>
          <a:solidFill>
            <a:srgbClr val="FF0000">
              <a:alpha val="20000"/>
            </a:srgbClr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AEFA76E-5223-4F00-B3EF-C22D4376A718}"/>
              </a:ext>
            </a:extLst>
          </p:cNvPr>
          <p:cNvSpPr/>
          <p:nvPr/>
        </p:nvSpPr>
        <p:spPr>
          <a:xfrm>
            <a:off x="3583157" y="3034559"/>
            <a:ext cx="2133255" cy="62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Gain</a:t>
            </a:r>
            <a:endParaRPr lang="en-US" sz="1400" dirty="0">
              <a:solidFill>
                <a:prstClr val="black"/>
              </a:solidFill>
              <a:latin typeface="+mn-lt"/>
            </a:endParaRP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(e.g. stimulated emission)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CFA375B-E4D3-4750-B9F2-8D78A97B3CC2}"/>
              </a:ext>
            </a:extLst>
          </p:cNvPr>
          <p:cNvSpPr/>
          <p:nvPr/>
        </p:nvSpPr>
        <p:spPr>
          <a:xfrm>
            <a:off x="5886967" y="3034559"/>
            <a:ext cx="2659804" cy="62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Gain</a:t>
            </a: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(e.g. Bose-enhanced scattering)</a:t>
            </a:r>
          </a:p>
        </p:txBody>
      </p:sp>
      <p:sp>
        <p:nvSpPr>
          <p:cNvPr id="136" name="Arrow: Right 135">
            <a:extLst>
              <a:ext uri="{FF2B5EF4-FFF2-40B4-BE49-F238E27FC236}">
                <a16:creationId xmlns:a16="http://schemas.microsoft.com/office/drawing/2014/main" id="{B99CBFB8-37E1-4587-B96C-FCEEB695A0E5}"/>
              </a:ext>
            </a:extLst>
          </p:cNvPr>
          <p:cNvSpPr/>
          <p:nvPr/>
        </p:nvSpPr>
        <p:spPr bwMode="auto">
          <a:xfrm>
            <a:off x="443762" y="2253233"/>
            <a:ext cx="1788786" cy="1441099"/>
          </a:xfrm>
          <a:prstGeom prst="rightArrow">
            <a:avLst/>
          </a:prstGeom>
          <a:solidFill>
            <a:srgbClr val="66FF66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7E798DF-854F-408A-9D27-44601BB0AA4B}"/>
              </a:ext>
            </a:extLst>
          </p:cNvPr>
          <p:cNvSpPr/>
          <p:nvPr/>
        </p:nvSpPr>
        <p:spPr>
          <a:xfrm>
            <a:off x="617467" y="2789858"/>
            <a:ext cx="1848795" cy="3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Pumping</a:t>
            </a:r>
            <a:endParaRPr lang="en-US" sz="1400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5088B363-F502-42AE-B02E-8CD015AC1F63}"/>
              </a:ext>
            </a:extLst>
          </p:cNvPr>
          <p:cNvGrpSpPr/>
          <p:nvPr/>
        </p:nvGrpSpPr>
        <p:grpSpPr>
          <a:xfrm>
            <a:off x="8392070" y="2357028"/>
            <a:ext cx="2057267" cy="1269096"/>
            <a:chOff x="8392070" y="2357028"/>
            <a:chExt cx="2057267" cy="1269096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40862C23-5DEC-4E32-877C-48856C138B5F}"/>
                </a:ext>
              </a:extLst>
            </p:cNvPr>
            <p:cNvGrpSpPr>
              <a:grpSpLocks noChangeAspect="1"/>
            </p:cNvGrpSpPr>
            <p:nvPr/>
          </p:nvGrpSpPr>
          <p:grpSpPr>
            <a:xfrm rot="1315744">
              <a:off x="8726876" y="3057250"/>
              <a:ext cx="731411" cy="568874"/>
              <a:chOff x="4212192" y="2083774"/>
              <a:chExt cx="381630" cy="296823"/>
            </a:xfrm>
          </p:grpSpPr>
          <p:sp>
            <p:nvSpPr>
              <p:cNvPr id="146" name="Ellipse 602">
                <a:extLst>
                  <a:ext uri="{FF2B5EF4-FFF2-40B4-BE49-F238E27FC236}">
                    <a16:creationId xmlns:a16="http://schemas.microsoft.com/office/drawing/2014/main" id="{B956F729-003E-415A-BFCB-72795D3B4B08}"/>
                  </a:ext>
                </a:extLst>
              </p:cNvPr>
              <p:cNvSpPr/>
              <p:nvPr/>
            </p:nvSpPr>
            <p:spPr bwMode="auto">
              <a:xfrm>
                <a:off x="4466186" y="2091373"/>
                <a:ext cx="64008" cy="64008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47" name="Ellipse 608">
                <a:extLst>
                  <a:ext uri="{FF2B5EF4-FFF2-40B4-BE49-F238E27FC236}">
                    <a16:creationId xmlns:a16="http://schemas.microsoft.com/office/drawing/2014/main" id="{0B5C2454-546A-445F-843A-BA39E350BA07}"/>
                  </a:ext>
                </a:extLst>
              </p:cNvPr>
              <p:cNvSpPr/>
              <p:nvPr/>
            </p:nvSpPr>
            <p:spPr bwMode="auto">
              <a:xfrm>
                <a:off x="4331689" y="2316589"/>
                <a:ext cx="64008" cy="64008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48" name="Freihandform 619">
                <a:extLst>
                  <a:ext uri="{FF2B5EF4-FFF2-40B4-BE49-F238E27FC236}">
                    <a16:creationId xmlns:a16="http://schemas.microsoft.com/office/drawing/2014/main" id="{08E182CF-9385-42BE-A404-B3AB67D70894}"/>
                  </a:ext>
                </a:extLst>
              </p:cNvPr>
              <p:cNvSpPr/>
              <p:nvPr/>
            </p:nvSpPr>
            <p:spPr bwMode="auto">
              <a:xfrm>
                <a:off x="4388249" y="2189519"/>
                <a:ext cx="205573" cy="114753"/>
              </a:xfrm>
              <a:custGeom>
                <a:avLst/>
                <a:gdLst>
                  <a:gd name="connsiteX0" fmla="*/ 0 w 683664"/>
                  <a:gd name="connsiteY0" fmla="*/ 239294 h 239294"/>
                  <a:gd name="connsiteX1" fmla="*/ 290557 w 683664"/>
                  <a:gd name="connsiteY1" fmla="*/ 12 h 239294"/>
                  <a:gd name="connsiteX2" fmla="*/ 683664 w 683664"/>
                  <a:gd name="connsiteY2" fmla="*/ 230748 h 23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3664" h="239294">
                    <a:moveTo>
                      <a:pt x="0" y="239294"/>
                    </a:moveTo>
                    <a:cubicBezTo>
                      <a:pt x="88306" y="120365"/>
                      <a:pt x="176613" y="1436"/>
                      <a:pt x="290557" y="12"/>
                    </a:cubicBezTo>
                    <a:cubicBezTo>
                      <a:pt x="404501" y="-1412"/>
                      <a:pt x="544082" y="114668"/>
                      <a:pt x="683664" y="230748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49" name="Freihandform 620">
                <a:extLst>
                  <a:ext uri="{FF2B5EF4-FFF2-40B4-BE49-F238E27FC236}">
                    <a16:creationId xmlns:a16="http://schemas.microsoft.com/office/drawing/2014/main" id="{F34E5BB8-2DE2-4F7C-808D-E90FBFFF87AB}"/>
                  </a:ext>
                </a:extLst>
              </p:cNvPr>
              <p:cNvSpPr/>
              <p:nvPr/>
            </p:nvSpPr>
            <p:spPr bwMode="auto">
              <a:xfrm flipH="1">
                <a:off x="4212192" y="2083774"/>
                <a:ext cx="238398" cy="102396"/>
              </a:xfrm>
              <a:custGeom>
                <a:avLst/>
                <a:gdLst>
                  <a:gd name="connsiteX0" fmla="*/ 0 w 1093862"/>
                  <a:gd name="connsiteY0" fmla="*/ 572568 h 799624"/>
                  <a:gd name="connsiteX1" fmla="*/ 213645 w 1093862"/>
                  <a:gd name="connsiteY1" fmla="*/ 769122 h 799624"/>
                  <a:gd name="connsiteX2" fmla="*/ 1093862 w 1093862"/>
                  <a:gd name="connsiteY2" fmla="*/ 0 h 799624"/>
                  <a:gd name="connsiteX0" fmla="*/ 0 w 1093862"/>
                  <a:gd name="connsiteY0" fmla="*/ 572568 h 723441"/>
                  <a:gd name="connsiteX1" fmla="*/ 341832 w 1093862"/>
                  <a:gd name="connsiteY1" fmla="*/ 675118 h 723441"/>
                  <a:gd name="connsiteX2" fmla="*/ 1093862 w 1093862"/>
                  <a:gd name="connsiteY2" fmla="*/ 0 h 723441"/>
                  <a:gd name="connsiteX0" fmla="*/ 0 w 1170774"/>
                  <a:gd name="connsiteY0" fmla="*/ 615297 h 740605"/>
                  <a:gd name="connsiteX1" fmla="*/ 418744 w 1170774"/>
                  <a:gd name="connsiteY1" fmla="*/ 675118 h 740605"/>
                  <a:gd name="connsiteX2" fmla="*/ 1170774 w 1170774"/>
                  <a:gd name="connsiteY2" fmla="*/ 0 h 740605"/>
                  <a:gd name="connsiteX0" fmla="*/ 0 w 1170774"/>
                  <a:gd name="connsiteY0" fmla="*/ 615297 h 738000"/>
                  <a:gd name="connsiteX1" fmla="*/ 418744 w 1170774"/>
                  <a:gd name="connsiteY1" fmla="*/ 675118 h 738000"/>
                  <a:gd name="connsiteX2" fmla="*/ 1170774 w 1170774"/>
                  <a:gd name="connsiteY2" fmla="*/ 0 h 738000"/>
                  <a:gd name="connsiteX0" fmla="*/ 0 w 1170774"/>
                  <a:gd name="connsiteY0" fmla="*/ 615297 h 730738"/>
                  <a:gd name="connsiteX1" fmla="*/ 418744 w 1170774"/>
                  <a:gd name="connsiteY1" fmla="*/ 675118 h 730738"/>
                  <a:gd name="connsiteX2" fmla="*/ 1170774 w 1170774"/>
                  <a:gd name="connsiteY2" fmla="*/ 0 h 730738"/>
                  <a:gd name="connsiteX0" fmla="*/ 0 w 1136591"/>
                  <a:gd name="connsiteY0" fmla="*/ 598206 h 724392"/>
                  <a:gd name="connsiteX1" fmla="*/ 384561 w 1136591"/>
                  <a:gd name="connsiteY1" fmla="*/ 675118 h 724392"/>
                  <a:gd name="connsiteX2" fmla="*/ 1136591 w 1136591"/>
                  <a:gd name="connsiteY2" fmla="*/ 0 h 72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6591" h="724392">
                    <a:moveTo>
                      <a:pt x="0" y="598206"/>
                    </a:moveTo>
                    <a:cubicBezTo>
                      <a:pt x="143854" y="710014"/>
                      <a:pt x="195129" y="774819"/>
                      <a:pt x="384561" y="675118"/>
                    </a:cubicBezTo>
                    <a:cubicBezTo>
                      <a:pt x="573993" y="575417"/>
                      <a:pt x="787637" y="336847"/>
                      <a:pt x="1136591" y="0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140" name="Ellipse 602">
              <a:extLst>
                <a:ext uri="{FF2B5EF4-FFF2-40B4-BE49-F238E27FC236}">
                  <a16:creationId xmlns:a16="http://schemas.microsoft.com/office/drawing/2014/main" id="{7934BB1C-5C07-4B7A-B953-D5835CC2DFE3}"/>
                </a:ext>
              </a:extLst>
            </p:cNvPr>
            <p:cNvSpPr/>
            <p:nvPr/>
          </p:nvSpPr>
          <p:spPr bwMode="auto">
            <a:xfrm rot="1315744">
              <a:off x="9430748" y="2644960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41" name="Ellipse 602">
              <a:extLst>
                <a:ext uri="{FF2B5EF4-FFF2-40B4-BE49-F238E27FC236}">
                  <a16:creationId xmlns:a16="http://schemas.microsoft.com/office/drawing/2014/main" id="{EFCC1233-C9F2-4341-A984-B9D4671231AD}"/>
                </a:ext>
              </a:extLst>
            </p:cNvPr>
            <p:cNvSpPr/>
            <p:nvPr/>
          </p:nvSpPr>
          <p:spPr bwMode="auto">
            <a:xfrm rot="1315744">
              <a:off x="8607658" y="2357028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42" name="Ellipse 602">
              <a:extLst>
                <a:ext uri="{FF2B5EF4-FFF2-40B4-BE49-F238E27FC236}">
                  <a16:creationId xmlns:a16="http://schemas.microsoft.com/office/drawing/2014/main" id="{8DC21E07-6550-4564-8A46-1159DFDA3407}"/>
                </a:ext>
              </a:extLst>
            </p:cNvPr>
            <p:cNvSpPr/>
            <p:nvPr/>
          </p:nvSpPr>
          <p:spPr bwMode="auto">
            <a:xfrm rot="1315744">
              <a:off x="8392070" y="2882095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43" name="Ellipse 602">
              <a:extLst>
                <a:ext uri="{FF2B5EF4-FFF2-40B4-BE49-F238E27FC236}">
                  <a16:creationId xmlns:a16="http://schemas.microsoft.com/office/drawing/2014/main" id="{E1AD8573-5049-4C83-AFE4-6F9ADEB64D58}"/>
                </a:ext>
              </a:extLst>
            </p:cNvPr>
            <p:cNvSpPr/>
            <p:nvPr/>
          </p:nvSpPr>
          <p:spPr bwMode="auto">
            <a:xfrm rot="1315744">
              <a:off x="10326663" y="3176879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44" name="Ellipse 602">
              <a:extLst>
                <a:ext uri="{FF2B5EF4-FFF2-40B4-BE49-F238E27FC236}">
                  <a16:creationId xmlns:a16="http://schemas.microsoft.com/office/drawing/2014/main" id="{C50D3485-BCED-4268-A468-46C452C405E0}"/>
                </a:ext>
              </a:extLst>
            </p:cNvPr>
            <p:cNvSpPr/>
            <p:nvPr/>
          </p:nvSpPr>
          <p:spPr bwMode="auto">
            <a:xfrm rot="1315744">
              <a:off x="10096719" y="2644961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45" name="Ellipse 602">
              <a:extLst>
                <a:ext uri="{FF2B5EF4-FFF2-40B4-BE49-F238E27FC236}">
                  <a16:creationId xmlns:a16="http://schemas.microsoft.com/office/drawing/2014/main" id="{C460BB00-CC43-487C-8BF7-B43820DE9AEE}"/>
                </a:ext>
              </a:extLst>
            </p:cNvPr>
            <p:cNvSpPr/>
            <p:nvPr/>
          </p:nvSpPr>
          <p:spPr bwMode="auto">
            <a:xfrm rot="1315744">
              <a:off x="10144831" y="3441735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150" name="Ellipse 602">
            <a:extLst>
              <a:ext uri="{FF2B5EF4-FFF2-40B4-BE49-F238E27FC236}">
                <a16:creationId xmlns:a16="http://schemas.microsoft.com/office/drawing/2014/main" id="{F2377574-5A21-4729-8063-77B4118DAED9}"/>
              </a:ext>
            </a:extLst>
          </p:cNvPr>
          <p:cNvSpPr/>
          <p:nvPr/>
        </p:nvSpPr>
        <p:spPr bwMode="auto">
          <a:xfrm rot="1315744">
            <a:off x="6147259" y="2110893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1" name="Ellipse 602">
            <a:extLst>
              <a:ext uri="{FF2B5EF4-FFF2-40B4-BE49-F238E27FC236}">
                <a16:creationId xmlns:a16="http://schemas.microsoft.com/office/drawing/2014/main" id="{558C8E47-82B5-4EB0-95EB-7686AFC4D5AE}"/>
              </a:ext>
            </a:extLst>
          </p:cNvPr>
          <p:cNvSpPr/>
          <p:nvPr/>
        </p:nvSpPr>
        <p:spPr bwMode="auto">
          <a:xfrm rot="1315744">
            <a:off x="6299659" y="2263293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2" name="Ellipse 602">
            <a:extLst>
              <a:ext uri="{FF2B5EF4-FFF2-40B4-BE49-F238E27FC236}">
                <a16:creationId xmlns:a16="http://schemas.microsoft.com/office/drawing/2014/main" id="{B043FF60-F329-4B1A-8C8A-BA25FD2BEAF1}"/>
              </a:ext>
            </a:extLst>
          </p:cNvPr>
          <p:cNvSpPr/>
          <p:nvPr/>
        </p:nvSpPr>
        <p:spPr bwMode="auto">
          <a:xfrm rot="1315744">
            <a:off x="6660948" y="2082502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3" name="Ellipse 602">
            <a:extLst>
              <a:ext uri="{FF2B5EF4-FFF2-40B4-BE49-F238E27FC236}">
                <a16:creationId xmlns:a16="http://schemas.microsoft.com/office/drawing/2014/main" id="{9FCAA400-30A3-4C69-B8A7-8D492FE6D875}"/>
              </a:ext>
            </a:extLst>
          </p:cNvPr>
          <p:cNvSpPr/>
          <p:nvPr/>
        </p:nvSpPr>
        <p:spPr bwMode="auto">
          <a:xfrm rot="1315744">
            <a:off x="6604459" y="2568093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4" name="Ellipse 602">
            <a:extLst>
              <a:ext uri="{FF2B5EF4-FFF2-40B4-BE49-F238E27FC236}">
                <a16:creationId xmlns:a16="http://schemas.microsoft.com/office/drawing/2014/main" id="{92B60D1C-99BF-429E-8627-DA4E1F7FBD1B}"/>
              </a:ext>
            </a:extLst>
          </p:cNvPr>
          <p:cNvSpPr/>
          <p:nvPr/>
        </p:nvSpPr>
        <p:spPr bwMode="auto">
          <a:xfrm rot="1315744">
            <a:off x="6772781" y="2382428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5" name="Ellipse 602">
            <a:extLst>
              <a:ext uri="{FF2B5EF4-FFF2-40B4-BE49-F238E27FC236}">
                <a16:creationId xmlns:a16="http://schemas.microsoft.com/office/drawing/2014/main" id="{D0949AAB-15F0-4483-97FB-8A08066BF122}"/>
              </a:ext>
            </a:extLst>
          </p:cNvPr>
          <p:cNvSpPr/>
          <p:nvPr/>
        </p:nvSpPr>
        <p:spPr bwMode="auto">
          <a:xfrm rot="1315744">
            <a:off x="5985759" y="2473155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6" name="Ellipse 602">
            <a:extLst>
              <a:ext uri="{FF2B5EF4-FFF2-40B4-BE49-F238E27FC236}">
                <a16:creationId xmlns:a16="http://schemas.microsoft.com/office/drawing/2014/main" id="{EF3194E0-233C-4B6D-8EE6-C2C5292AAAA8}"/>
              </a:ext>
            </a:extLst>
          </p:cNvPr>
          <p:cNvSpPr/>
          <p:nvPr/>
        </p:nvSpPr>
        <p:spPr bwMode="auto">
          <a:xfrm rot="1315744">
            <a:off x="6282851" y="2552025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7" name="Ellipse 602">
            <a:extLst>
              <a:ext uri="{FF2B5EF4-FFF2-40B4-BE49-F238E27FC236}">
                <a16:creationId xmlns:a16="http://schemas.microsoft.com/office/drawing/2014/main" id="{8ED4D109-343F-45D6-8539-37B5DA36EAD8}"/>
              </a:ext>
            </a:extLst>
          </p:cNvPr>
          <p:cNvSpPr/>
          <p:nvPr/>
        </p:nvSpPr>
        <p:spPr bwMode="auto">
          <a:xfrm rot="1315744">
            <a:off x="5686587" y="2220347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8" name="Arrow: Right 157">
            <a:extLst>
              <a:ext uri="{FF2B5EF4-FFF2-40B4-BE49-F238E27FC236}">
                <a16:creationId xmlns:a16="http://schemas.microsoft.com/office/drawing/2014/main" id="{DE5D5A62-7F23-45F6-A2B7-95A22BB691D0}"/>
              </a:ext>
            </a:extLst>
          </p:cNvPr>
          <p:cNvSpPr/>
          <p:nvPr/>
        </p:nvSpPr>
        <p:spPr bwMode="auto">
          <a:xfrm>
            <a:off x="7091881" y="2175263"/>
            <a:ext cx="972382" cy="507358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48EE3A07-FCD3-4F37-B3B8-67ADEFDE9476}"/>
              </a:ext>
            </a:extLst>
          </p:cNvPr>
          <p:cNvSpPr/>
          <p:nvPr/>
        </p:nvSpPr>
        <p:spPr>
          <a:xfrm>
            <a:off x="5729277" y="1373678"/>
            <a:ext cx="1848795" cy="62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Pumping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replenish atoms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6D1C19A6-DB40-4C50-8829-597CFC85E2DF}"/>
              </a:ext>
            </a:extLst>
          </p:cNvPr>
          <p:cNvSpPr/>
          <p:nvPr/>
        </p:nvSpPr>
        <p:spPr>
          <a:xfrm>
            <a:off x="3721253" y="3888191"/>
            <a:ext cx="2133255" cy="3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  <a:latin typeface="+mn-lt"/>
              </a:rPr>
              <a:t>Outcoupler</a:t>
            </a:r>
            <a:endParaRPr lang="en-US" sz="1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A4B9743-8A14-4016-B69F-E342000055FE}"/>
              </a:ext>
            </a:extLst>
          </p:cNvPr>
          <p:cNvSpPr/>
          <p:nvPr/>
        </p:nvSpPr>
        <p:spPr>
          <a:xfrm>
            <a:off x="7572551" y="3888191"/>
            <a:ext cx="2133255" cy="85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  <a:latin typeface="+mn-lt"/>
              </a:rPr>
              <a:t>Outcoupler</a:t>
            </a:r>
            <a:endParaRPr lang="en-US" dirty="0">
              <a:solidFill>
                <a:prstClr val="black"/>
              </a:solidFill>
              <a:latin typeface="+mn-lt"/>
            </a:endParaRP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(e.g. transfer to </a:t>
            </a: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  </a:t>
            </a:r>
            <a:r>
              <a:rPr lang="en-US" sz="1400" dirty="0" err="1">
                <a:solidFill>
                  <a:prstClr val="black"/>
                </a:solidFill>
                <a:latin typeface="+mn-lt"/>
              </a:rPr>
              <a:t>untrapped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 state)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001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33" grpId="0" animBg="1"/>
      <p:bldP spid="134" grpId="0"/>
      <p:bldP spid="135" grpId="0"/>
      <p:bldP spid="136" grpId="0" animBg="1"/>
      <p:bldP spid="137" grpId="0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/>
      <p:bldP spid="160" grpId="0"/>
      <p:bldP spid="1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2BD0DAD-A99B-477F-B27A-9FFAEEB9490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4000" dirty="0" err="1">
                <a:solidFill>
                  <a:prstClr val="black"/>
                </a:solidFill>
              </a:rPr>
              <a:t>Continuous-wave</a:t>
            </a:r>
            <a:r>
              <a:rPr lang="de-DE" sz="4000" dirty="0">
                <a:solidFill>
                  <a:prstClr val="black"/>
                </a:solidFill>
              </a:rPr>
              <a:t> BEC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3FB028B-0558-49D0-8026-BD3767A6E14E}"/>
              </a:ext>
            </a:extLst>
          </p:cNvPr>
          <p:cNvSpPr/>
          <p:nvPr/>
        </p:nvSpPr>
        <p:spPr>
          <a:xfrm>
            <a:off x="7572551" y="3888191"/>
            <a:ext cx="2133255" cy="85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  <a:latin typeface="+mn-lt"/>
              </a:rPr>
              <a:t>Outcoupler</a:t>
            </a:r>
            <a:endParaRPr lang="en-US" dirty="0">
              <a:solidFill>
                <a:prstClr val="black"/>
              </a:solidFill>
              <a:latin typeface="+mn-lt"/>
            </a:endParaRP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(e.g. transfer to </a:t>
            </a: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  </a:t>
            </a:r>
            <a:r>
              <a:rPr lang="en-US" sz="1400" dirty="0" err="1">
                <a:solidFill>
                  <a:prstClr val="black"/>
                </a:solidFill>
                <a:latin typeface="+mn-lt"/>
              </a:rPr>
              <a:t>untrapped</a:t>
            </a:r>
            <a:r>
              <a:rPr lang="en-US" sz="1400" dirty="0">
                <a:solidFill>
                  <a:prstClr val="black"/>
                </a:solidFill>
                <a:latin typeface="+mn-lt"/>
              </a:rPr>
              <a:t> state)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D8BFC31-D119-44D6-9329-2CDAD3A5194C}"/>
              </a:ext>
            </a:extLst>
          </p:cNvPr>
          <p:cNvSpPr/>
          <p:nvPr/>
        </p:nvSpPr>
        <p:spPr>
          <a:xfrm>
            <a:off x="3721253" y="3888191"/>
            <a:ext cx="2133255" cy="3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  <a:latin typeface="+mn-lt"/>
              </a:rPr>
              <a:t>Outcoupler</a:t>
            </a:r>
            <a:endParaRPr lang="en-US" sz="1400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117A82C-9AEB-41B3-9E45-D187CC73B955}"/>
              </a:ext>
            </a:extLst>
          </p:cNvPr>
          <p:cNvGrpSpPr/>
          <p:nvPr/>
        </p:nvGrpSpPr>
        <p:grpSpPr>
          <a:xfrm>
            <a:off x="9515144" y="3790131"/>
            <a:ext cx="228411" cy="1959321"/>
            <a:chOff x="2337488" y="4276181"/>
            <a:chExt cx="228411" cy="1959321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CA893597-A3CA-440F-8ABA-7EFB900E8315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81" name="Freeform 7 4">
                <a:extLst>
                  <a:ext uri="{FF2B5EF4-FFF2-40B4-BE49-F238E27FC236}">
                    <a16:creationId xmlns:a16="http://schemas.microsoft.com/office/drawing/2014/main" id="{D09F8513-9751-42D4-BE3B-723BDEC64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82" name="Freeform 8 4">
                <a:extLst>
                  <a:ext uri="{FF2B5EF4-FFF2-40B4-BE49-F238E27FC236}">
                    <a16:creationId xmlns:a16="http://schemas.microsoft.com/office/drawing/2014/main" id="{2B898EFD-724E-44DA-A187-E2C96088F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83" name="Freeform 9 4">
                <a:extLst>
                  <a:ext uri="{FF2B5EF4-FFF2-40B4-BE49-F238E27FC236}">
                    <a16:creationId xmlns:a16="http://schemas.microsoft.com/office/drawing/2014/main" id="{14F1C8E2-E549-4856-BBB2-3CBACA6D1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84" name="Freeform 10 4">
                <a:extLst>
                  <a:ext uri="{FF2B5EF4-FFF2-40B4-BE49-F238E27FC236}">
                    <a16:creationId xmlns:a16="http://schemas.microsoft.com/office/drawing/2014/main" id="{1EF48232-BB1B-4617-B280-DE07E6F95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023EEE1-C6BC-464B-AF07-CED144A4DB1A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37488" y="5917886"/>
              <a:ext cx="228411" cy="317616"/>
            </a:xfrm>
            <a:prstGeom prst="triangle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15172E11-D7FB-4A7B-A64A-AC496A7DC611}"/>
              </a:ext>
            </a:extLst>
          </p:cNvPr>
          <p:cNvSpPr/>
          <p:nvPr/>
        </p:nvSpPr>
        <p:spPr bwMode="auto">
          <a:xfrm flipH="1">
            <a:off x="7091881" y="3701176"/>
            <a:ext cx="3246314" cy="222484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8ED8B43-F3E5-43C2-A5E1-389AAB0C1F0D}"/>
              </a:ext>
            </a:extLst>
          </p:cNvPr>
          <p:cNvSpPr/>
          <p:nvPr/>
        </p:nvSpPr>
        <p:spPr>
          <a:xfrm>
            <a:off x="-46941" y="6483652"/>
            <a:ext cx="1230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latin typeface="+mn-lt"/>
                <a:cs typeface="Calibri" panose="020F0502020204030204" pitchFamily="34" charset="0"/>
              </a:rPr>
              <a:t>N.P. Robins et al., </a:t>
            </a:r>
            <a:r>
              <a:rPr lang="en-NL" i="1" dirty="0">
                <a:latin typeface="+mn-lt"/>
                <a:cs typeface="Calibri" panose="020F0502020204030204" pitchFamily="34" charset="0"/>
              </a:rPr>
              <a:t>Atom lasers: Production, properties and prospects for precision inertial measurement</a:t>
            </a:r>
            <a:r>
              <a:rPr lang="en-NL" dirty="0">
                <a:latin typeface="+mn-lt"/>
                <a:cs typeface="Calibri" panose="020F0502020204030204" pitchFamily="34" charset="0"/>
              </a:rPr>
              <a:t>, Phys</a:t>
            </a:r>
            <a:r>
              <a:rPr lang="en-GB" dirty="0">
                <a:latin typeface="+mn-lt"/>
                <a:cs typeface="Calibri" panose="020F0502020204030204" pitchFamily="34" charset="0"/>
              </a:rPr>
              <a:t>.</a:t>
            </a:r>
            <a:r>
              <a:rPr lang="en-NL" dirty="0">
                <a:latin typeface="+mn-lt"/>
                <a:cs typeface="Calibri" panose="020F0502020204030204" pitchFamily="34" charset="0"/>
              </a:rPr>
              <a:t> Rep</a:t>
            </a:r>
            <a:r>
              <a:rPr lang="en-GB" dirty="0">
                <a:latin typeface="+mn-lt"/>
                <a:cs typeface="Calibri" panose="020F0502020204030204" pitchFamily="34" charset="0"/>
              </a:rPr>
              <a:t>.</a:t>
            </a:r>
            <a:r>
              <a:rPr lang="en-NL" dirty="0">
                <a:latin typeface="+mn-lt"/>
                <a:cs typeface="Calibri" panose="020F0502020204030204" pitchFamily="34" charset="0"/>
              </a:rPr>
              <a:t> 529, 265 (2013)</a:t>
            </a:r>
          </a:p>
        </p:txBody>
      </p:sp>
      <p:sp>
        <p:nvSpPr>
          <p:cNvPr id="87" name="Freeform 11 3">
            <a:extLst>
              <a:ext uri="{FF2B5EF4-FFF2-40B4-BE49-F238E27FC236}">
                <a16:creationId xmlns:a16="http://schemas.microsoft.com/office/drawing/2014/main" id="{6EDFEC05-7103-4322-BFA8-A78801B27A39}"/>
              </a:ext>
            </a:extLst>
          </p:cNvPr>
          <p:cNvSpPr>
            <a:spLocks/>
          </p:cNvSpPr>
          <p:nvPr/>
        </p:nvSpPr>
        <p:spPr bwMode="auto">
          <a:xfrm rot="5400000">
            <a:off x="2813430" y="3457568"/>
            <a:ext cx="360810" cy="837515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2" y="30"/>
              </a:cxn>
              <a:cxn ang="0">
                <a:pos x="3" y="22"/>
              </a:cxn>
              <a:cxn ang="0">
                <a:pos x="5" y="16"/>
              </a:cxn>
              <a:cxn ang="0">
                <a:pos x="7" y="6"/>
              </a:cxn>
              <a:cxn ang="0">
                <a:pos x="8" y="2"/>
              </a:cxn>
              <a:cxn ang="0">
                <a:pos x="10" y="0"/>
              </a:cxn>
              <a:cxn ang="0">
                <a:pos x="13" y="2"/>
              </a:cxn>
              <a:cxn ang="0">
                <a:pos x="14" y="8"/>
              </a:cxn>
              <a:cxn ang="0">
                <a:pos x="14" y="14"/>
              </a:cxn>
              <a:cxn ang="0">
                <a:pos x="16" y="20"/>
              </a:cxn>
              <a:cxn ang="0">
                <a:pos x="18" y="33"/>
              </a:cxn>
              <a:cxn ang="0">
                <a:pos x="21" y="51"/>
              </a:cxn>
              <a:cxn ang="0">
                <a:pos x="24" y="92"/>
              </a:cxn>
              <a:cxn ang="0">
                <a:pos x="32" y="211"/>
              </a:cxn>
              <a:cxn ang="0">
                <a:pos x="38" y="351"/>
              </a:cxn>
              <a:cxn ang="0">
                <a:pos x="54" y="704"/>
              </a:cxn>
              <a:cxn ang="0">
                <a:pos x="62" y="892"/>
              </a:cxn>
              <a:cxn ang="0">
                <a:pos x="70" y="1040"/>
              </a:cxn>
              <a:cxn ang="0">
                <a:pos x="75" y="1104"/>
              </a:cxn>
              <a:cxn ang="0">
                <a:pos x="77" y="1133"/>
              </a:cxn>
              <a:cxn ang="0">
                <a:pos x="80" y="1157"/>
              </a:cxn>
              <a:cxn ang="0">
                <a:pos x="81" y="1174"/>
              </a:cxn>
              <a:cxn ang="0">
                <a:pos x="83" y="1180"/>
              </a:cxn>
              <a:cxn ang="0">
                <a:pos x="85" y="1188"/>
              </a:cxn>
              <a:cxn ang="0">
                <a:pos x="86" y="1196"/>
              </a:cxn>
              <a:cxn ang="0">
                <a:pos x="88" y="1200"/>
              </a:cxn>
              <a:cxn ang="0">
                <a:pos x="91" y="1200"/>
              </a:cxn>
              <a:cxn ang="0">
                <a:pos x="91" y="1198"/>
              </a:cxn>
              <a:cxn ang="0">
                <a:pos x="92" y="1194"/>
              </a:cxn>
              <a:cxn ang="0">
                <a:pos x="94" y="1186"/>
              </a:cxn>
              <a:cxn ang="0">
                <a:pos x="97" y="1172"/>
              </a:cxn>
              <a:cxn ang="0">
                <a:pos x="99" y="1157"/>
              </a:cxn>
              <a:cxn ang="0">
                <a:pos x="100" y="1139"/>
              </a:cxn>
              <a:cxn ang="0">
                <a:pos x="105" y="1089"/>
              </a:cxn>
              <a:cxn ang="0">
                <a:pos x="135" y="443"/>
              </a:cxn>
              <a:cxn ang="0">
                <a:pos x="143" y="264"/>
              </a:cxn>
              <a:cxn ang="0">
                <a:pos x="148" y="178"/>
              </a:cxn>
              <a:cxn ang="0">
                <a:pos x="153" y="111"/>
              </a:cxn>
              <a:cxn ang="0">
                <a:pos x="156" y="61"/>
              </a:cxn>
              <a:cxn ang="0">
                <a:pos x="159" y="41"/>
              </a:cxn>
              <a:cxn ang="0">
                <a:pos x="161" y="24"/>
              </a:cxn>
              <a:cxn ang="0">
                <a:pos x="163" y="12"/>
              </a:cxn>
              <a:cxn ang="0">
                <a:pos x="166" y="4"/>
              </a:cxn>
              <a:cxn ang="0">
                <a:pos x="167" y="0"/>
              </a:cxn>
              <a:cxn ang="0">
                <a:pos x="169" y="0"/>
              </a:cxn>
              <a:cxn ang="0">
                <a:pos x="170" y="4"/>
              </a:cxn>
              <a:cxn ang="0">
                <a:pos x="172" y="6"/>
              </a:cxn>
              <a:cxn ang="0">
                <a:pos x="174" y="12"/>
              </a:cxn>
              <a:cxn ang="0">
                <a:pos x="175" y="22"/>
              </a:cxn>
              <a:cxn ang="0">
                <a:pos x="177" y="37"/>
              </a:cxn>
            </a:cxnLst>
            <a:rect l="0" t="0" r="r" b="b"/>
            <a:pathLst>
              <a:path w="177" h="1200">
                <a:moveTo>
                  <a:pt x="0" y="45"/>
                </a:moveTo>
                <a:lnTo>
                  <a:pt x="2" y="30"/>
                </a:lnTo>
                <a:lnTo>
                  <a:pt x="3" y="22"/>
                </a:lnTo>
                <a:lnTo>
                  <a:pt x="5" y="16"/>
                </a:lnTo>
                <a:lnTo>
                  <a:pt x="7" y="6"/>
                </a:lnTo>
                <a:lnTo>
                  <a:pt x="8" y="2"/>
                </a:lnTo>
                <a:lnTo>
                  <a:pt x="10" y="0"/>
                </a:lnTo>
                <a:lnTo>
                  <a:pt x="13" y="2"/>
                </a:lnTo>
                <a:lnTo>
                  <a:pt x="14" y="8"/>
                </a:lnTo>
                <a:lnTo>
                  <a:pt x="14" y="14"/>
                </a:lnTo>
                <a:lnTo>
                  <a:pt x="16" y="20"/>
                </a:lnTo>
                <a:lnTo>
                  <a:pt x="18" y="33"/>
                </a:lnTo>
                <a:lnTo>
                  <a:pt x="21" y="51"/>
                </a:lnTo>
                <a:lnTo>
                  <a:pt x="24" y="92"/>
                </a:lnTo>
                <a:lnTo>
                  <a:pt x="32" y="211"/>
                </a:lnTo>
                <a:lnTo>
                  <a:pt x="38" y="351"/>
                </a:lnTo>
                <a:lnTo>
                  <a:pt x="54" y="704"/>
                </a:lnTo>
                <a:lnTo>
                  <a:pt x="62" y="892"/>
                </a:lnTo>
                <a:lnTo>
                  <a:pt x="70" y="1040"/>
                </a:lnTo>
                <a:lnTo>
                  <a:pt x="75" y="1104"/>
                </a:lnTo>
                <a:lnTo>
                  <a:pt x="77" y="1133"/>
                </a:lnTo>
                <a:lnTo>
                  <a:pt x="80" y="1157"/>
                </a:lnTo>
                <a:lnTo>
                  <a:pt x="81" y="1174"/>
                </a:lnTo>
                <a:lnTo>
                  <a:pt x="83" y="1180"/>
                </a:lnTo>
                <a:lnTo>
                  <a:pt x="85" y="1188"/>
                </a:lnTo>
                <a:lnTo>
                  <a:pt x="86" y="1196"/>
                </a:lnTo>
                <a:lnTo>
                  <a:pt x="88" y="1200"/>
                </a:lnTo>
                <a:lnTo>
                  <a:pt x="91" y="1200"/>
                </a:lnTo>
                <a:lnTo>
                  <a:pt x="91" y="1198"/>
                </a:lnTo>
                <a:lnTo>
                  <a:pt x="92" y="1194"/>
                </a:lnTo>
                <a:lnTo>
                  <a:pt x="94" y="1186"/>
                </a:lnTo>
                <a:lnTo>
                  <a:pt x="97" y="1172"/>
                </a:lnTo>
                <a:lnTo>
                  <a:pt x="99" y="1157"/>
                </a:lnTo>
                <a:lnTo>
                  <a:pt x="100" y="1139"/>
                </a:lnTo>
                <a:lnTo>
                  <a:pt x="105" y="1089"/>
                </a:lnTo>
                <a:lnTo>
                  <a:pt x="135" y="443"/>
                </a:lnTo>
                <a:lnTo>
                  <a:pt x="143" y="264"/>
                </a:lnTo>
                <a:lnTo>
                  <a:pt x="148" y="178"/>
                </a:lnTo>
                <a:lnTo>
                  <a:pt x="153" y="111"/>
                </a:lnTo>
                <a:lnTo>
                  <a:pt x="156" y="61"/>
                </a:lnTo>
                <a:lnTo>
                  <a:pt x="159" y="41"/>
                </a:lnTo>
                <a:lnTo>
                  <a:pt x="161" y="24"/>
                </a:lnTo>
                <a:lnTo>
                  <a:pt x="163" y="12"/>
                </a:lnTo>
                <a:lnTo>
                  <a:pt x="166" y="4"/>
                </a:lnTo>
                <a:lnTo>
                  <a:pt x="167" y="0"/>
                </a:lnTo>
                <a:lnTo>
                  <a:pt x="169" y="0"/>
                </a:lnTo>
                <a:lnTo>
                  <a:pt x="170" y="4"/>
                </a:lnTo>
                <a:lnTo>
                  <a:pt x="172" y="6"/>
                </a:lnTo>
                <a:lnTo>
                  <a:pt x="174" y="12"/>
                </a:lnTo>
                <a:lnTo>
                  <a:pt x="175" y="22"/>
                </a:lnTo>
                <a:lnTo>
                  <a:pt x="177" y="37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6A71B6F-F317-485D-A53A-63E5A44B6995}"/>
              </a:ext>
            </a:extLst>
          </p:cNvPr>
          <p:cNvSpPr/>
          <p:nvPr/>
        </p:nvSpPr>
        <p:spPr bwMode="auto">
          <a:xfrm rot="5400000">
            <a:off x="2864981" y="3528752"/>
            <a:ext cx="244615" cy="113523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E67DB40-0129-4199-B078-765F59013DE9}"/>
              </a:ext>
            </a:extLst>
          </p:cNvPr>
          <p:cNvGrpSpPr/>
          <p:nvPr/>
        </p:nvGrpSpPr>
        <p:grpSpPr>
          <a:xfrm rot="5400000">
            <a:off x="2660657" y="1271999"/>
            <a:ext cx="642310" cy="1460105"/>
            <a:chOff x="1233578" y="1958196"/>
            <a:chExt cx="758963" cy="1725283"/>
          </a:xfrm>
        </p:grpSpPr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98ED5BC0-47C7-4348-A054-D7416A2CFE13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F67ED2D-0119-49DB-AAC1-1EA411A8A6FF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54EF16B-437B-40C5-8160-2F63E106EA46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FDDE5C8-AB91-46F1-93A2-71F8905449FC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08BC7AA-FEBE-46C7-A042-B8E048265918}"/>
              </a:ext>
            </a:extLst>
          </p:cNvPr>
          <p:cNvGrpSpPr/>
          <p:nvPr/>
        </p:nvGrpSpPr>
        <p:grpSpPr>
          <a:xfrm rot="16200000">
            <a:off x="2675315" y="3233105"/>
            <a:ext cx="642310" cy="1460105"/>
            <a:chOff x="1233578" y="1958196"/>
            <a:chExt cx="758963" cy="1725283"/>
          </a:xfrm>
        </p:grpSpPr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BA33B2FF-3EF0-45E8-BF58-EC135B0AD92D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809D189-1DAE-4D32-AA5B-22E8329F4750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8181DDF-B4FA-42A5-84E3-0E80409433C1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0A9E5E6-0D6D-42E4-AB58-BAA93ED93F56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Freeform 7 3">
            <a:extLst>
              <a:ext uri="{FF2B5EF4-FFF2-40B4-BE49-F238E27FC236}">
                <a16:creationId xmlns:a16="http://schemas.microsoft.com/office/drawing/2014/main" id="{185D2A1E-3A56-4F2B-8C92-F80FE0BF631D}"/>
              </a:ext>
            </a:extLst>
          </p:cNvPr>
          <p:cNvSpPr>
            <a:spLocks/>
          </p:cNvSpPr>
          <p:nvPr/>
        </p:nvSpPr>
        <p:spPr bwMode="auto">
          <a:xfrm rot="5400000">
            <a:off x="2787949" y="1802328"/>
            <a:ext cx="411773" cy="837515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0" name="Freeform 8 3">
            <a:extLst>
              <a:ext uri="{FF2B5EF4-FFF2-40B4-BE49-F238E27FC236}">
                <a16:creationId xmlns:a16="http://schemas.microsoft.com/office/drawing/2014/main" id="{18B50C25-0E0B-4F17-8E33-2FDDA1A12A99}"/>
              </a:ext>
            </a:extLst>
          </p:cNvPr>
          <p:cNvSpPr>
            <a:spLocks/>
          </p:cNvSpPr>
          <p:nvPr/>
        </p:nvSpPr>
        <p:spPr bwMode="auto">
          <a:xfrm rot="5400000">
            <a:off x="2769602" y="2234417"/>
            <a:ext cx="448465" cy="83751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" y="18"/>
              </a:cxn>
              <a:cxn ang="0">
                <a:pos x="3" y="31"/>
              </a:cxn>
              <a:cxn ang="0">
                <a:pos x="6" y="49"/>
              </a:cxn>
              <a:cxn ang="0">
                <a:pos x="10" y="90"/>
              </a:cxn>
              <a:cxn ang="0">
                <a:pos x="13" y="143"/>
              </a:cxn>
              <a:cxn ang="0">
                <a:pos x="22" y="305"/>
              </a:cxn>
              <a:cxn ang="0">
                <a:pos x="30" y="486"/>
              </a:cxn>
              <a:cxn ang="0">
                <a:pos x="45" y="833"/>
              </a:cxn>
              <a:cxn ang="0">
                <a:pos x="52" y="997"/>
              </a:cxn>
              <a:cxn ang="0">
                <a:pos x="57" y="1063"/>
              </a:cxn>
              <a:cxn ang="0">
                <a:pos x="60" y="1114"/>
              </a:cxn>
              <a:cxn ang="0">
                <a:pos x="65" y="1157"/>
              </a:cxn>
              <a:cxn ang="0">
                <a:pos x="67" y="1174"/>
              </a:cxn>
              <a:cxn ang="0">
                <a:pos x="68" y="1180"/>
              </a:cxn>
              <a:cxn ang="0">
                <a:pos x="70" y="1188"/>
              </a:cxn>
              <a:cxn ang="0">
                <a:pos x="72" y="1194"/>
              </a:cxn>
              <a:cxn ang="0">
                <a:pos x="73" y="1198"/>
              </a:cxn>
              <a:cxn ang="0">
                <a:pos x="75" y="1200"/>
              </a:cxn>
              <a:cxn ang="0">
                <a:pos x="78" y="1196"/>
              </a:cxn>
              <a:cxn ang="0">
                <a:pos x="80" y="1190"/>
              </a:cxn>
              <a:cxn ang="0">
                <a:pos x="81" y="1182"/>
              </a:cxn>
              <a:cxn ang="0">
                <a:pos x="83" y="1169"/>
              </a:cxn>
              <a:cxn ang="0">
                <a:pos x="84" y="1153"/>
              </a:cxn>
              <a:cxn ang="0">
                <a:pos x="89" y="1108"/>
              </a:cxn>
              <a:cxn ang="0">
                <a:pos x="92" y="1055"/>
              </a:cxn>
              <a:cxn ang="0">
                <a:pos x="100" y="901"/>
              </a:cxn>
              <a:cxn ang="0">
                <a:pos x="110" y="697"/>
              </a:cxn>
              <a:cxn ang="0">
                <a:pos x="119" y="494"/>
              </a:cxn>
              <a:cxn ang="0">
                <a:pos x="127" y="312"/>
              </a:cxn>
              <a:cxn ang="0">
                <a:pos x="135" y="158"/>
              </a:cxn>
              <a:cxn ang="0">
                <a:pos x="138" y="106"/>
              </a:cxn>
              <a:cxn ang="0">
                <a:pos x="143" y="59"/>
              </a:cxn>
              <a:cxn ang="0">
                <a:pos x="145" y="37"/>
              </a:cxn>
              <a:cxn ang="0">
                <a:pos x="146" y="22"/>
              </a:cxn>
              <a:cxn ang="0">
                <a:pos x="148" y="12"/>
              </a:cxn>
              <a:cxn ang="0">
                <a:pos x="151" y="4"/>
              </a:cxn>
              <a:cxn ang="0">
                <a:pos x="153" y="0"/>
              </a:cxn>
              <a:cxn ang="0">
                <a:pos x="154" y="0"/>
              </a:cxn>
              <a:cxn ang="0">
                <a:pos x="156" y="2"/>
              </a:cxn>
              <a:cxn ang="0">
                <a:pos x="158" y="6"/>
              </a:cxn>
              <a:cxn ang="0">
                <a:pos x="159" y="12"/>
              </a:cxn>
              <a:cxn ang="0">
                <a:pos x="159" y="18"/>
              </a:cxn>
              <a:cxn ang="0">
                <a:pos x="162" y="31"/>
              </a:cxn>
              <a:cxn ang="0">
                <a:pos x="164" y="49"/>
              </a:cxn>
              <a:cxn ang="0">
                <a:pos x="169" y="100"/>
              </a:cxn>
              <a:cxn ang="0">
                <a:pos x="177" y="230"/>
              </a:cxn>
              <a:cxn ang="0">
                <a:pos x="194" y="636"/>
              </a:cxn>
              <a:cxn ang="0">
                <a:pos x="210" y="974"/>
              </a:cxn>
              <a:cxn ang="0">
                <a:pos x="218" y="1098"/>
              </a:cxn>
              <a:cxn ang="0">
                <a:pos x="220" y="1126"/>
              </a:cxn>
            </a:cxnLst>
            <a:rect l="0" t="0" r="r" b="b"/>
            <a:pathLst>
              <a:path w="220" h="1200">
                <a:moveTo>
                  <a:pt x="0" y="8"/>
                </a:moveTo>
                <a:lnTo>
                  <a:pt x="2" y="18"/>
                </a:lnTo>
                <a:lnTo>
                  <a:pt x="3" y="31"/>
                </a:lnTo>
                <a:lnTo>
                  <a:pt x="6" y="49"/>
                </a:lnTo>
                <a:lnTo>
                  <a:pt x="10" y="90"/>
                </a:lnTo>
                <a:lnTo>
                  <a:pt x="13" y="143"/>
                </a:lnTo>
                <a:lnTo>
                  <a:pt x="22" y="305"/>
                </a:lnTo>
                <a:lnTo>
                  <a:pt x="30" y="486"/>
                </a:lnTo>
                <a:lnTo>
                  <a:pt x="45" y="833"/>
                </a:lnTo>
                <a:lnTo>
                  <a:pt x="52" y="997"/>
                </a:lnTo>
                <a:lnTo>
                  <a:pt x="57" y="1063"/>
                </a:lnTo>
                <a:lnTo>
                  <a:pt x="60" y="1114"/>
                </a:lnTo>
                <a:lnTo>
                  <a:pt x="65" y="1157"/>
                </a:lnTo>
                <a:lnTo>
                  <a:pt x="67" y="1174"/>
                </a:lnTo>
                <a:lnTo>
                  <a:pt x="68" y="1180"/>
                </a:lnTo>
                <a:lnTo>
                  <a:pt x="70" y="1188"/>
                </a:lnTo>
                <a:lnTo>
                  <a:pt x="72" y="1194"/>
                </a:lnTo>
                <a:lnTo>
                  <a:pt x="73" y="1198"/>
                </a:lnTo>
                <a:lnTo>
                  <a:pt x="75" y="1200"/>
                </a:lnTo>
                <a:lnTo>
                  <a:pt x="78" y="1196"/>
                </a:lnTo>
                <a:lnTo>
                  <a:pt x="80" y="1190"/>
                </a:lnTo>
                <a:lnTo>
                  <a:pt x="81" y="1182"/>
                </a:lnTo>
                <a:lnTo>
                  <a:pt x="83" y="1169"/>
                </a:lnTo>
                <a:lnTo>
                  <a:pt x="84" y="1153"/>
                </a:lnTo>
                <a:lnTo>
                  <a:pt x="89" y="1108"/>
                </a:lnTo>
                <a:lnTo>
                  <a:pt x="92" y="1055"/>
                </a:lnTo>
                <a:lnTo>
                  <a:pt x="100" y="901"/>
                </a:lnTo>
                <a:lnTo>
                  <a:pt x="110" y="697"/>
                </a:lnTo>
                <a:lnTo>
                  <a:pt x="119" y="494"/>
                </a:lnTo>
                <a:lnTo>
                  <a:pt x="127" y="312"/>
                </a:lnTo>
                <a:lnTo>
                  <a:pt x="135" y="158"/>
                </a:lnTo>
                <a:lnTo>
                  <a:pt x="138" y="106"/>
                </a:lnTo>
                <a:lnTo>
                  <a:pt x="143" y="59"/>
                </a:lnTo>
                <a:lnTo>
                  <a:pt x="145" y="37"/>
                </a:lnTo>
                <a:lnTo>
                  <a:pt x="146" y="22"/>
                </a:lnTo>
                <a:lnTo>
                  <a:pt x="148" y="12"/>
                </a:lnTo>
                <a:lnTo>
                  <a:pt x="151" y="4"/>
                </a:lnTo>
                <a:lnTo>
                  <a:pt x="153" y="0"/>
                </a:lnTo>
                <a:lnTo>
                  <a:pt x="154" y="0"/>
                </a:lnTo>
                <a:lnTo>
                  <a:pt x="156" y="2"/>
                </a:lnTo>
                <a:lnTo>
                  <a:pt x="158" y="6"/>
                </a:lnTo>
                <a:lnTo>
                  <a:pt x="159" y="12"/>
                </a:lnTo>
                <a:lnTo>
                  <a:pt x="159" y="18"/>
                </a:lnTo>
                <a:lnTo>
                  <a:pt x="162" y="31"/>
                </a:lnTo>
                <a:lnTo>
                  <a:pt x="164" y="49"/>
                </a:lnTo>
                <a:lnTo>
                  <a:pt x="169" y="100"/>
                </a:lnTo>
                <a:lnTo>
                  <a:pt x="177" y="230"/>
                </a:lnTo>
                <a:lnTo>
                  <a:pt x="194" y="636"/>
                </a:lnTo>
                <a:lnTo>
                  <a:pt x="210" y="974"/>
                </a:lnTo>
                <a:lnTo>
                  <a:pt x="218" y="1098"/>
                </a:lnTo>
                <a:lnTo>
                  <a:pt x="220" y="1126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1" name="Freeform 9 3">
            <a:extLst>
              <a:ext uri="{FF2B5EF4-FFF2-40B4-BE49-F238E27FC236}">
                <a16:creationId xmlns:a16="http://schemas.microsoft.com/office/drawing/2014/main" id="{280DC7FA-AC9D-4BB9-8F1C-50204A190D5F}"/>
              </a:ext>
            </a:extLst>
          </p:cNvPr>
          <p:cNvSpPr>
            <a:spLocks/>
          </p:cNvSpPr>
          <p:nvPr/>
        </p:nvSpPr>
        <p:spPr bwMode="auto">
          <a:xfrm rot="5400000">
            <a:off x="2814449" y="2639611"/>
            <a:ext cx="358772" cy="837515"/>
          </a:xfrm>
          <a:custGeom>
            <a:avLst/>
            <a:gdLst/>
            <a:ahLst/>
            <a:cxnLst>
              <a:cxn ang="0">
                <a:pos x="0" y="1126"/>
              </a:cxn>
              <a:cxn ang="0">
                <a:pos x="3" y="1149"/>
              </a:cxn>
              <a:cxn ang="0">
                <a:pos x="4" y="1169"/>
              </a:cxn>
              <a:cxn ang="0">
                <a:pos x="6" y="1182"/>
              </a:cxn>
              <a:cxn ang="0">
                <a:pos x="8" y="1188"/>
              </a:cxn>
              <a:cxn ang="0">
                <a:pos x="9" y="1192"/>
              </a:cxn>
              <a:cxn ang="0">
                <a:pos x="11" y="1196"/>
              </a:cxn>
              <a:cxn ang="0">
                <a:pos x="11" y="1198"/>
              </a:cxn>
              <a:cxn ang="0">
                <a:pos x="12" y="1200"/>
              </a:cxn>
              <a:cxn ang="0">
                <a:pos x="14" y="1200"/>
              </a:cxn>
              <a:cxn ang="0">
                <a:pos x="16" y="1198"/>
              </a:cxn>
              <a:cxn ang="0">
                <a:pos x="16" y="1194"/>
              </a:cxn>
              <a:cxn ang="0">
                <a:pos x="19" y="1186"/>
              </a:cxn>
              <a:cxn ang="0">
                <a:pos x="20" y="1174"/>
              </a:cxn>
              <a:cxn ang="0">
                <a:pos x="22" y="1157"/>
              </a:cxn>
              <a:cxn ang="0">
                <a:pos x="25" y="1135"/>
              </a:cxn>
              <a:cxn ang="0">
                <a:pos x="33" y="1024"/>
              </a:cxn>
              <a:cxn ang="0">
                <a:pos x="41" y="858"/>
              </a:cxn>
              <a:cxn ang="0">
                <a:pos x="59" y="464"/>
              </a:cxn>
              <a:cxn ang="0">
                <a:pos x="66" y="271"/>
              </a:cxn>
              <a:cxn ang="0">
                <a:pos x="73" y="180"/>
              </a:cxn>
              <a:cxn ang="0">
                <a:pos x="76" y="109"/>
              </a:cxn>
              <a:cxn ang="0">
                <a:pos x="81" y="61"/>
              </a:cxn>
              <a:cxn ang="0">
                <a:pos x="82" y="41"/>
              </a:cxn>
              <a:cxn ang="0">
                <a:pos x="86" y="24"/>
              </a:cxn>
              <a:cxn ang="0">
                <a:pos x="87" y="12"/>
              </a:cxn>
              <a:cxn ang="0">
                <a:pos x="89" y="6"/>
              </a:cxn>
              <a:cxn ang="0">
                <a:pos x="90" y="2"/>
              </a:cxn>
              <a:cxn ang="0">
                <a:pos x="92" y="0"/>
              </a:cxn>
              <a:cxn ang="0">
                <a:pos x="94" y="0"/>
              </a:cxn>
              <a:cxn ang="0">
                <a:pos x="94" y="2"/>
              </a:cxn>
              <a:cxn ang="0">
                <a:pos x="97" y="8"/>
              </a:cxn>
              <a:cxn ang="0">
                <a:pos x="98" y="16"/>
              </a:cxn>
              <a:cxn ang="0">
                <a:pos x="100" y="30"/>
              </a:cxn>
              <a:cxn ang="0">
                <a:pos x="103" y="49"/>
              </a:cxn>
              <a:cxn ang="0">
                <a:pos x="106" y="88"/>
              </a:cxn>
              <a:cxn ang="0">
                <a:pos x="109" y="147"/>
              </a:cxn>
              <a:cxn ang="0">
                <a:pos x="129" y="515"/>
              </a:cxn>
              <a:cxn ang="0">
                <a:pos x="137" y="724"/>
              </a:cxn>
              <a:cxn ang="0">
                <a:pos x="144" y="905"/>
              </a:cxn>
              <a:cxn ang="0">
                <a:pos x="154" y="1052"/>
              </a:cxn>
              <a:cxn ang="0">
                <a:pos x="157" y="1102"/>
              </a:cxn>
              <a:cxn ang="0">
                <a:pos x="160" y="1145"/>
              </a:cxn>
              <a:cxn ang="0">
                <a:pos x="162" y="1165"/>
              </a:cxn>
              <a:cxn ang="0">
                <a:pos x="165" y="1178"/>
              </a:cxn>
              <a:cxn ang="0">
                <a:pos x="167" y="1190"/>
              </a:cxn>
              <a:cxn ang="0">
                <a:pos x="168" y="1196"/>
              </a:cxn>
              <a:cxn ang="0">
                <a:pos x="172" y="1200"/>
              </a:cxn>
              <a:cxn ang="0">
                <a:pos x="173" y="1198"/>
              </a:cxn>
              <a:cxn ang="0">
                <a:pos x="175" y="1194"/>
              </a:cxn>
              <a:cxn ang="0">
                <a:pos x="176" y="1188"/>
              </a:cxn>
            </a:cxnLst>
            <a:rect l="0" t="0" r="r" b="b"/>
            <a:pathLst>
              <a:path w="176" h="1200">
                <a:moveTo>
                  <a:pt x="0" y="1126"/>
                </a:moveTo>
                <a:lnTo>
                  <a:pt x="3" y="1149"/>
                </a:lnTo>
                <a:lnTo>
                  <a:pt x="4" y="1169"/>
                </a:lnTo>
                <a:lnTo>
                  <a:pt x="6" y="1182"/>
                </a:lnTo>
                <a:lnTo>
                  <a:pt x="8" y="1188"/>
                </a:lnTo>
                <a:lnTo>
                  <a:pt x="9" y="1192"/>
                </a:lnTo>
                <a:lnTo>
                  <a:pt x="11" y="1196"/>
                </a:lnTo>
                <a:lnTo>
                  <a:pt x="11" y="1198"/>
                </a:lnTo>
                <a:lnTo>
                  <a:pt x="12" y="1200"/>
                </a:lnTo>
                <a:lnTo>
                  <a:pt x="14" y="1200"/>
                </a:lnTo>
                <a:lnTo>
                  <a:pt x="16" y="1198"/>
                </a:lnTo>
                <a:lnTo>
                  <a:pt x="16" y="1194"/>
                </a:lnTo>
                <a:lnTo>
                  <a:pt x="19" y="1186"/>
                </a:lnTo>
                <a:lnTo>
                  <a:pt x="20" y="1174"/>
                </a:lnTo>
                <a:lnTo>
                  <a:pt x="22" y="1157"/>
                </a:lnTo>
                <a:lnTo>
                  <a:pt x="25" y="1135"/>
                </a:lnTo>
                <a:lnTo>
                  <a:pt x="33" y="1024"/>
                </a:lnTo>
                <a:lnTo>
                  <a:pt x="41" y="858"/>
                </a:lnTo>
                <a:lnTo>
                  <a:pt x="59" y="464"/>
                </a:lnTo>
                <a:lnTo>
                  <a:pt x="66" y="271"/>
                </a:lnTo>
                <a:lnTo>
                  <a:pt x="73" y="180"/>
                </a:lnTo>
                <a:lnTo>
                  <a:pt x="76" y="109"/>
                </a:lnTo>
                <a:lnTo>
                  <a:pt x="81" y="61"/>
                </a:lnTo>
                <a:lnTo>
                  <a:pt x="82" y="41"/>
                </a:lnTo>
                <a:lnTo>
                  <a:pt x="86" y="24"/>
                </a:lnTo>
                <a:lnTo>
                  <a:pt x="87" y="12"/>
                </a:lnTo>
                <a:lnTo>
                  <a:pt x="89" y="6"/>
                </a:lnTo>
                <a:lnTo>
                  <a:pt x="90" y="2"/>
                </a:lnTo>
                <a:lnTo>
                  <a:pt x="92" y="0"/>
                </a:lnTo>
                <a:lnTo>
                  <a:pt x="94" y="0"/>
                </a:lnTo>
                <a:lnTo>
                  <a:pt x="94" y="2"/>
                </a:lnTo>
                <a:lnTo>
                  <a:pt x="97" y="8"/>
                </a:lnTo>
                <a:lnTo>
                  <a:pt x="98" y="16"/>
                </a:lnTo>
                <a:lnTo>
                  <a:pt x="100" y="30"/>
                </a:lnTo>
                <a:lnTo>
                  <a:pt x="103" y="49"/>
                </a:lnTo>
                <a:lnTo>
                  <a:pt x="106" y="88"/>
                </a:lnTo>
                <a:lnTo>
                  <a:pt x="109" y="147"/>
                </a:lnTo>
                <a:lnTo>
                  <a:pt x="129" y="515"/>
                </a:lnTo>
                <a:lnTo>
                  <a:pt x="137" y="724"/>
                </a:lnTo>
                <a:lnTo>
                  <a:pt x="144" y="905"/>
                </a:lnTo>
                <a:lnTo>
                  <a:pt x="154" y="1052"/>
                </a:lnTo>
                <a:lnTo>
                  <a:pt x="157" y="1102"/>
                </a:lnTo>
                <a:lnTo>
                  <a:pt x="160" y="1145"/>
                </a:lnTo>
                <a:lnTo>
                  <a:pt x="162" y="1165"/>
                </a:lnTo>
                <a:lnTo>
                  <a:pt x="165" y="1178"/>
                </a:lnTo>
                <a:lnTo>
                  <a:pt x="167" y="1190"/>
                </a:lnTo>
                <a:lnTo>
                  <a:pt x="168" y="1196"/>
                </a:lnTo>
                <a:lnTo>
                  <a:pt x="172" y="1200"/>
                </a:lnTo>
                <a:lnTo>
                  <a:pt x="173" y="1198"/>
                </a:lnTo>
                <a:lnTo>
                  <a:pt x="175" y="1194"/>
                </a:lnTo>
                <a:lnTo>
                  <a:pt x="176" y="118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2" name="Freeform 10 3">
            <a:extLst>
              <a:ext uri="{FF2B5EF4-FFF2-40B4-BE49-F238E27FC236}">
                <a16:creationId xmlns:a16="http://schemas.microsoft.com/office/drawing/2014/main" id="{F196432E-9413-4155-8D4B-FA2EA1D28A1E}"/>
              </a:ext>
            </a:extLst>
          </p:cNvPr>
          <p:cNvSpPr>
            <a:spLocks/>
          </p:cNvSpPr>
          <p:nvPr/>
        </p:nvSpPr>
        <p:spPr bwMode="auto">
          <a:xfrm rot="5400000">
            <a:off x="2766545" y="3048285"/>
            <a:ext cx="454580" cy="837515"/>
          </a:xfrm>
          <a:custGeom>
            <a:avLst/>
            <a:gdLst/>
            <a:ahLst/>
            <a:cxnLst>
              <a:cxn ang="0">
                <a:pos x="0" y="1188"/>
              </a:cxn>
              <a:cxn ang="0">
                <a:pos x="2" y="1182"/>
              </a:cxn>
              <a:cxn ang="0">
                <a:pos x="3" y="1171"/>
              </a:cxn>
              <a:cxn ang="0">
                <a:pos x="5" y="1153"/>
              </a:cxn>
              <a:cxn ang="0">
                <a:pos x="10" y="1106"/>
              </a:cxn>
              <a:cxn ang="0">
                <a:pos x="18" y="989"/>
              </a:cxn>
              <a:cxn ang="0">
                <a:pos x="34" y="611"/>
              </a:cxn>
              <a:cxn ang="0">
                <a:pos x="42" y="429"/>
              </a:cxn>
              <a:cxn ang="0">
                <a:pos x="51" y="252"/>
              </a:cxn>
              <a:cxn ang="0">
                <a:pos x="54" y="182"/>
              </a:cxn>
              <a:cxn ang="0">
                <a:pos x="59" y="117"/>
              </a:cxn>
              <a:cxn ang="0">
                <a:pos x="62" y="72"/>
              </a:cxn>
              <a:cxn ang="0">
                <a:pos x="66" y="35"/>
              </a:cxn>
              <a:cxn ang="0">
                <a:pos x="67" y="26"/>
              </a:cxn>
              <a:cxn ang="0">
                <a:pos x="69" y="18"/>
              </a:cxn>
              <a:cxn ang="0">
                <a:pos x="70" y="8"/>
              </a:cxn>
              <a:cxn ang="0">
                <a:pos x="72" y="2"/>
              </a:cxn>
              <a:cxn ang="0">
                <a:pos x="74" y="0"/>
              </a:cxn>
              <a:cxn ang="0">
                <a:pos x="75" y="0"/>
              </a:cxn>
              <a:cxn ang="0">
                <a:pos x="77" y="2"/>
              </a:cxn>
              <a:cxn ang="0">
                <a:pos x="78" y="8"/>
              </a:cxn>
              <a:cxn ang="0">
                <a:pos x="81" y="18"/>
              </a:cxn>
              <a:cxn ang="0">
                <a:pos x="83" y="31"/>
              </a:cxn>
              <a:cxn ang="0">
                <a:pos x="86" y="67"/>
              </a:cxn>
              <a:cxn ang="0">
                <a:pos x="89" y="111"/>
              </a:cxn>
              <a:cxn ang="0">
                <a:pos x="97" y="244"/>
              </a:cxn>
              <a:cxn ang="0">
                <a:pos x="117" y="646"/>
              </a:cxn>
              <a:cxn ang="0">
                <a:pos x="124" y="847"/>
              </a:cxn>
              <a:cxn ang="0">
                <a:pos x="132" y="1005"/>
              </a:cxn>
              <a:cxn ang="0">
                <a:pos x="140" y="1114"/>
              </a:cxn>
              <a:cxn ang="0">
                <a:pos x="144" y="1153"/>
              </a:cxn>
              <a:cxn ang="0">
                <a:pos x="145" y="1171"/>
              </a:cxn>
              <a:cxn ang="0">
                <a:pos x="148" y="1182"/>
              </a:cxn>
              <a:cxn ang="0">
                <a:pos x="150" y="1192"/>
              </a:cxn>
              <a:cxn ang="0">
                <a:pos x="152" y="1198"/>
              </a:cxn>
              <a:cxn ang="0">
                <a:pos x="153" y="1200"/>
              </a:cxn>
              <a:cxn ang="0">
                <a:pos x="156" y="1198"/>
              </a:cxn>
              <a:cxn ang="0">
                <a:pos x="158" y="1192"/>
              </a:cxn>
              <a:cxn ang="0">
                <a:pos x="159" y="1188"/>
              </a:cxn>
              <a:cxn ang="0">
                <a:pos x="159" y="1182"/>
              </a:cxn>
              <a:cxn ang="0">
                <a:pos x="163" y="1169"/>
              </a:cxn>
              <a:cxn ang="0">
                <a:pos x="164" y="1151"/>
              </a:cxn>
              <a:cxn ang="0">
                <a:pos x="169" y="1102"/>
              </a:cxn>
              <a:cxn ang="0">
                <a:pos x="172" y="1042"/>
              </a:cxn>
              <a:cxn ang="0">
                <a:pos x="180" y="894"/>
              </a:cxn>
              <a:cxn ang="0">
                <a:pos x="198" y="486"/>
              </a:cxn>
              <a:cxn ang="0">
                <a:pos x="206" y="303"/>
              </a:cxn>
              <a:cxn ang="0">
                <a:pos x="214" y="160"/>
              </a:cxn>
              <a:cxn ang="0">
                <a:pos x="218" y="98"/>
              </a:cxn>
              <a:cxn ang="0">
                <a:pos x="220" y="70"/>
              </a:cxn>
              <a:cxn ang="0">
                <a:pos x="223" y="45"/>
              </a:cxn>
            </a:cxnLst>
            <a:rect l="0" t="0" r="r" b="b"/>
            <a:pathLst>
              <a:path w="223" h="1200">
                <a:moveTo>
                  <a:pt x="0" y="1188"/>
                </a:moveTo>
                <a:lnTo>
                  <a:pt x="2" y="1182"/>
                </a:lnTo>
                <a:lnTo>
                  <a:pt x="3" y="1171"/>
                </a:lnTo>
                <a:lnTo>
                  <a:pt x="5" y="1153"/>
                </a:lnTo>
                <a:lnTo>
                  <a:pt x="10" y="1106"/>
                </a:lnTo>
                <a:lnTo>
                  <a:pt x="18" y="989"/>
                </a:lnTo>
                <a:lnTo>
                  <a:pt x="34" y="611"/>
                </a:lnTo>
                <a:lnTo>
                  <a:pt x="42" y="429"/>
                </a:lnTo>
                <a:lnTo>
                  <a:pt x="51" y="252"/>
                </a:lnTo>
                <a:lnTo>
                  <a:pt x="54" y="182"/>
                </a:lnTo>
                <a:lnTo>
                  <a:pt x="59" y="117"/>
                </a:lnTo>
                <a:lnTo>
                  <a:pt x="62" y="72"/>
                </a:lnTo>
                <a:lnTo>
                  <a:pt x="66" y="35"/>
                </a:lnTo>
                <a:lnTo>
                  <a:pt x="67" y="26"/>
                </a:lnTo>
                <a:lnTo>
                  <a:pt x="69" y="18"/>
                </a:lnTo>
                <a:lnTo>
                  <a:pt x="70" y="8"/>
                </a:lnTo>
                <a:lnTo>
                  <a:pt x="72" y="2"/>
                </a:lnTo>
                <a:lnTo>
                  <a:pt x="74" y="0"/>
                </a:lnTo>
                <a:lnTo>
                  <a:pt x="75" y="0"/>
                </a:lnTo>
                <a:lnTo>
                  <a:pt x="77" y="2"/>
                </a:lnTo>
                <a:lnTo>
                  <a:pt x="78" y="8"/>
                </a:lnTo>
                <a:lnTo>
                  <a:pt x="81" y="18"/>
                </a:lnTo>
                <a:lnTo>
                  <a:pt x="83" y="31"/>
                </a:lnTo>
                <a:lnTo>
                  <a:pt x="86" y="67"/>
                </a:lnTo>
                <a:lnTo>
                  <a:pt x="89" y="111"/>
                </a:lnTo>
                <a:lnTo>
                  <a:pt x="97" y="244"/>
                </a:lnTo>
                <a:lnTo>
                  <a:pt x="117" y="646"/>
                </a:lnTo>
                <a:lnTo>
                  <a:pt x="124" y="847"/>
                </a:lnTo>
                <a:lnTo>
                  <a:pt x="132" y="1005"/>
                </a:lnTo>
                <a:lnTo>
                  <a:pt x="140" y="1114"/>
                </a:lnTo>
                <a:lnTo>
                  <a:pt x="144" y="1153"/>
                </a:lnTo>
                <a:lnTo>
                  <a:pt x="145" y="1171"/>
                </a:lnTo>
                <a:lnTo>
                  <a:pt x="148" y="1182"/>
                </a:lnTo>
                <a:lnTo>
                  <a:pt x="150" y="1192"/>
                </a:lnTo>
                <a:lnTo>
                  <a:pt x="152" y="1198"/>
                </a:lnTo>
                <a:lnTo>
                  <a:pt x="153" y="1200"/>
                </a:lnTo>
                <a:lnTo>
                  <a:pt x="156" y="1198"/>
                </a:lnTo>
                <a:lnTo>
                  <a:pt x="158" y="1192"/>
                </a:lnTo>
                <a:lnTo>
                  <a:pt x="159" y="1188"/>
                </a:lnTo>
                <a:lnTo>
                  <a:pt x="159" y="1182"/>
                </a:lnTo>
                <a:lnTo>
                  <a:pt x="163" y="1169"/>
                </a:lnTo>
                <a:lnTo>
                  <a:pt x="164" y="1151"/>
                </a:lnTo>
                <a:lnTo>
                  <a:pt x="169" y="1102"/>
                </a:lnTo>
                <a:lnTo>
                  <a:pt x="172" y="1042"/>
                </a:lnTo>
                <a:lnTo>
                  <a:pt x="180" y="894"/>
                </a:lnTo>
                <a:lnTo>
                  <a:pt x="198" y="486"/>
                </a:lnTo>
                <a:lnTo>
                  <a:pt x="206" y="303"/>
                </a:lnTo>
                <a:lnTo>
                  <a:pt x="214" y="160"/>
                </a:lnTo>
                <a:lnTo>
                  <a:pt x="218" y="98"/>
                </a:lnTo>
                <a:lnTo>
                  <a:pt x="220" y="70"/>
                </a:lnTo>
                <a:lnTo>
                  <a:pt x="223" y="45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041DAF65-BEE6-4DAD-8DE4-6421EE3C889C}"/>
              </a:ext>
            </a:extLst>
          </p:cNvPr>
          <p:cNvSpPr/>
          <p:nvPr/>
        </p:nvSpPr>
        <p:spPr>
          <a:xfrm>
            <a:off x="2251759" y="1126605"/>
            <a:ext cx="1559012" cy="68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Optical cavity</a:t>
            </a:r>
          </a:p>
          <a:p>
            <a:pPr marL="285750" indent="-28575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D1ED637C-B84B-4EC5-863D-0E2B345A05F0}"/>
              </a:ext>
            </a:extLst>
          </p:cNvPr>
          <p:cNvGrpSpPr/>
          <p:nvPr/>
        </p:nvGrpSpPr>
        <p:grpSpPr>
          <a:xfrm>
            <a:off x="2896176" y="4284312"/>
            <a:ext cx="228411" cy="1959321"/>
            <a:chOff x="2337488" y="4276181"/>
            <a:chExt cx="228411" cy="1959321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059E50E5-775B-425D-851A-1FBF252100BC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167" name="Freeform 7 4">
                <a:extLst>
                  <a:ext uri="{FF2B5EF4-FFF2-40B4-BE49-F238E27FC236}">
                    <a16:creationId xmlns:a16="http://schemas.microsoft.com/office/drawing/2014/main" id="{9E8CC142-57C0-4349-9C87-96140E69D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68" name="Freeform 8 4">
                <a:extLst>
                  <a:ext uri="{FF2B5EF4-FFF2-40B4-BE49-F238E27FC236}">
                    <a16:creationId xmlns:a16="http://schemas.microsoft.com/office/drawing/2014/main" id="{C6896EF7-43B2-4009-86BC-1C9405F8D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69" name="Freeform 9 4">
                <a:extLst>
                  <a:ext uri="{FF2B5EF4-FFF2-40B4-BE49-F238E27FC236}">
                    <a16:creationId xmlns:a16="http://schemas.microsoft.com/office/drawing/2014/main" id="{D6289E7B-5297-4016-893C-FD74B0FE4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70" name="Freeform 10 4">
                <a:extLst>
                  <a:ext uri="{FF2B5EF4-FFF2-40B4-BE49-F238E27FC236}">
                    <a16:creationId xmlns:a16="http://schemas.microsoft.com/office/drawing/2014/main" id="{F5FCADCF-FC21-446D-AA21-F150F64BC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166" name="Isosceles Triangle 165">
              <a:extLst>
                <a:ext uri="{FF2B5EF4-FFF2-40B4-BE49-F238E27FC236}">
                  <a16:creationId xmlns:a16="http://schemas.microsoft.com/office/drawing/2014/main" id="{012ACECA-8A02-44FA-8ECC-42C55DD2DE06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37488" y="5917886"/>
              <a:ext cx="228411" cy="317616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5E71E25B-466A-4E6C-8C97-7AF1E2D4C2AB}"/>
              </a:ext>
            </a:extLst>
          </p:cNvPr>
          <p:cNvSpPr/>
          <p:nvPr/>
        </p:nvSpPr>
        <p:spPr>
          <a:xfrm>
            <a:off x="8615284" y="1118474"/>
            <a:ext cx="1989797" cy="68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Atom cavity (trap)</a:t>
            </a:r>
          </a:p>
          <a:p>
            <a:pPr marL="285750" indent="-28575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28D3807-9474-4FFA-A779-1C9DEA3F2DC4}"/>
              </a:ext>
            </a:extLst>
          </p:cNvPr>
          <p:cNvGrpSpPr/>
          <p:nvPr/>
        </p:nvGrpSpPr>
        <p:grpSpPr>
          <a:xfrm>
            <a:off x="7651543" y="2234282"/>
            <a:ext cx="3934953" cy="1902598"/>
            <a:chOff x="7651543" y="2234282"/>
            <a:chExt cx="3934953" cy="1902598"/>
          </a:xfrm>
        </p:grpSpPr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906B54B-3AB5-4770-A399-EC355B90605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54322" y="3792147"/>
              <a:ext cx="1135379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A7FF531-5B7E-4AF8-9860-BE2DE3DA38E2}"/>
                </a:ext>
              </a:extLst>
            </p:cNvPr>
            <p:cNvGrpSpPr/>
            <p:nvPr/>
          </p:nvGrpSpPr>
          <p:grpSpPr>
            <a:xfrm>
              <a:off x="7651543" y="2234282"/>
              <a:ext cx="3934953" cy="1902598"/>
              <a:chOff x="7651543" y="2234282"/>
              <a:chExt cx="3934953" cy="1902598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28C5376-D919-4EFD-818B-963A274896C8}"/>
                  </a:ext>
                </a:extLst>
              </p:cNvPr>
              <p:cNvSpPr/>
              <p:nvPr/>
            </p:nvSpPr>
            <p:spPr bwMode="auto">
              <a:xfrm>
                <a:off x="7651543" y="2234282"/>
                <a:ext cx="3934953" cy="1695543"/>
              </a:xfrm>
              <a:custGeom>
                <a:avLst/>
                <a:gdLst>
                  <a:gd name="connsiteX0" fmla="*/ 0 w 3934953"/>
                  <a:gd name="connsiteY0" fmla="*/ 0 h 1695543"/>
                  <a:gd name="connsiteX1" fmla="*/ 650047 w 3934953"/>
                  <a:gd name="connsiteY1" fmla="*/ 944735 h 1695543"/>
                  <a:gd name="connsiteX2" fmla="*/ 1339097 w 3934953"/>
                  <a:gd name="connsiteY2" fmla="*/ 1525444 h 1695543"/>
                  <a:gd name="connsiteX3" fmla="*/ 1707458 w 3934953"/>
                  <a:gd name="connsiteY3" fmla="*/ 1659788 h 1695543"/>
                  <a:gd name="connsiteX4" fmla="*/ 1915473 w 3934953"/>
                  <a:gd name="connsiteY4" fmla="*/ 1694457 h 1695543"/>
                  <a:gd name="connsiteX5" fmla="*/ 2201494 w 3934953"/>
                  <a:gd name="connsiteY5" fmla="*/ 1672788 h 1695543"/>
                  <a:gd name="connsiteX6" fmla="*/ 2561187 w 3934953"/>
                  <a:gd name="connsiteY6" fmla="*/ 1542779 h 1695543"/>
                  <a:gd name="connsiteX7" fmla="*/ 3198233 w 3934953"/>
                  <a:gd name="connsiteY7" fmla="*/ 1027075 h 1695543"/>
                  <a:gd name="connsiteX8" fmla="*/ 3934953 w 3934953"/>
                  <a:gd name="connsiteY8" fmla="*/ 0 h 169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34953" h="1695543">
                    <a:moveTo>
                      <a:pt x="0" y="0"/>
                    </a:moveTo>
                    <a:cubicBezTo>
                      <a:pt x="213432" y="345247"/>
                      <a:pt x="426864" y="690495"/>
                      <a:pt x="650047" y="944735"/>
                    </a:cubicBezTo>
                    <a:cubicBezTo>
                      <a:pt x="873230" y="1198975"/>
                      <a:pt x="1162862" y="1406269"/>
                      <a:pt x="1339097" y="1525444"/>
                    </a:cubicBezTo>
                    <a:cubicBezTo>
                      <a:pt x="1515332" y="1644620"/>
                      <a:pt x="1611395" y="1631619"/>
                      <a:pt x="1707458" y="1659788"/>
                    </a:cubicBezTo>
                    <a:cubicBezTo>
                      <a:pt x="1803521" y="1687957"/>
                      <a:pt x="1833134" y="1692290"/>
                      <a:pt x="1915473" y="1694457"/>
                    </a:cubicBezTo>
                    <a:cubicBezTo>
                      <a:pt x="1997812" y="1696624"/>
                      <a:pt x="2093875" y="1698068"/>
                      <a:pt x="2201494" y="1672788"/>
                    </a:cubicBezTo>
                    <a:cubicBezTo>
                      <a:pt x="2309113" y="1647508"/>
                      <a:pt x="2395064" y="1650398"/>
                      <a:pt x="2561187" y="1542779"/>
                    </a:cubicBezTo>
                    <a:cubicBezTo>
                      <a:pt x="2727310" y="1435160"/>
                      <a:pt x="2969272" y="1284205"/>
                      <a:pt x="3198233" y="1027075"/>
                    </a:cubicBezTo>
                    <a:cubicBezTo>
                      <a:pt x="3427194" y="769945"/>
                      <a:pt x="3681073" y="384972"/>
                      <a:pt x="3934953" y="0"/>
                    </a:cubicBezTo>
                  </a:path>
                </a:pathLst>
              </a:cu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F0FD002D-D757-454A-A390-E23BD3AEDE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658081" y="3518034"/>
                <a:ext cx="1922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068FA2A7-2528-4689-BDBB-1087D9C87C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73601" y="3243921"/>
                <a:ext cx="2480509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1DF664AE-9A9A-4301-8095-53CE306F9B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142461" y="2969808"/>
                <a:ext cx="294894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E5F47DCB-06F5-4A6B-9CC0-76A83241E1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946881" y="2695695"/>
                <a:ext cx="333502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1B18FD6C-D423-4A93-B54B-5312D38A0B2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69081" y="2421582"/>
                <a:ext cx="3700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A2A1C49-59DA-4D1A-B0F4-E9ABAB9E8A66}"/>
                  </a:ext>
                </a:extLst>
              </p:cNvPr>
              <p:cNvSpPr/>
              <p:nvPr/>
            </p:nvSpPr>
            <p:spPr bwMode="auto">
              <a:xfrm>
                <a:off x="8599668" y="3037654"/>
                <a:ext cx="2059365" cy="754610"/>
              </a:xfrm>
              <a:custGeom>
                <a:avLst/>
                <a:gdLst>
                  <a:gd name="connsiteX0" fmla="*/ 0 w 2059365"/>
                  <a:gd name="connsiteY0" fmla="*/ 754610 h 754610"/>
                  <a:gd name="connsiteX1" fmla="*/ 275106 w 2059365"/>
                  <a:gd name="connsiteY1" fmla="*/ 749370 h 754610"/>
                  <a:gd name="connsiteX2" fmla="*/ 466370 w 2059365"/>
                  <a:gd name="connsiteY2" fmla="*/ 710069 h 754610"/>
                  <a:gd name="connsiteX3" fmla="*/ 581653 w 2059365"/>
                  <a:gd name="connsiteY3" fmla="*/ 600027 h 754610"/>
                  <a:gd name="connsiteX4" fmla="*/ 696936 w 2059365"/>
                  <a:gd name="connsiteY4" fmla="*/ 463784 h 754610"/>
                  <a:gd name="connsiteX5" fmla="*/ 814838 w 2059365"/>
                  <a:gd name="connsiteY5" fmla="*/ 233219 h 754610"/>
                  <a:gd name="connsiteX6" fmla="*/ 917020 w 2059365"/>
                  <a:gd name="connsiteY6" fmla="*/ 73395 h 754610"/>
                  <a:gd name="connsiteX7" fmla="*/ 1024443 w 2059365"/>
                  <a:gd name="connsiteY7" fmla="*/ 34 h 754610"/>
                  <a:gd name="connsiteX8" fmla="*/ 1144965 w 2059365"/>
                  <a:gd name="connsiteY8" fmla="*/ 81255 h 754610"/>
                  <a:gd name="connsiteX9" fmla="*/ 1255008 w 2059365"/>
                  <a:gd name="connsiteY9" fmla="*/ 264659 h 754610"/>
                  <a:gd name="connsiteX10" fmla="*/ 1396491 w 2059365"/>
                  <a:gd name="connsiteY10" fmla="*/ 510945 h 754610"/>
                  <a:gd name="connsiteX11" fmla="*/ 1501293 w 2059365"/>
                  <a:gd name="connsiteY11" fmla="*/ 634088 h 754610"/>
                  <a:gd name="connsiteX12" fmla="*/ 1606095 w 2059365"/>
                  <a:gd name="connsiteY12" fmla="*/ 710069 h 754610"/>
                  <a:gd name="connsiteX13" fmla="*/ 1818320 w 2059365"/>
                  <a:gd name="connsiteY13" fmla="*/ 749370 h 754610"/>
                  <a:gd name="connsiteX14" fmla="*/ 2059365 w 2059365"/>
                  <a:gd name="connsiteY14" fmla="*/ 749370 h 75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9365" h="754610">
                    <a:moveTo>
                      <a:pt x="0" y="754610"/>
                    </a:moveTo>
                    <a:lnTo>
                      <a:pt x="275106" y="749370"/>
                    </a:lnTo>
                    <a:cubicBezTo>
                      <a:pt x="352834" y="741947"/>
                      <a:pt x="415279" y="734959"/>
                      <a:pt x="466370" y="710069"/>
                    </a:cubicBezTo>
                    <a:cubicBezTo>
                      <a:pt x="517461" y="685179"/>
                      <a:pt x="543225" y="641074"/>
                      <a:pt x="581653" y="600027"/>
                    </a:cubicBezTo>
                    <a:cubicBezTo>
                      <a:pt x="620081" y="558980"/>
                      <a:pt x="658072" y="524919"/>
                      <a:pt x="696936" y="463784"/>
                    </a:cubicBezTo>
                    <a:cubicBezTo>
                      <a:pt x="735800" y="402649"/>
                      <a:pt x="778157" y="298284"/>
                      <a:pt x="814838" y="233219"/>
                    </a:cubicBezTo>
                    <a:cubicBezTo>
                      <a:pt x="851519" y="168154"/>
                      <a:pt x="882086" y="112259"/>
                      <a:pt x="917020" y="73395"/>
                    </a:cubicBezTo>
                    <a:cubicBezTo>
                      <a:pt x="951954" y="34531"/>
                      <a:pt x="986452" y="-1276"/>
                      <a:pt x="1024443" y="34"/>
                    </a:cubicBezTo>
                    <a:cubicBezTo>
                      <a:pt x="1062434" y="1344"/>
                      <a:pt x="1106538" y="37151"/>
                      <a:pt x="1144965" y="81255"/>
                    </a:cubicBezTo>
                    <a:cubicBezTo>
                      <a:pt x="1183392" y="125359"/>
                      <a:pt x="1213087" y="193044"/>
                      <a:pt x="1255008" y="264659"/>
                    </a:cubicBezTo>
                    <a:cubicBezTo>
                      <a:pt x="1296929" y="336274"/>
                      <a:pt x="1355444" y="449373"/>
                      <a:pt x="1396491" y="510945"/>
                    </a:cubicBezTo>
                    <a:cubicBezTo>
                      <a:pt x="1437539" y="572516"/>
                      <a:pt x="1466359" y="600901"/>
                      <a:pt x="1501293" y="634088"/>
                    </a:cubicBezTo>
                    <a:cubicBezTo>
                      <a:pt x="1536227" y="667275"/>
                      <a:pt x="1553257" y="690855"/>
                      <a:pt x="1606095" y="710069"/>
                    </a:cubicBezTo>
                    <a:cubicBezTo>
                      <a:pt x="1658933" y="729283"/>
                      <a:pt x="1742775" y="742820"/>
                      <a:pt x="1818320" y="749370"/>
                    </a:cubicBezTo>
                    <a:cubicBezTo>
                      <a:pt x="1893865" y="755920"/>
                      <a:pt x="1976615" y="752645"/>
                      <a:pt x="2059365" y="749370"/>
                    </a:cubicBezTo>
                  </a:path>
                </a:pathLst>
              </a:cu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5D39E87A-0A3A-409F-BAC5-59D48D08863A}"/>
                  </a:ext>
                </a:extLst>
              </p:cNvPr>
              <p:cNvSpPr/>
              <p:nvPr/>
            </p:nvSpPr>
            <p:spPr>
              <a:xfrm>
                <a:off x="9331963" y="3384366"/>
                <a:ext cx="634286" cy="752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BEC</a:t>
                </a:r>
              </a:p>
              <a:p>
                <a:pPr marL="285750" indent="-285750"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sp>
        <p:nvSpPr>
          <p:cNvPr id="183" name="Rectangle 182">
            <a:extLst>
              <a:ext uri="{FF2B5EF4-FFF2-40B4-BE49-F238E27FC236}">
                <a16:creationId xmlns:a16="http://schemas.microsoft.com/office/drawing/2014/main" id="{294159E0-F5CA-4654-A2CA-487DA381D4BC}"/>
              </a:ext>
            </a:extLst>
          </p:cNvPr>
          <p:cNvSpPr/>
          <p:nvPr/>
        </p:nvSpPr>
        <p:spPr bwMode="auto">
          <a:xfrm>
            <a:off x="2460316" y="2266689"/>
            <a:ext cx="1070314" cy="1396056"/>
          </a:xfrm>
          <a:prstGeom prst="rect">
            <a:avLst/>
          </a:prstGeom>
          <a:solidFill>
            <a:srgbClr val="FF0000">
              <a:alpha val="20000"/>
            </a:srgbClr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7886AE7D-7462-4AB1-9632-7A569D84A9FA}"/>
              </a:ext>
            </a:extLst>
          </p:cNvPr>
          <p:cNvSpPr/>
          <p:nvPr/>
        </p:nvSpPr>
        <p:spPr>
          <a:xfrm>
            <a:off x="3583157" y="3034559"/>
            <a:ext cx="2133255" cy="62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Gain</a:t>
            </a:r>
            <a:endParaRPr lang="en-US" sz="1400" dirty="0">
              <a:solidFill>
                <a:prstClr val="black"/>
              </a:solidFill>
              <a:latin typeface="+mn-lt"/>
            </a:endParaRP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(e.g. stimulated emission)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2D3405A7-9ED6-4BE5-8A33-A268B41ABD29}"/>
              </a:ext>
            </a:extLst>
          </p:cNvPr>
          <p:cNvSpPr/>
          <p:nvPr/>
        </p:nvSpPr>
        <p:spPr>
          <a:xfrm>
            <a:off x="5886967" y="3034559"/>
            <a:ext cx="2659804" cy="62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Gain</a:t>
            </a: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(e.g. Bose-enhanced scattering)</a:t>
            </a:r>
          </a:p>
        </p:txBody>
      </p:sp>
      <p:sp>
        <p:nvSpPr>
          <p:cNvPr id="186" name="Arrow: Right 185">
            <a:extLst>
              <a:ext uri="{FF2B5EF4-FFF2-40B4-BE49-F238E27FC236}">
                <a16:creationId xmlns:a16="http://schemas.microsoft.com/office/drawing/2014/main" id="{648081EC-189F-469E-8C68-8C47AA7BA832}"/>
              </a:ext>
            </a:extLst>
          </p:cNvPr>
          <p:cNvSpPr/>
          <p:nvPr/>
        </p:nvSpPr>
        <p:spPr bwMode="auto">
          <a:xfrm>
            <a:off x="443762" y="2253233"/>
            <a:ext cx="1788786" cy="1441099"/>
          </a:xfrm>
          <a:prstGeom prst="rightArrow">
            <a:avLst/>
          </a:prstGeom>
          <a:solidFill>
            <a:srgbClr val="66FF66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0298D694-C2A1-43F5-9224-7308048C3EFB}"/>
              </a:ext>
            </a:extLst>
          </p:cNvPr>
          <p:cNvSpPr/>
          <p:nvPr/>
        </p:nvSpPr>
        <p:spPr>
          <a:xfrm>
            <a:off x="617467" y="2789858"/>
            <a:ext cx="1848795" cy="3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Pumping</a:t>
            </a:r>
            <a:endParaRPr lang="en-US" sz="1400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D25CBD19-9F81-464C-9C74-9A1512E9E2F2}"/>
              </a:ext>
            </a:extLst>
          </p:cNvPr>
          <p:cNvGrpSpPr/>
          <p:nvPr/>
        </p:nvGrpSpPr>
        <p:grpSpPr>
          <a:xfrm>
            <a:off x="8392070" y="2357028"/>
            <a:ext cx="2057267" cy="1269096"/>
            <a:chOff x="8392070" y="2357028"/>
            <a:chExt cx="2057267" cy="1269096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C718C0D6-5951-418E-978C-1C7981CB354E}"/>
                </a:ext>
              </a:extLst>
            </p:cNvPr>
            <p:cNvGrpSpPr>
              <a:grpSpLocks noChangeAspect="1"/>
            </p:cNvGrpSpPr>
            <p:nvPr/>
          </p:nvGrpSpPr>
          <p:grpSpPr>
            <a:xfrm rot="1315744">
              <a:off x="8726876" y="3057250"/>
              <a:ext cx="731411" cy="568874"/>
              <a:chOff x="4212192" y="2083774"/>
              <a:chExt cx="381630" cy="296823"/>
            </a:xfrm>
          </p:grpSpPr>
          <p:sp>
            <p:nvSpPr>
              <p:cNvPr id="196" name="Ellipse 602">
                <a:extLst>
                  <a:ext uri="{FF2B5EF4-FFF2-40B4-BE49-F238E27FC236}">
                    <a16:creationId xmlns:a16="http://schemas.microsoft.com/office/drawing/2014/main" id="{16F0F2D4-74C2-4C61-8008-DD469BFDAE39}"/>
                  </a:ext>
                </a:extLst>
              </p:cNvPr>
              <p:cNvSpPr/>
              <p:nvPr/>
            </p:nvSpPr>
            <p:spPr bwMode="auto">
              <a:xfrm>
                <a:off x="4466186" y="2091373"/>
                <a:ext cx="64008" cy="64008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97" name="Ellipse 608">
                <a:extLst>
                  <a:ext uri="{FF2B5EF4-FFF2-40B4-BE49-F238E27FC236}">
                    <a16:creationId xmlns:a16="http://schemas.microsoft.com/office/drawing/2014/main" id="{9A1F8AF4-CC93-4DA4-AD26-F70A36FB4F37}"/>
                  </a:ext>
                </a:extLst>
              </p:cNvPr>
              <p:cNvSpPr/>
              <p:nvPr/>
            </p:nvSpPr>
            <p:spPr bwMode="auto">
              <a:xfrm>
                <a:off x="4331689" y="2316589"/>
                <a:ext cx="64008" cy="64008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98" name="Freihandform 619">
                <a:extLst>
                  <a:ext uri="{FF2B5EF4-FFF2-40B4-BE49-F238E27FC236}">
                    <a16:creationId xmlns:a16="http://schemas.microsoft.com/office/drawing/2014/main" id="{CEEE751D-C13C-4F74-B85A-6822C3CFF1D1}"/>
                  </a:ext>
                </a:extLst>
              </p:cNvPr>
              <p:cNvSpPr/>
              <p:nvPr/>
            </p:nvSpPr>
            <p:spPr bwMode="auto">
              <a:xfrm>
                <a:off x="4388249" y="2189519"/>
                <a:ext cx="205573" cy="114753"/>
              </a:xfrm>
              <a:custGeom>
                <a:avLst/>
                <a:gdLst>
                  <a:gd name="connsiteX0" fmla="*/ 0 w 683664"/>
                  <a:gd name="connsiteY0" fmla="*/ 239294 h 239294"/>
                  <a:gd name="connsiteX1" fmla="*/ 290557 w 683664"/>
                  <a:gd name="connsiteY1" fmla="*/ 12 h 239294"/>
                  <a:gd name="connsiteX2" fmla="*/ 683664 w 683664"/>
                  <a:gd name="connsiteY2" fmla="*/ 230748 h 23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3664" h="239294">
                    <a:moveTo>
                      <a:pt x="0" y="239294"/>
                    </a:moveTo>
                    <a:cubicBezTo>
                      <a:pt x="88306" y="120365"/>
                      <a:pt x="176613" y="1436"/>
                      <a:pt x="290557" y="12"/>
                    </a:cubicBezTo>
                    <a:cubicBezTo>
                      <a:pt x="404501" y="-1412"/>
                      <a:pt x="544082" y="114668"/>
                      <a:pt x="683664" y="230748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99" name="Freihandform 620">
                <a:extLst>
                  <a:ext uri="{FF2B5EF4-FFF2-40B4-BE49-F238E27FC236}">
                    <a16:creationId xmlns:a16="http://schemas.microsoft.com/office/drawing/2014/main" id="{1730B1CD-AE94-4383-ABF8-99CB241A3BF7}"/>
                  </a:ext>
                </a:extLst>
              </p:cNvPr>
              <p:cNvSpPr/>
              <p:nvPr/>
            </p:nvSpPr>
            <p:spPr bwMode="auto">
              <a:xfrm flipH="1">
                <a:off x="4212192" y="2083774"/>
                <a:ext cx="238398" cy="102396"/>
              </a:xfrm>
              <a:custGeom>
                <a:avLst/>
                <a:gdLst>
                  <a:gd name="connsiteX0" fmla="*/ 0 w 1093862"/>
                  <a:gd name="connsiteY0" fmla="*/ 572568 h 799624"/>
                  <a:gd name="connsiteX1" fmla="*/ 213645 w 1093862"/>
                  <a:gd name="connsiteY1" fmla="*/ 769122 h 799624"/>
                  <a:gd name="connsiteX2" fmla="*/ 1093862 w 1093862"/>
                  <a:gd name="connsiteY2" fmla="*/ 0 h 799624"/>
                  <a:gd name="connsiteX0" fmla="*/ 0 w 1093862"/>
                  <a:gd name="connsiteY0" fmla="*/ 572568 h 723441"/>
                  <a:gd name="connsiteX1" fmla="*/ 341832 w 1093862"/>
                  <a:gd name="connsiteY1" fmla="*/ 675118 h 723441"/>
                  <a:gd name="connsiteX2" fmla="*/ 1093862 w 1093862"/>
                  <a:gd name="connsiteY2" fmla="*/ 0 h 723441"/>
                  <a:gd name="connsiteX0" fmla="*/ 0 w 1170774"/>
                  <a:gd name="connsiteY0" fmla="*/ 615297 h 740605"/>
                  <a:gd name="connsiteX1" fmla="*/ 418744 w 1170774"/>
                  <a:gd name="connsiteY1" fmla="*/ 675118 h 740605"/>
                  <a:gd name="connsiteX2" fmla="*/ 1170774 w 1170774"/>
                  <a:gd name="connsiteY2" fmla="*/ 0 h 740605"/>
                  <a:gd name="connsiteX0" fmla="*/ 0 w 1170774"/>
                  <a:gd name="connsiteY0" fmla="*/ 615297 h 738000"/>
                  <a:gd name="connsiteX1" fmla="*/ 418744 w 1170774"/>
                  <a:gd name="connsiteY1" fmla="*/ 675118 h 738000"/>
                  <a:gd name="connsiteX2" fmla="*/ 1170774 w 1170774"/>
                  <a:gd name="connsiteY2" fmla="*/ 0 h 738000"/>
                  <a:gd name="connsiteX0" fmla="*/ 0 w 1170774"/>
                  <a:gd name="connsiteY0" fmla="*/ 615297 h 730738"/>
                  <a:gd name="connsiteX1" fmla="*/ 418744 w 1170774"/>
                  <a:gd name="connsiteY1" fmla="*/ 675118 h 730738"/>
                  <a:gd name="connsiteX2" fmla="*/ 1170774 w 1170774"/>
                  <a:gd name="connsiteY2" fmla="*/ 0 h 730738"/>
                  <a:gd name="connsiteX0" fmla="*/ 0 w 1136591"/>
                  <a:gd name="connsiteY0" fmla="*/ 598206 h 724392"/>
                  <a:gd name="connsiteX1" fmla="*/ 384561 w 1136591"/>
                  <a:gd name="connsiteY1" fmla="*/ 675118 h 724392"/>
                  <a:gd name="connsiteX2" fmla="*/ 1136591 w 1136591"/>
                  <a:gd name="connsiteY2" fmla="*/ 0 h 72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6591" h="724392">
                    <a:moveTo>
                      <a:pt x="0" y="598206"/>
                    </a:moveTo>
                    <a:cubicBezTo>
                      <a:pt x="143854" y="710014"/>
                      <a:pt x="195129" y="774819"/>
                      <a:pt x="384561" y="675118"/>
                    </a:cubicBezTo>
                    <a:cubicBezTo>
                      <a:pt x="573993" y="575417"/>
                      <a:pt x="787637" y="336847"/>
                      <a:pt x="1136591" y="0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190" name="Ellipse 602">
              <a:extLst>
                <a:ext uri="{FF2B5EF4-FFF2-40B4-BE49-F238E27FC236}">
                  <a16:creationId xmlns:a16="http://schemas.microsoft.com/office/drawing/2014/main" id="{41954DD2-73BA-44F0-8910-C8448D098937}"/>
                </a:ext>
              </a:extLst>
            </p:cNvPr>
            <p:cNvSpPr/>
            <p:nvPr/>
          </p:nvSpPr>
          <p:spPr bwMode="auto">
            <a:xfrm rot="1315744">
              <a:off x="9430748" y="2644960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91" name="Ellipse 602">
              <a:extLst>
                <a:ext uri="{FF2B5EF4-FFF2-40B4-BE49-F238E27FC236}">
                  <a16:creationId xmlns:a16="http://schemas.microsoft.com/office/drawing/2014/main" id="{90F4F776-8786-49D4-8A99-7F526B4BC559}"/>
                </a:ext>
              </a:extLst>
            </p:cNvPr>
            <p:cNvSpPr/>
            <p:nvPr/>
          </p:nvSpPr>
          <p:spPr bwMode="auto">
            <a:xfrm rot="1315744">
              <a:off x="8607658" y="2357028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92" name="Ellipse 602">
              <a:extLst>
                <a:ext uri="{FF2B5EF4-FFF2-40B4-BE49-F238E27FC236}">
                  <a16:creationId xmlns:a16="http://schemas.microsoft.com/office/drawing/2014/main" id="{1F9D3D11-9E26-47C5-877C-8E2F26A72A36}"/>
                </a:ext>
              </a:extLst>
            </p:cNvPr>
            <p:cNvSpPr/>
            <p:nvPr/>
          </p:nvSpPr>
          <p:spPr bwMode="auto">
            <a:xfrm rot="1315744">
              <a:off x="8392070" y="2882095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93" name="Ellipse 602">
              <a:extLst>
                <a:ext uri="{FF2B5EF4-FFF2-40B4-BE49-F238E27FC236}">
                  <a16:creationId xmlns:a16="http://schemas.microsoft.com/office/drawing/2014/main" id="{9F8853E6-11AD-476D-A9AB-B02E974D367E}"/>
                </a:ext>
              </a:extLst>
            </p:cNvPr>
            <p:cNvSpPr/>
            <p:nvPr/>
          </p:nvSpPr>
          <p:spPr bwMode="auto">
            <a:xfrm rot="1315744">
              <a:off x="10326663" y="3176879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94" name="Ellipse 602">
              <a:extLst>
                <a:ext uri="{FF2B5EF4-FFF2-40B4-BE49-F238E27FC236}">
                  <a16:creationId xmlns:a16="http://schemas.microsoft.com/office/drawing/2014/main" id="{B7882BB3-1EC2-42A0-9DAD-FEB0107452BF}"/>
                </a:ext>
              </a:extLst>
            </p:cNvPr>
            <p:cNvSpPr/>
            <p:nvPr/>
          </p:nvSpPr>
          <p:spPr bwMode="auto">
            <a:xfrm rot="1315744">
              <a:off x="10096719" y="2644961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95" name="Ellipse 602">
              <a:extLst>
                <a:ext uri="{FF2B5EF4-FFF2-40B4-BE49-F238E27FC236}">
                  <a16:creationId xmlns:a16="http://schemas.microsoft.com/office/drawing/2014/main" id="{D93B95E1-6E33-4672-A180-13AC607417B8}"/>
                </a:ext>
              </a:extLst>
            </p:cNvPr>
            <p:cNvSpPr/>
            <p:nvPr/>
          </p:nvSpPr>
          <p:spPr bwMode="auto">
            <a:xfrm rot="1315744">
              <a:off x="10144831" y="3441735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200" name="Ellipse 602">
            <a:extLst>
              <a:ext uri="{FF2B5EF4-FFF2-40B4-BE49-F238E27FC236}">
                <a16:creationId xmlns:a16="http://schemas.microsoft.com/office/drawing/2014/main" id="{733B9146-4F91-4D27-97BB-5ED05B9B6E2F}"/>
              </a:ext>
            </a:extLst>
          </p:cNvPr>
          <p:cNvSpPr/>
          <p:nvPr/>
        </p:nvSpPr>
        <p:spPr bwMode="auto">
          <a:xfrm rot="1315744">
            <a:off x="6147259" y="2110893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1" name="Ellipse 602">
            <a:extLst>
              <a:ext uri="{FF2B5EF4-FFF2-40B4-BE49-F238E27FC236}">
                <a16:creationId xmlns:a16="http://schemas.microsoft.com/office/drawing/2014/main" id="{9749C0A2-7B15-4799-90DF-8466B384E9DB}"/>
              </a:ext>
            </a:extLst>
          </p:cNvPr>
          <p:cNvSpPr/>
          <p:nvPr/>
        </p:nvSpPr>
        <p:spPr bwMode="auto">
          <a:xfrm rot="1315744">
            <a:off x="6299659" y="2263293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2" name="Ellipse 602">
            <a:extLst>
              <a:ext uri="{FF2B5EF4-FFF2-40B4-BE49-F238E27FC236}">
                <a16:creationId xmlns:a16="http://schemas.microsoft.com/office/drawing/2014/main" id="{8D01A909-3159-42D3-9F94-4ADBE63AD1F7}"/>
              </a:ext>
            </a:extLst>
          </p:cNvPr>
          <p:cNvSpPr/>
          <p:nvPr/>
        </p:nvSpPr>
        <p:spPr bwMode="auto">
          <a:xfrm rot="1315744">
            <a:off x="6660948" y="2082502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3" name="Ellipse 602">
            <a:extLst>
              <a:ext uri="{FF2B5EF4-FFF2-40B4-BE49-F238E27FC236}">
                <a16:creationId xmlns:a16="http://schemas.microsoft.com/office/drawing/2014/main" id="{52E6DF44-B892-4D89-9360-D62C96CF28B9}"/>
              </a:ext>
            </a:extLst>
          </p:cNvPr>
          <p:cNvSpPr/>
          <p:nvPr/>
        </p:nvSpPr>
        <p:spPr bwMode="auto">
          <a:xfrm rot="1315744">
            <a:off x="6604459" y="2568093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4" name="Ellipse 602">
            <a:extLst>
              <a:ext uri="{FF2B5EF4-FFF2-40B4-BE49-F238E27FC236}">
                <a16:creationId xmlns:a16="http://schemas.microsoft.com/office/drawing/2014/main" id="{A1C41B31-E266-41F4-AD0D-DB3C78B1FB34}"/>
              </a:ext>
            </a:extLst>
          </p:cNvPr>
          <p:cNvSpPr/>
          <p:nvPr/>
        </p:nvSpPr>
        <p:spPr bwMode="auto">
          <a:xfrm rot="1315744">
            <a:off x="6772781" y="2382428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5" name="Ellipse 602">
            <a:extLst>
              <a:ext uri="{FF2B5EF4-FFF2-40B4-BE49-F238E27FC236}">
                <a16:creationId xmlns:a16="http://schemas.microsoft.com/office/drawing/2014/main" id="{C1EBF76D-482E-4F9F-A0F5-ACF31A6954C1}"/>
              </a:ext>
            </a:extLst>
          </p:cNvPr>
          <p:cNvSpPr/>
          <p:nvPr/>
        </p:nvSpPr>
        <p:spPr bwMode="auto">
          <a:xfrm rot="1315744">
            <a:off x="5985759" y="2473155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6" name="Ellipse 602">
            <a:extLst>
              <a:ext uri="{FF2B5EF4-FFF2-40B4-BE49-F238E27FC236}">
                <a16:creationId xmlns:a16="http://schemas.microsoft.com/office/drawing/2014/main" id="{BD10930F-C23C-401E-9694-FC6D74DF76AA}"/>
              </a:ext>
            </a:extLst>
          </p:cNvPr>
          <p:cNvSpPr/>
          <p:nvPr/>
        </p:nvSpPr>
        <p:spPr bwMode="auto">
          <a:xfrm rot="1315744">
            <a:off x="6282851" y="2552025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7" name="Ellipse 602">
            <a:extLst>
              <a:ext uri="{FF2B5EF4-FFF2-40B4-BE49-F238E27FC236}">
                <a16:creationId xmlns:a16="http://schemas.microsoft.com/office/drawing/2014/main" id="{7D3D042C-7ECC-420F-B0C3-2FE96A45E751}"/>
              </a:ext>
            </a:extLst>
          </p:cNvPr>
          <p:cNvSpPr/>
          <p:nvPr/>
        </p:nvSpPr>
        <p:spPr bwMode="auto">
          <a:xfrm rot="1315744">
            <a:off x="5686587" y="2220347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8" name="Arrow: Right 207">
            <a:extLst>
              <a:ext uri="{FF2B5EF4-FFF2-40B4-BE49-F238E27FC236}">
                <a16:creationId xmlns:a16="http://schemas.microsoft.com/office/drawing/2014/main" id="{ABAB69E1-9DB5-454F-A40D-3F809F2D0F6A}"/>
              </a:ext>
            </a:extLst>
          </p:cNvPr>
          <p:cNvSpPr/>
          <p:nvPr/>
        </p:nvSpPr>
        <p:spPr bwMode="auto">
          <a:xfrm>
            <a:off x="7091881" y="2175263"/>
            <a:ext cx="972382" cy="507358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482BE28E-F9B8-4856-B475-11C70FCC09BC}"/>
              </a:ext>
            </a:extLst>
          </p:cNvPr>
          <p:cNvSpPr/>
          <p:nvPr/>
        </p:nvSpPr>
        <p:spPr>
          <a:xfrm>
            <a:off x="5729277" y="1373678"/>
            <a:ext cx="1848795" cy="62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Pumping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replenish atoms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AA8B76D5-F20B-424D-B88E-9047DDDFD8C3}"/>
              </a:ext>
            </a:extLst>
          </p:cNvPr>
          <p:cNvSpPr/>
          <p:nvPr/>
        </p:nvSpPr>
        <p:spPr bwMode="auto">
          <a:xfrm>
            <a:off x="0" y="998621"/>
            <a:ext cx="5603864" cy="536608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9849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28AB16-DD3B-44FD-A946-9265B19547E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4000" dirty="0">
                <a:solidFill>
                  <a:prstClr val="black"/>
                </a:solidFill>
              </a:rPr>
              <a:t>State-</a:t>
            </a:r>
            <a:r>
              <a:rPr lang="de-DE" sz="4000" dirty="0" err="1">
                <a:solidFill>
                  <a:prstClr val="black"/>
                </a:solidFill>
              </a:rPr>
              <a:t>of</a:t>
            </a:r>
            <a:r>
              <a:rPr lang="de-DE" sz="4000" dirty="0">
                <a:solidFill>
                  <a:prstClr val="black"/>
                </a:solidFill>
              </a:rPr>
              <a:t>-</a:t>
            </a:r>
            <a:r>
              <a:rPr lang="de-DE" sz="4000" dirty="0" err="1">
                <a:solidFill>
                  <a:prstClr val="black"/>
                </a:solidFill>
              </a:rPr>
              <a:t>the</a:t>
            </a:r>
            <a:r>
              <a:rPr lang="de-DE" sz="4000" dirty="0">
                <a:solidFill>
                  <a:prstClr val="black"/>
                </a:solidFill>
              </a:rPr>
              <a:t>-art: </a:t>
            </a:r>
            <a:r>
              <a:rPr lang="de-DE" sz="4000" i="1" dirty="0" err="1">
                <a:solidFill>
                  <a:srgbClr val="0070C0"/>
                </a:solidFill>
              </a:rPr>
              <a:t>pulsed</a:t>
            </a:r>
            <a:r>
              <a:rPr lang="de-DE" sz="4000" dirty="0">
                <a:solidFill>
                  <a:prstClr val="black"/>
                </a:solidFill>
              </a:rPr>
              <a:t> </a:t>
            </a:r>
            <a:r>
              <a:rPr lang="de-DE" sz="4000" dirty="0" err="1">
                <a:solidFill>
                  <a:prstClr val="black"/>
                </a:solidFill>
              </a:rPr>
              <a:t>atom</a:t>
            </a:r>
            <a:r>
              <a:rPr lang="de-DE" sz="4000" dirty="0">
                <a:solidFill>
                  <a:prstClr val="black"/>
                </a:solidFill>
              </a:rPr>
              <a:t> </a:t>
            </a:r>
            <a:r>
              <a:rPr lang="de-DE" sz="4000" dirty="0" err="1">
                <a:solidFill>
                  <a:prstClr val="black"/>
                </a:solidFill>
              </a:rPr>
              <a:t>laser</a:t>
            </a:r>
            <a:endParaRPr lang="de-DE" sz="4000" dirty="0">
              <a:solidFill>
                <a:prstClr val="black"/>
              </a:solidFill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D94D6BE-050C-4FB4-AB94-E813E3B7771B}"/>
              </a:ext>
            </a:extLst>
          </p:cNvPr>
          <p:cNvSpPr txBox="1"/>
          <p:nvPr/>
        </p:nvSpPr>
        <p:spPr>
          <a:xfrm>
            <a:off x="5157049" y="3992460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Quasi-</a:t>
            </a:r>
            <a:r>
              <a:rPr lang="fr-FR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continuous</a:t>
            </a:r>
            <a:r>
              <a:rPr lang="fr-FR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mode of </a:t>
            </a:r>
            <a:r>
              <a:rPr lang="fr-FR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operation</a:t>
            </a:r>
            <a:r>
              <a:rPr lang="fr-FR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AB96C0EC-DF0A-4610-9EB9-2E06FA63F0E6}"/>
              </a:ext>
            </a:extLst>
          </p:cNvPr>
          <p:cNvSpPr txBox="1"/>
          <p:nvPr/>
        </p:nvSpPr>
        <p:spPr>
          <a:xfrm>
            <a:off x="5872127" y="4382517"/>
            <a:ext cx="4990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BEC </a:t>
            </a:r>
            <a:r>
              <a:rPr lang="fr-FR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creation</a:t>
            </a:r>
            <a:r>
              <a:rPr lang="fr-FR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takes</a:t>
            </a:r>
            <a:r>
              <a:rPr lang="fr-FR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seconds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BEC decays by e.g. molecule formation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atom laser pulse &lt;&lt; 1s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12" name="Picture 2" descr="C:\Users\TOSHJIBA\Desktop\flat,800x800,075,f.jpg">
            <a:extLst>
              <a:ext uri="{FF2B5EF4-FFF2-40B4-BE49-F238E27FC236}">
                <a16:creationId xmlns:a16="http://schemas.microsoft.com/office/drawing/2014/main" id="{5A6FE6C0-1E2B-4B04-99D6-F890A3A7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898" y="4221046"/>
            <a:ext cx="642942" cy="567396"/>
          </a:xfrm>
          <a:prstGeom prst="rect">
            <a:avLst/>
          </a:prstGeom>
          <a:noFill/>
        </p:spPr>
      </p:pic>
      <p:grpSp>
        <p:nvGrpSpPr>
          <p:cNvPr id="213" name="Group 212">
            <a:extLst>
              <a:ext uri="{FF2B5EF4-FFF2-40B4-BE49-F238E27FC236}">
                <a16:creationId xmlns:a16="http://schemas.microsoft.com/office/drawing/2014/main" id="{BCB4AA87-1B45-4CF4-B340-3A22DF05FF87}"/>
              </a:ext>
            </a:extLst>
          </p:cNvPr>
          <p:cNvGrpSpPr/>
          <p:nvPr/>
        </p:nvGrpSpPr>
        <p:grpSpPr>
          <a:xfrm>
            <a:off x="1329221" y="3820666"/>
            <a:ext cx="2737155" cy="2514005"/>
            <a:chOff x="1566169" y="3308560"/>
            <a:chExt cx="2425385" cy="3425688"/>
          </a:xfrm>
        </p:grpSpPr>
        <p:pic>
          <p:nvPicPr>
            <p:cNvPr id="214" name="Content Placeholder 18">
              <a:extLst>
                <a:ext uri="{FF2B5EF4-FFF2-40B4-BE49-F238E27FC236}">
                  <a16:creationId xmlns:a16="http://schemas.microsoft.com/office/drawing/2014/main" id="{0DB8A704-6EFC-48C4-8F9C-38232989FF91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t="373" b="1186"/>
            <a:stretch/>
          </p:blipFill>
          <p:spPr>
            <a:xfrm>
              <a:off x="1566169" y="3308560"/>
              <a:ext cx="794945" cy="2748743"/>
            </a:xfrm>
            <a:prstGeom prst="rect">
              <a:avLst/>
            </a:prstGeom>
          </p:spPr>
        </p:pic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4C3842D2-5E01-488F-B554-436E1976F6FD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b="1186"/>
            <a:stretch/>
          </p:blipFill>
          <p:spPr>
            <a:xfrm>
              <a:off x="2378282" y="3308560"/>
              <a:ext cx="794945" cy="2748743"/>
            </a:xfrm>
            <a:prstGeom prst="rect">
              <a:avLst/>
            </a:prstGeom>
          </p:spPr>
        </p:pic>
        <p:pic>
          <p:nvPicPr>
            <p:cNvPr id="216" name="Picture 215">
              <a:extLst>
                <a:ext uri="{FF2B5EF4-FFF2-40B4-BE49-F238E27FC236}">
                  <a16:creationId xmlns:a16="http://schemas.microsoft.com/office/drawing/2014/main" id="{B0EA0046-E60C-436E-B547-5178B40C9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8038" y="3308560"/>
              <a:ext cx="793516" cy="2748744"/>
            </a:xfrm>
            <a:prstGeom prst="rect">
              <a:avLst/>
            </a:prstGeom>
          </p:spPr>
        </p:pic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FED0BD94-5632-43C9-90BF-070B9D2E78E1}"/>
                </a:ext>
              </a:extLst>
            </p:cNvPr>
            <p:cNvSpPr txBox="1"/>
            <p:nvPr/>
          </p:nvSpPr>
          <p:spPr>
            <a:xfrm>
              <a:off x="1754667" y="6021287"/>
              <a:ext cx="487487" cy="7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MIT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1997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96D1FE3E-145B-45EF-88F6-1C388A43963C}"/>
                </a:ext>
              </a:extLst>
            </p:cNvPr>
            <p:cNvSpPr txBox="1"/>
            <p:nvPr/>
          </p:nvSpPr>
          <p:spPr>
            <a:xfrm>
              <a:off x="2525668" y="6021287"/>
              <a:ext cx="674982" cy="7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Munich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1999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287EB2C3-6CDC-4DE4-9725-62A278FF55B0}"/>
                </a:ext>
              </a:extLst>
            </p:cNvPr>
            <p:cNvSpPr txBox="1"/>
            <p:nvPr/>
          </p:nvSpPr>
          <p:spPr>
            <a:xfrm>
              <a:off x="3304652" y="6021287"/>
              <a:ext cx="487487" cy="7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NIST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1999</a:t>
              </a:r>
            </a:p>
          </p:txBody>
        </p:sp>
      </p:grpSp>
      <p:cxnSp>
        <p:nvCxnSpPr>
          <p:cNvPr id="128" name="Gerade Verbindung mit Pfeil 24">
            <a:extLst>
              <a:ext uri="{FF2B5EF4-FFF2-40B4-BE49-F238E27FC236}">
                <a16:creationId xmlns:a16="http://schemas.microsoft.com/office/drawing/2014/main" id="{46E00401-CB55-4B72-BE14-D6D4C29552FA}"/>
              </a:ext>
            </a:extLst>
          </p:cNvPr>
          <p:cNvCxnSpPr/>
          <p:nvPr/>
        </p:nvCxnSpPr>
        <p:spPr>
          <a:xfrm>
            <a:off x="1137922" y="1930033"/>
            <a:ext cx="20947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752">
            <a:extLst>
              <a:ext uri="{FF2B5EF4-FFF2-40B4-BE49-F238E27FC236}">
                <a16:creationId xmlns:a16="http://schemas.microsoft.com/office/drawing/2014/main" id="{BD458CA0-EE46-42EE-9256-84B18A05C12A}"/>
              </a:ext>
            </a:extLst>
          </p:cNvPr>
          <p:cNvSpPr>
            <a:spLocks/>
          </p:cNvSpPr>
          <p:nvPr/>
        </p:nvSpPr>
        <p:spPr bwMode="auto">
          <a:xfrm>
            <a:off x="1087667" y="1897811"/>
            <a:ext cx="77211" cy="77211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200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30" name="Gerade Verbindung mit Pfeil 768">
            <a:extLst>
              <a:ext uri="{FF2B5EF4-FFF2-40B4-BE49-F238E27FC236}">
                <a16:creationId xmlns:a16="http://schemas.microsoft.com/office/drawing/2014/main" id="{7CE657A2-373A-4C4C-B87C-1AA4C654EF00}"/>
              </a:ext>
            </a:extLst>
          </p:cNvPr>
          <p:cNvCxnSpPr/>
          <p:nvPr/>
        </p:nvCxnSpPr>
        <p:spPr>
          <a:xfrm>
            <a:off x="924373" y="2017530"/>
            <a:ext cx="20947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Ellipse 769">
            <a:extLst>
              <a:ext uri="{FF2B5EF4-FFF2-40B4-BE49-F238E27FC236}">
                <a16:creationId xmlns:a16="http://schemas.microsoft.com/office/drawing/2014/main" id="{6DE1E581-D3E6-453D-98E2-3FE769ED9B1E}"/>
              </a:ext>
            </a:extLst>
          </p:cNvPr>
          <p:cNvSpPr>
            <a:spLocks/>
          </p:cNvSpPr>
          <p:nvPr/>
        </p:nvSpPr>
        <p:spPr bwMode="auto">
          <a:xfrm>
            <a:off x="874117" y="1985307"/>
            <a:ext cx="77211" cy="77211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2" name="Textfeld 28">
            <a:extLst>
              <a:ext uri="{FF2B5EF4-FFF2-40B4-BE49-F238E27FC236}">
                <a16:creationId xmlns:a16="http://schemas.microsoft.com/office/drawing/2014/main" id="{903B22C6-4337-4E82-9FA6-672CFD705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73" y="1056620"/>
            <a:ext cx="14152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600" b="1" dirty="0">
                <a:solidFill>
                  <a:srgbClr val="000000"/>
                </a:solidFill>
                <a:latin typeface="+mn-lt"/>
              </a:rPr>
              <a:t>Laser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600" b="1" dirty="0" err="1">
                <a:solidFill>
                  <a:srgbClr val="000000"/>
                </a:solidFill>
                <a:latin typeface="+mn-lt"/>
              </a:rPr>
              <a:t>cooling</a:t>
            </a:r>
            <a:endParaRPr lang="de-AT" sz="16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3" name="Rounded Rectangle 230">
            <a:extLst>
              <a:ext uri="{FF2B5EF4-FFF2-40B4-BE49-F238E27FC236}">
                <a16:creationId xmlns:a16="http://schemas.microsoft.com/office/drawing/2014/main" id="{B73C176B-B5CD-4380-A1FE-2137BB376347}"/>
              </a:ext>
            </a:extLst>
          </p:cNvPr>
          <p:cNvSpPr/>
          <p:nvPr/>
        </p:nvSpPr>
        <p:spPr>
          <a:xfrm>
            <a:off x="639773" y="1046855"/>
            <a:ext cx="1415242" cy="1544296"/>
          </a:xfrm>
          <a:prstGeom prst="roundRect">
            <a:avLst>
              <a:gd name="adj" fmla="val 1368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600" dirty="0">
              <a:solidFill>
                <a:srgbClr val="FFFFFF"/>
              </a:solidFill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24399B8-18FB-485F-A3EF-30135702A74A}"/>
              </a:ext>
            </a:extLst>
          </p:cNvPr>
          <p:cNvGrpSpPr/>
          <p:nvPr/>
        </p:nvGrpSpPr>
        <p:grpSpPr>
          <a:xfrm>
            <a:off x="1319141" y="1987812"/>
            <a:ext cx="280575" cy="73094"/>
            <a:chOff x="945724" y="2244096"/>
            <a:chExt cx="256963" cy="81358"/>
          </a:xfrm>
        </p:grpSpPr>
        <p:sp>
          <p:nvSpPr>
            <p:cNvPr id="135" name="Freihandform 776">
              <a:extLst>
                <a:ext uri="{FF2B5EF4-FFF2-40B4-BE49-F238E27FC236}">
                  <a16:creationId xmlns:a16="http://schemas.microsoft.com/office/drawing/2014/main" id="{4F6637CB-F5EB-4448-A7BB-63334244459B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8A6F6C1-68AE-4D34-95BB-75E84503C287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5499984-23EA-42A5-9A23-2301451C6DC5}"/>
              </a:ext>
            </a:extLst>
          </p:cNvPr>
          <p:cNvGrpSpPr/>
          <p:nvPr/>
        </p:nvGrpSpPr>
        <p:grpSpPr>
          <a:xfrm>
            <a:off x="1384423" y="1826961"/>
            <a:ext cx="280575" cy="73094"/>
            <a:chOff x="945724" y="2244096"/>
            <a:chExt cx="256963" cy="81358"/>
          </a:xfrm>
        </p:grpSpPr>
        <p:sp>
          <p:nvSpPr>
            <p:cNvPr id="138" name="Freihandform 776">
              <a:extLst>
                <a:ext uri="{FF2B5EF4-FFF2-40B4-BE49-F238E27FC236}">
                  <a16:creationId xmlns:a16="http://schemas.microsoft.com/office/drawing/2014/main" id="{F609D4B4-8B34-42EC-8814-82B33BA9ED67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21E1862-39B3-45BF-ABB5-BDA38EF6F0A5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A0C90B4-C290-4921-969D-FC4819FD174D}"/>
              </a:ext>
            </a:extLst>
          </p:cNvPr>
          <p:cNvGrpSpPr/>
          <p:nvPr/>
        </p:nvGrpSpPr>
        <p:grpSpPr>
          <a:xfrm>
            <a:off x="1521012" y="1904476"/>
            <a:ext cx="280575" cy="73094"/>
            <a:chOff x="945724" y="2244096"/>
            <a:chExt cx="256963" cy="81358"/>
          </a:xfrm>
        </p:grpSpPr>
        <p:sp>
          <p:nvSpPr>
            <p:cNvPr id="141" name="Freihandform 776">
              <a:extLst>
                <a:ext uri="{FF2B5EF4-FFF2-40B4-BE49-F238E27FC236}">
                  <a16:creationId xmlns:a16="http://schemas.microsoft.com/office/drawing/2014/main" id="{386D1387-2D4C-4A46-B467-E1291C26C222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22C4EA8A-0311-4AC1-A96C-29872B575B31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B82E9980-DAAC-443F-9D58-2BD1E3228CD5}"/>
              </a:ext>
            </a:extLst>
          </p:cNvPr>
          <p:cNvGrpSpPr/>
          <p:nvPr/>
        </p:nvGrpSpPr>
        <p:grpSpPr>
          <a:xfrm>
            <a:off x="1661298" y="2001758"/>
            <a:ext cx="280575" cy="73094"/>
            <a:chOff x="945724" y="2244096"/>
            <a:chExt cx="256963" cy="81358"/>
          </a:xfrm>
        </p:grpSpPr>
        <p:sp>
          <p:nvSpPr>
            <p:cNvPr id="144" name="Freihandform 776">
              <a:extLst>
                <a:ext uri="{FF2B5EF4-FFF2-40B4-BE49-F238E27FC236}">
                  <a16:creationId xmlns:a16="http://schemas.microsoft.com/office/drawing/2014/main" id="{94FF1A8B-5116-4203-AC93-6D0BEFBB3518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D6757E20-5C3B-4982-92B3-5B8B2235739B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C6FD318-85A2-4141-95A0-CE2913AF928C}"/>
              </a:ext>
            </a:extLst>
          </p:cNvPr>
          <p:cNvGrpSpPr/>
          <p:nvPr/>
        </p:nvGrpSpPr>
        <p:grpSpPr>
          <a:xfrm>
            <a:off x="6929736" y="791962"/>
            <a:ext cx="1496923" cy="1799189"/>
            <a:chOff x="6929736" y="791962"/>
            <a:chExt cx="1496923" cy="1799189"/>
          </a:xfrm>
        </p:grpSpPr>
        <p:pic>
          <p:nvPicPr>
            <p:cNvPr id="102" name="Picture 101" descr="C:\Documents and Settings\x22486\Local Settings\Temporary Internet Files\Content.IE5\PQZXX8RX\MPj04331610000[1].jpg">
              <a:extLst>
                <a:ext uri="{FF2B5EF4-FFF2-40B4-BE49-F238E27FC236}">
                  <a16:creationId xmlns:a16="http://schemas.microsoft.com/office/drawing/2014/main" id="{29CE4545-0DE5-4BC0-849E-858F06A2D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5965" t="5965" r="4557" b="4557"/>
            <a:stretch>
              <a:fillRect/>
            </a:stretch>
          </p:blipFill>
          <p:spPr bwMode="auto">
            <a:xfrm>
              <a:off x="6992542" y="1102074"/>
              <a:ext cx="279739" cy="279739"/>
            </a:xfrm>
            <a:prstGeom prst="rect">
              <a:avLst/>
            </a:prstGeom>
            <a:noFill/>
          </p:spPr>
        </p:pic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42D2E20C-097E-4C99-BD8C-641DFB2EBBC0}"/>
                </a:ext>
              </a:extLst>
            </p:cNvPr>
            <p:cNvGrpSpPr/>
            <p:nvPr/>
          </p:nvGrpSpPr>
          <p:grpSpPr>
            <a:xfrm rot="5400000">
              <a:off x="6988005" y="1037583"/>
              <a:ext cx="1216281" cy="725039"/>
              <a:chOff x="8892480" y="2796879"/>
              <a:chExt cx="719126" cy="411600"/>
            </a:xfrm>
          </p:grpSpPr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F477DBC9-D6E8-4887-AA21-CC78BD4CA654}"/>
                  </a:ext>
                </a:extLst>
              </p:cNvPr>
              <p:cNvSpPr/>
              <p:nvPr/>
            </p:nvSpPr>
            <p:spPr bwMode="auto">
              <a:xfrm>
                <a:off x="8892480" y="2796879"/>
                <a:ext cx="719126" cy="411600"/>
              </a:xfrm>
              <a:prstGeom prst="arc">
                <a:avLst>
                  <a:gd name="adj1" fmla="val 17393194"/>
                  <a:gd name="adj2" fmla="val 17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11" name="Arc 110">
                <a:extLst>
                  <a:ext uri="{FF2B5EF4-FFF2-40B4-BE49-F238E27FC236}">
                    <a16:creationId xmlns:a16="http://schemas.microsoft.com/office/drawing/2014/main" id="{40445D0E-31F3-41EB-82EA-130C8704B169}"/>
                  </a:ext>
                </a:extLst>
              </p:cNvPr>
              <p:cNvSpPr/>
              <p:nvPr/>
            </p:nvSpPr>
            <p:spPr bwMode="auto">
              <a:xfrm flipV="1">
                <a:off x="8892480" y="2796879"/>
                <a:ext cx="719126" cy="411600"/>
              </a:xfrm>
              <a:prstGeom prst="arc">
                <a:avLst>
                  <a:gd name="adj1" fmla="val 17393194"/>
                  <a:gd name="adj2" fmla="val 17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200C3C4-993F-4504-8F20-83583CA06703}"/>
                </a:ext>
              </a:extLst>
            </p:cNvPr>
            <p:cNvSpPr/>
            <p:nvPr/>
          </p:nvSpPr>
          <p:spPr>
            <a:xfrm>
              <a:off x="6974983" y="1423707"/>
              <a:ext cx="1257992" cy="353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sz="2000">
                <a:solidFill>
                  <a:srgbClr val="FFFFFF"/>
                </a:solidFill>
              </a:endParaRPr>
            </a:p>
          </p:txBody>
        </p:sp>
        <p:sp>
          <p:nvSpPr>
            <p:cNvPr id="119" name="Rounded Rectangle 213">
              <a:extLst>
                <a:ext uri="{FF2B5EF4-FFF2-40B4-BE49-F238E27FC236}">
                  <a16:creationId xmlns:a16="http://schemas.microsoft.com/office/drawing/2014/main" id="{205F4FA1-2807-4E76-8CAC-652379A3A105}"/>
                </a:ext>
              </a:extLst>
            </p:cNvPr>
            <p:cNvSpPr/>
            <p:nvPr/>
          </p:nvSpPr>
          <p:spPr>
            <a:xfrm>
              <a:off x="6929736" y="1046855"/>
              <a:ext cx="1341496" cy="1544296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600" dirty="0">
                <a:solidFill>
                  <a:srgbClr val="FFFFFF"/>
                </a:solidFill>
              </a:endParaRPr>
            </a:p>
          </p:txBody>
        </p:sp>
        <p:sp>
          <p:nvSpPr>
            <p:cNvPr id="120" name="Textfeld 28">
              <a:extLst>
                <a:ext uri="{FF2B5EF4-FFF2-40B4-BE49-F238E27FC236}">
                  <a16:creationId xmlns:a16="http://schemas.microsoft.com/office/drawing/2014/main" id="{F96CC440-037A-4E80-8C2A-8D3D18A00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5163" y="1056885"/>
              <a:ext cx="134149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de-AT" sz="1600" b="1" dirty="0">
                  <a:solidFill>
                    <a:srgbClr val="000000"/>
                  </a:solidFill>
                  <a:latin typeface="+mn-lt"/>
                </a:rPr>
                <a:t>Depletion</a:t>
              </a:r>
              <a:endParaRPr lang="de-DE" sz="16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683C422-9600-44AE-9B29-816C8A21902E}"/>
                </a:ext>
              </a:extLst>
            </p:cNvPr>
            <p:cNvSpPr/>
            <p:nvPr/>
          </p:nvSpPr>
          <p:spPr>
            <a:xfrm>
              <a:off x="6968993" y="1614479"/>
              <a:ext cx="1257991" cy="161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sz="2000">
                <a:solidFill>
                  <a:srgbClr val="FFFFFF"/>
                </a:solidFill>
              </a:endParaRPr>
            </a:p>
          </p:txBody>
        </p:sp>
      </p:grp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543D0022-96E5-4126-BED7-BD503B61B452}"/>
              </a:ext>
            </a:extLst>
          </p:cNvPr>
          <p:cNvCxnSpPr/>
          <p:nvPr/>
        </p:nvCxnSpPr>
        <p:spPr>
          <a:xfrm>
            <a:off x="674478" y="2897261"/>
            <a:ext cx="7899625" cy="4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feld 28">
            <a:extLst>
              <a:ext uri="{FF2B5EF4-FFF2-40B4-BE49-F238E27FC236}">
                <a16:creationId xmlns:a16="http://schemas.microsoft.com/office/drawing/2014/main" id="{8A445045-FFC2-4719-B464-EA7881889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704" y="2843724"/>
            <a:ext cx="1341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2800" b="1" dirty="0">
                <a:solidFill>
                  <a:srgbClr val="FF0000"/>
                </a:solidFill>
                <a:latin typeface="+mn-lt"/>
              </a:rPr>
              <a:t>time</a:t>
            </a:r>
            <a:endParaRPr lang="de-DE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6" name="Line Callout 1 (Accent Bar) 269">
            <a:extLst>
              <a:ext uri="{FF2B5EF4-FFF2-40B4-BE49-F238E27FC236}">
                <a16:creationId xmlns:a16="http://schemas.microsoft.com/office/drawing/2014/main" id="{088B1916-B4B5-4FDB-8DA9-8A0F3EACB282}"/>
              </a:ext>
            </a:extLst>
          </p:cNvPr>
          <p:cNvSpPr/>
          <p:nvPr/>
        </p:nvSpPr>
        <p:spPr>
          <a:xfrm rot="5400000">
            <a:off x="1152133" y="2452982"/>
            <a:ext cx="947669" cy="1852603"/>
          </a:xfrm>
          <a:prstGeom prst="accentCallout1">
            <a:avLst>
              <a:gd name="adj1" fmla="val 38248"/>
              <a:gd name="adj2" fmla="val -7363"/>
              <a:gd name="adj3" fmla="val 66185"/>
              <a:gd name="adj4" fmla="val -29288"/>
            </a:avLst>
          </a:prstGeom>
          <a:noFill/>
          <a:ln w="5715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48BB77-40D7-4C6D-82E0-547E11F51FEB}"/>
              </a:ext>
            </a:extLst>
          </p:cNvPr>
          <p:cNvGrpSpPr/>
          <p:nvPr/>
        </p:nvGrpSpPr>
        <p:grpSpPr>
          <a:xfrm>
            <a:off x="3657920" y="799592"/>
            <a:ext cx="2228640" cy="3053528"/>
            <a:chOff x="3657920" y="799592"/>
            <a:chExt cx="2228640" cy="30535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2FA129-30C9-481D-8A7A-0277C25C8713}"/>
                </a:ext>
              </a:extLst>
            </p:cNvPr>
            <p:cNvGrpSpPr/>
            <p:nvPr/>
          </p:nvGrpSpPr>
          <p:grpSpPr>
            <a:xfrm>
              <a:off x="3657920" y="799592"/>
              <a:ext cx="2228640" cy="3053528"/>
              <a:chOff x="3657920" y="799592"/>
              <a:chExt cx="2228640" cy="3053528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6F6F9797-8DE7-40BB-ACA1-2CAC50FFC8CB}"/>
                  </a:ext>
                </a:extLst>
              </p:cNvPr>
              <p:cNvGrpSpPr/>
              <p:nvPr/>
            </p:nvGrpSpPr>
            <p:grpSpPr>
              <a:xfrm rot="5400000">
                <a:off x="3903446" y="1045213"/>
                <a:ext cx="1216281" cy="725039"/>
                <a:chOff x="8892480" y="2796879"/>
                <a:chExt cx="719126" cy="411600"/>
              </a:xfrm>
            </p:grpSpPr>
            <p:sp>
              <p:nvSpPr>
                <p:cNvPr id="104" name="Arc 103">
                  <a:extLst>
                    <a:ext uri="{FF2B5EF4-FFF2-40B4-BE49-F238E27FC236}">
                      <a16:creationId xmlns:a16="http://schemas.microsoft.com/office/drawing/2014/main" id="{AE1D9790-B954-4EE3-8DED-6014B8C824CE}"/>
                    </a:ext>
                  </a:extLst>
                </p:cNvPr>
                <p:cNvSpPr/>
                <p:nvPr/>
              </p:nvSpPr>
              <p:spPr bwMode="auto">
                <a:xfrm flipV="1">
                  <a:off x="8892480" y="2796879"/>
                  <a:ext cx="719126" cy="411600"/>
                </a:xfrm>
                <a:prstGeom prst="arc">
                  <a:avLst>
                    <a:gd name="adj1" fmla="val 17393194"/>
                    <a:gd name="adj2" fmla="val 170"/>
                  </a:avLst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105" name="Arc 104">
                  <a:extLst>
                    <a:ext uri="{FF2B5EF4-FFF2-40B4-BE49-F238E27FC236}">
                      <a16:creationId xmlns:a16="http://schemas.microsoft.com/office/drawing/2014/main" id="{61E60B87-85A8-47D2-B38E-399384B9EA8B}"/>
                    </a:ext>
                  </a:extLst>
                </p:cNvPr>
                <p:cNvSpPr/>
                <p:nvPr/>
              </p:nvSpPr>
              <p:spPr bwMode="auto">
                <a:xfrm>
                  <a:off x="8892480" y="2796879"/>
                  <a:ext cx="719126" cy="411600"/>
                </a:xfrm>
                <a:prstGeom prst="arc">
                  <a:avLst>
                    <a:gd name="adj1" fmla="val 17393194"/>
                    <a:gd name="adj2" fmla="val 170"/>
                  </a:avLst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115" name="Rounded Rectangle 208">
                <a:extLst>
                  <a:ext uri="{FF2B5EF4-FFF2-40B4-BE49-F238E27FC236}">
                    <a16:creationId xmlns:a16="http://schemas.microsoft.com/office/drawing/2014/main" id="{C63D4739-AF5C-410D-ADF5-2B2587F6DF49}"/>
                  </a:ext>
                </a:extLst>
              </p:cNvPr>
              <p:cNvSpPr/>
              <p:nvPr/>
            </p:nvSpPr>
            <p:spPr>
              <a:xfrm>
                <a:off x="3768842" y="1046855"/>
                <a:ext cx="1493866" cy="1544296"/>
              </a:xfrm>
              <a:prstGeom prst="roundRect">
                <a:avLst>
                  <a:gd name="adj" fmla="val 13684"/>
                </a:avLst>
              </a:prstGeom>
              <a:noFill/>
              <a:ln w="28575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E2B22D0E-47E1-4F3C-A08E-6E0783296809}"/>
                  </a:ext>
                </a:extLst>
              </p:cNvPr>
              <p:cNvSpPr/>
              <p:nvPr/>
            </p:nvSpPr>
            <p:spPr>
              <a:xfrm>
                <a:off x="3851323" y="1327052"/>
                <a:ext cx="1257991" cy="4634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Textfeld 28">
                <a:extLst>
                  <a:ext uri="{FF2B5EF4-FFF2-40B4-BE49-F238E27FC236}">
                    <a16:creationId xmlns:a16="http://schemas.microsoft.com/office/drawing/2014/main" id="{AA2D12EE-52F7-4EE1-8174-E9842D6B8D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7920" y="1056620"/>
                <a:ext cx="1722704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de-AT" sz="1600" b="1" dirty="0">
                    <a:solidFill>
                      <a:srgbClr val="000000"/>
                    </a:solidFill>
                    <a:latin typeface="+mn-lt"/>
                  </a:rPr>
                  <a:t>Bose Einstein</a:t>
                </a:r>
              </a:p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de-AT" sz="1600" b="1" dirty="0" err="1">
                    <a:solidFill>
                      <a:srgbClr val="000000"/>
                    </a:solidFill>
                    <a:latin typeface="+mn-lt"/>
                  </a:rPr>
                  <a:t>condensation</a:t>
                </a:r>
                <a:endParaRPr lang="de-DE" sz="1600" b="1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58" name="Line Callout 1 (Accent Bar) 271">
                <a:extLst>
                  <a:ext uri="{FF2B5EF4-FFF2-40B4-BE49-F238E27FC236}">
                    <a16:creationId xmlns:a16="http://schemas.microsoft.com/office/drawing/2014/main" id="{3F60A344-A51A-4DDE-996D-F7146BD21FDA}"/>
                  </a:ext>
                </a:extLst>
              </p:cNvPr>
              <p:cNvSpPr/>
              <p:nvPr/>
            </p:nvSpPr>
            <p:spPr>
              <a:xfrm rot="5400000">
                <a:off x="4885606" y="2852166"/>
                <a:ext cx="947669" cy="1054239"/>
              </a:xfrm>
              <a:prstGeom prst="accentCallout1">
                <a:avLst>
                  <a:gd name="adj1" fmla="val 77077"/>
                  <a:gd name="adj2" fmla="val -7362"/>
                  <a:gd name="adj3" fmla="val 130125"/>
                  <a:gd name="adj4" fmla="val -30613"/>
                </a:avLst>
              </a:prstGeom>
              <a:noFill/>
              <a:ln w="57150" cap="rnd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4" name="Freihandform 575">
              <a:extLst>
                <a:ext uri="{FF2B5EF4-FFF2-40B4-BE49-F238E27FC236}">
                  <a16:creationId xmlns:a16="http://schemas.microsoft.com/office/drawing/2014/main" id="{8D64D609-0B57-475D-AC59-89C5F7DAE4E3}"/>
                </a:ext>
              </a:extLst>
            </p:cNvPr>
            <p:cNvSpPr/>
            <p:nvPr/>
          </p:nvSpPr>
          <p:spPr bwMode="auto">
            <a:xfrm>
              <a:off x="4256580" y="1824706"/>
              <a:ext cx="511537" cy="194381"/>
            </a:xfrm>
            <a:custGeom>
              <a:avLst/>
              <a:gdLst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6703" h="3630071">
                  <a:moveTo>
                    <a:pt x="0" y="0"/>
                  </a:moveTo>
                  <a:cubicBezTo>
                    <a:pt x="100413" y="374591"/>
                    <a:pt x="200826" y="749182"/>
                    <a:pt x="333286" y="1136591"/>
                  </a:cubicBezTo>
                  <a:cubicBezTo>
                    <a:pt x="465746" y="1524000"/>
                    <a:pt x="638086" y="1985473"/>
                    <a:pt x="794759" y="2324456"/>
                  </a:cubicBezTo>
                  <a:cubicBezTo>
                    <a:pt x="951432" y="2663439"/>
                    <a:pt x="1139439" y="2975361"/>
                    <a:pt x="1273323" y="3170490"/>
                  </a:cubicBezTo>
                  <a:cubicBezTo>
                    <a:pt x="1407207" y="3365619"/>
                    <a:pt x="1509757" y="3422591"/>
                    <a:pt x="1598063" y="3495230"/>
                  </a:cubicBezTo>
                  <a:cubicBezTo>
                    <a:pt x="1686370" y="3567869"/>
                    <a:pt x="1736220" y="3584961"/>
                    <a:pt x="1803162" y="3606325"/>
                  </a:cubicBezTo>
                  <a:cubicBezTo>
                    <a:pt x="1870104" y="3627689"/>
                    <a:pt x="1905712" y="3637660"/>
                    <a:pt x="1999716" y="3623417"/>
                  </a:cubicBezTo>
                  <a:cubicBezTo>
                    <a:pt x="2093720" y="3609174"/>
                    <a:pt x="2227411" y="3614871"/>
                    <a:pt x="2367185" y="3520867"/>
                  </a:cubicBezTo>
                  <a:cubicBezTo>
                    <a:pt x="2506959" y="3426863"/>
                    <a:pt x="2543798" y="3355649"/>
                    <a:pt x="2649196" y="3213219"/>
                  </a:cubicBezTo>
                  <a:cubicBezTo>
                    <a:pt x="2754594" y="3070789"/>
                    <a:pt x="2875660" y="2906994"/>
                    <a:pt x="2999574" y="2666288"/>
                  </a:cubicBezTo>
                  <a:cubicBezTo>
                    <a:pt x="3123488" y="2425582"/>
                    <a:pt x="3281585" y="2050991"/>
                    <a:pt x="3392680" y="1768980"/>
                  </a:cubicBezTo>
                  <a:cubicBezTo>
                    <a:pt x="3503775" y="1486969"/>
                    <a:pt x="3572141" y="1267627"/>
                    <a:pt x="3666145" y="974221"/>
                  </a:cubicBezTo>
                  <a:cubicBezTo>
                    <a:pt x="3760149" y="680815"/>
                    <a:pt x="3858426" y="344680"/>
                    <a:pt x="3956703" y="8546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67471D8-3F48-44E4-A284-F9D3BBA26E09}"/>
              </a:ext>
            </a:extLst>
          </p:cNvPr>
          <p:cNvGrpSpPr/>
          <p:nvPr/>
        </p:nvGrpSpPr>
        <p:grpSpPr>
          <a:xfrm>
            <a:off x="1706649" y="1816332"/>
            <a:ext cx="280575" cy="73094"/>
            <a:chOff x="945724" y="2244096"/>
            <a:chExt cx="256963" cy="81358"/>
          </a:xfrm>
        </p:grpSpPr>
        <p:sp>
          <p:nvSpPr>
            <p:cNvPr id="147" name="Freihandform 776">
              <a:extLst>
                <a:ext uri="{FF2B5EF4-FFF2-40B4-BE49-F238E27FC236}">
                  <a16:creationId xmlns:a16="http://schemas.microsoft.com/office/drawing/2014/main" id="{A7DB5D7F-C736-4262-A5B1-8B3D190D71A3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87E69336-68C9-4FE0-AE0D-8D28D07C9F7B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AA9442-35D6-4151-A4F6-B811715A771C}"/>
              </a:ext>
            </a:extLst>
          </p:cNvPr>
          <p:cNvGrpSpPr/>
          <p:nvPr/>
        </p:nvGrpSpPr>
        <p:grpSpPr>
          <a:xfrm>
            <a:off x="2204307" y="897299"/>
            <a:ext cx="2628013" cy="2954783"/>
            <a:chOff x="2204307" y="897299"/>
            <a:chExt cx="2628013" cy="2954783"/>
          </a:xfrm>
        </p:grpSpPr>
        <p:sp>
          <p:nvSpPr>
            <p:cNvPr id="112" name="Textfeld 28">
              <a:extLst>
                <a:ext uri="{FF2B5EF4-FFF2-40B4-BE49-F238E27FC236}">
                  <a16:creationId xmlns:a16="http://schemas.microsoft.com/office/drawing/2014/main" id="{BD6F21A5-D0B3-4BC6-B770-F3F555505B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2263" y="1056620"/>
              <a:ext cx="141524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de-AT" sz="1600" b="1" dirty="0">
                  <a:solidFill>
                    <a:srgbClr val="000000"/>
                  </a:solidFill>
                  <a:latin typeface="+mn-lt"/>
                </a:rPr>
                <a:t>Evaporative</a:t>
              </a:r>
            </a:p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de-AT" sz="1600" b="1" dirty="0" err="1">
                  <a:solidFill>
                    <a:srgbClr val="000000"/>
                  </a:solidFill>
                  <a:latin typeface="+mn-lt"/>
                </a:rPr>
                <a:t>cooling</a:t>
              </a:r>
              <a:endParaRPr lang="de-AT" sz="16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13" name="Rounded Rectangle 187">
              <a:extLst>
                <a:ext uri="{FF2B5EF4-FFF2-40B4-BE49-F238E27FC236}">
                  <a16:creationId xmlns:a16="http://schemas.microsoft.com/office/drawing/2014/main" id="{E307E018-EFAD-4328-867F-CC7E0669E6FE}"/>
                </a:ext>
              </a:extLst>
            </p:cNvPr>
            <p:cNvSpPr/>
            <p:nvPr/>
          </p:nvSpPr>
          <p:spPr>
            <a:xfrm>
              <a:off x="2204307" y="1046855"/>
              <a:ext cx="1415242" cy="1544296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600" dirty="0">
                <a:solidFill>
                  <a:srgbClr val="FFFFFF"/>
                </a:solidFill>
              </a:endParaRPr>
            </a:p>
          </p:txBody>
        </p:sp>
        <p:sp>
          <p:nvSpPr>
            <p:cNvPr id="157" name="Line Callout 1 (Accent Bar) 270">
              <a:extLst>
                <a:ext uri="{FF2B5EF4-FFF2-40B4-BE49-F238E27FC236}">
                  <a16:creationId xmlns:a16="http://schemas.microsoft.com/office/drawing/2014/main" id="{B1A45E8D-8EB9-4222-840B-0067349F15D0}"/>
                </a:ext>
              </a:extLst>
            </p:cNvPr>
            <p:cNvSpPr/>
            <p:nvPr/>
          </p:nvSpPr>
          <p:spPr>
            <a:xfrm rot="5400000">
              <a:off x="3211138" y="2230900"/>
              <a:ext cx="947669" cy="2294695"/>
            </a:xfrm>
            <a:prstGeom prst="accentCallout1">
              <a:avLst>
                <a:gd name="adj1" fmla="val 77077"/>
                <a:gd name="adj2" fmla="val -7362"/>
                <a:gd name="adj3" fmla="val 83790"/>
                <a:gd name="adj4" fmla="val -29750"/>
              </a:avLst>
            </a:prstGeom>
            <a:noFill/>
            <a:ln w="57150" cap="rnd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20" name="Ellipse 598">
              <a:extLst>
                <a:ext uri="{FF2B5EF4-FFF2-40B4-BE49-F238E27FC236}">
                  <a16:creationId xmlns:a16="http://schemas.microsoft.com/office/drawing/2014/main" id="{0E5BC6F4-D093-4886-9F62-233B105BD9DD}"/>
                </a:ext>
              </a:extLst>
            </p:cNvPr>
            <p:cNvSpPr/>
            <p:nvPr/>
          </p:nvSpPr>
          <p:spPr bwMode="auto">
            <a:xfrm>
              <a:off x="3215434" y="175798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21" name="Ellipse 599">
              <a:extLst>
                <a:ext uri="{FF2B5EF4-FFF2-40B4-BE49-F238E27FC236}">
                  <a16:creationId xmlns:a16="http://schemas.microsoft.com/office/drawing/2014/main" id="{A275DB61-86A3-4828-AD85-5FB31AE9D65A}"/>
                </a:ext>
              </a:extLst>
            </p:cNvPr>
            <p:cNvSpPr/>
            <p:nvPr/>
          </p:nvSpPr>
          <p:spPr bwMode="auto">
            <a:xfrm>
              <a:off x="2950445" y="2417177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22" name="Ellipse 600">
              <a:extLst>
                <a:ext uri="{FF2B5EF4-FFF2-40B4-BE49-F238E27FC236}">
                  <a16:creationId xmlns:a16="http://schemas.microsoft.com/office/drawing/2014/main" id="{264B11AA-41F8-462D-BB65-7F71C402FFAB}"/>
                </a:ext>
              </a:extLst>
            </p:cNvPr>
            <p:cNvSpPr/>
            <p:nvPr/>
          </p:nvSpPr>
          <p:spPr bwMode="auto">
            <a:xfrm>
              <a:off x="3061000" y="234424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23" name="Ellipse 601">
              <a:extLst>
                <a:ext uri="{FF2B5EF4-FFF2-40B4-BE49-F238E27FC236}">
                  <a16:creationId xmlns:a16="http://schemas.microsoft.com/office/drawing/2014/main" id="{FE21D933-FAF5-446E-BFEF-89D3CD52D7CB}"/>
                </a:ext>
              </a:extLst>
            </p:cNvPr>
            <p:cNvSpPr/>
            <p:nvPr/>
          </p:nvSpPr>
          <p:spPr bwMode="auto">
            <a:xfrm>
              <a:off x="2844027" y="2382351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24" name="Ellipse 602">
              <a:extLst>
                <a:ext uri="{FF2B5EF4-FFF2-40B4-BE49-F238E27FC236}">
                  <a16:creationId xmlns:a16="http://schemas.microsoft.com/office/drawing/2014/main" id="{368CE851-D2B9-4996-B3BE-49406F027F42}"/>
                </a:ext>
              </a:extLst>
            </p:cNvPr>
            <p:cNvSpPr/>
            <p:nvPr/>
          </p:nvSpPr>
          <p:spPr bwMode="auto">
            <a:xfrm>
              <a:off x="2727926" y="170723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25" name="Ellipse 603">
              <a:extLst>
                <a:ext uri="{FF2B5EF4-FFF2-40B4-BE49-F238E27FC236}">
                  <a16:creationId xmlns:a16="http://schemas.microsoft.com/office/drawing/2014/main" id="{50B4CC45-C418-4077-A7CA-0C588C873DAB}"/>
                </a:ext>
              </a:extLst>
            </p:cNvPr>
            <p:cNvSpPr/>
            <p:nvPr/>
          </p:nvSpPr>
          <p:spPr bwMode="auto">
            <a:xfrm>
              <a:off x="3171045" y="2186957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26" name="Ellipse 604">
              <a:extLst>
                <a:ext uri="{FF2B5EF4-FFF2-40B4-BE49-F238E27FC236}">
                  <a16:creationId xmlns:a16="http://schemas.microsoft.com/office/drawing/2014/main" id="{DDEB5221-1704-4A84-A2C8-CCE17863D4A2}"/>
                </a:ext>
              </a:extLst>
            </p:cNvPr>
            <p:cNvSpPr/>
            <p:nvPr/>
          </p:nvSpPr>
          <p:spPr bwMode="auto">
            <a:xfrm>
              <a:off x="2816649" y="2252034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27" name="Ellipse 605">
              <a:extLst>
                <a:ext uri="{FF2B5EF4-FFF2-40B4-BE49-F238E27FC236}">
                  <a16:creationId xmlns:a16="http://schemas.microsoft.com/office/drawing/2014/main" id="{0E60FB3D-A892-4FD5-9199-DD4C4A86F8C6}"/>
                </a:ext>
              </a:extLst>
            </p:cNvPr>
            <p:cNvSpPr/>
            <p:nvPr/>
          </p:nvSpPr>
          <p:spPr bwMode="auto">
            <a:xfrm>
              <a:off x="2958723" y="221142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28" name="Ellipse 606">
              <a:extLst>
                <a:ext uri="{FF2B5EF4-FFF2-40B4-BE49-F238E27FC236}">
                  <a16:creationId xmlns:a16="http://schemas.microsoft.com/office/drawing/2014/main" id="{B4FA89E9-20ED-4C04-BDF6-24A7A97C2F0C}"/>
                </a:ext>
              </a:extLst>
            </p:cNvPr>
            <p:cNvSpPr/>
            <p:nvPr/>
          </p:nvSpPr>
          <p:spPr bwMode="auto">
            <a:xfrm>
              <a:off x="2700935" y="2221141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29" name="Ellipse 607">
              <a:extLst>
                <a:ext uri="{FF2B5EF4-FFF2-40B4-BE49-F238E27FC236}">
                  <a16:creationId xmlns:a16="http://schemas.microsoft.com/office/drawing/2014/main" id="{5B11C125-36E8-45DE-B644-D895A29C5E26}"/>
                </a:ext>
              </a:extLst>
            </p:cNvPr>
            <p:cNvSpPr/>
            <p:nvPr/>
          </p:nvSpPr>
          <p:spPr bwMode="auto">
            <a:xfrm>
              <a:off x="3025876" y="2059745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30" name="Ellipse 608">
              <a:extLst>
                <a:ext uri="{FF2B5EF4-FFF2-40B4-BE49-F238E27FC236}">
                  <a16:creationId xmlns:a16="http://schemas.microsoft.com/office/drawing/2014/main" id="{B4505D7C-17D9-4551-A983-161F30F897F8}"/>
                </a:ext>
              </a:extLst>
            </p:cNvPr>
            <p:cNvSpPr/>
            <p:nvPr/>
          </p:nvSpPr>
          <p:spPr bwMode="auto">
            <a:xfrm>
              <a:off x="2571891" y="1992487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31" name="Ellipse 609">
              <a:extLst>
                <a:ext uri="{FF2B5EF4-FFF2-40B4-BE49-F238E27FC236}">
                  <a16:creationId xmlns:a16="http://schemas.microsoft.com/office/drawing/2014/main" id="{E7AA02D3-056D-4AA3-8AC9-4BA651FB5BA1}"/>
                </a:ext>
              </a:extLst>
            </p:cNvPr>
            <p:cNvSpPr/>
            <p:nvPr/>
          </p:nvSpPr>
          <p:spPr bwMode="auto">
            <a:xfrm>
              <a:off x="3286855" y="1914350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32" name="Ellipse 610">
              <a:extLst>
                <a:ext uri="{FF2B5EF4-FFF2-40B4-BE49-F238E27FC236}">
                  <a16:creationId xmlns:a16="http://schemas.microsoft.com/office/drawing/2014/main" id="{8A78535A-1CD7-4454-9AFB-7B9166FE1CC2}"/>
                </a:ext>
              </a:extLst>
            </p:cNvPr>
            <p:cNvSpPr/>
            <p:nvPr/>
          </p:nvSpPr>
          <p:spPr bwMode="auto">
            <a:xfrm>
              <a:off x="2994833" y="1853670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33" name="Ellipse 611">
              <a:extLst>
                <a:ext uri="{FF2B5EF4-FFF2-40B4-BE49-F238E27FC236}">
                  <a16:creationId xmlns:a16="http://schemas.microsoft.com/office/drawing/2014/main" id="{DFCCD87B-BA29-44BA-8DC6-BA3C10C68152}"/>
                </a:ext>
              </a:extLst>
            </p:cNvPr>
            <p:cNvSpPr/>
            <p:nvPr/>
          </p:nvSpPr>
          <p:spPr bwMode="auto">
            <a:xfrm>
              <a:off x="2700935" y="2059745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34" name="Freihandform 619">
              <a:extLst>
                <a:ext uri="{FF2B5EF4-FFF2-40B4-BE49-F238E27FC236}">
                  <a16:creationId xmlns:a16="http://schemas.microsoft.com/office/drawing/2014/main" id="{5AAB0E77-9F8E-49D7-A6ED-93971979A42D}"/>
                </a:ext>
              </a:extLst>
            </p:cNvPr>
            <p:cNvSpPr/>
            <p:nvPr/>
          </p:nvSpPr>
          <p:spPr bwMode="auto">
            <a:xfrm>
              <a:off x="2640118" y="1839206"/>
              <a:ext cx="247977" cy="138424"/>
            </a:xfrm>
            <a:custGeom>
              <a:avLst/>
              <a:gdLst>
                <a:gd name="connsiteX0" fmla="*/ 0 w 683664"/>
                <a:gd name="connsiteY0" fmla="*/ 239294 h 239294"/>
                <a:gd name="connsiteX1" fmla="*/ 290557 w 683664"/>
                <a:gd name="connsiteY1" fmla="*/ 12 h 239294"/>
                <a:gd name="connsiteX2" fmla="*/ 683664 w 683664"/>
                <a:gd name="connsiteY2" fmla="*/ 230748 h 23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664" h="239294">
                  <a:moveTo>
                    <a:pt x="0" y="239294"/>
                  </a:moveTo>
                  <a:cubicBezTo>
                    <a:pt x="88306" y="120365"/>
                    <a:pt x="176613" y="1436"/>
                    <a:pt x="290557" y="12"/>
                  </a:cubicBezTo>
                  <a:cubicBezTo>
                    <a:pt x="404501" y="-1412"/>
                    <a:pt x="544082" y="114668"/>
                    <a:pt x="683664" y="230748"/>
                  </a:cubicBezTo>
                </a:path>
              </a:pathLst>
            </a:custGeom>
            <a:noFill/>
            <a:ln w="12700" cap="flat" cmpd="sng" algn="ctr">
              <a:solidFill>
                <a:srgbClr val="002060"/>
              </a:solidFill>
              <a:prstDash val="solid"/>
              <a:round/>
              <a:headEnd type="none" w="sm" len="sm"/>
              <a:tailEnd type="arrow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35" name="Freihandform 620">
              <a:extLst>
                <a:ext uri="{FF2B5EF4-FFF2-40B4-BE49-F238E27FC236}">
                  <a16:creationId xmlns:a16="http://schemas.microsoft.com/office/drawing/2014/main" id="{3D8B642E-02F6-4AE6-8DB9-045C4D569898}"/>
                </a:ext>
              </a:extLst>
            </p:cNvPr>
            <p:cNvSpPr/>
            <p:nvPr/>
          </p:nvSpPr>
          <p:spPr bwMode="auto">
            <a:xfrm flipH="1">
              <a:off x="2359934" y="1517922"/>
              <a:ext cx="355384" cy="317244"/>
            </a:xfrm>
            <a:custGeom>
              <a:avLst/>
              <a:gdLst>
                <a:gd name="connsiteX0" fmla="*/ 0 w 1093862"/>
                <a:gd name="connsiteY0" fmla="*/ 572568 h 799624"/>
                <a:gd name="connsiteX1" fmla="*/ 213645 w 1093862"/>
                <a:gd name="connsiteY1" fmla="*/ 769122 h 799624"/>
                <a:gd name="connsiteX2" fmla="*/ 1093862 w 1093862"/>
                <a:gd name="connsiteY2" fmla="*/ 0 h 799624"/>
                <a:gd name="connsiteX0" fmla="*/ 0 w 1093862"/>
                <a:gd name="connsiteY0" fmla="*/ 572568 h 723441"/>
                <a:gd name="connsiteX1" fmla="*/ 341832 w 1093862"/>
                <a:gd name="connsiteY1" fmla="*/ 675118 h 723441"/>
                <a:gd name="connsiteX2" fmla="*/ 1093862 w 1093862"/>
                <a:gd name="connsiteY2" fmla="*/ 0 h 723441"/>
                <a:gd name="connsiteX0" fmla="*/ 0 w 1170774"/>
                <a:gd name="connsiteY0" fmla="*/ 615297 h 740605"/>
                <a:gd name="connsiteX1" fmla="*/ 418744 w 1170774"/>
                <a:gd name="connsiteY1" fmla="*/ 675118 h 740605"/>
                <a:gd name="connsiteX2" fmla="*/ 1170774 w 1170774"/>
                <a:gd name="connsiteY2" fmla="*/ 0 h 740605"/>
                <a:gd name="connsiteX0" fmla="*/ 0 w 1170774"/>
                <a:gd name="connsiteY0" fmla="*/ 615297 h 738000"/>
                <a:gd name="connsiteX1" fmla="*/ 418744 w 1170774"/>
                <a:gd name="connsiteY1" fmla="*/ 675118 h 738000"/>
                <a:gd name="connsiteX2" fmla="*/ 1170774 w 1170774"/>
                <a:gd name="connsiteY2" fmla="*/ 0 h 738000"/>
                <a:gd name="connsiteX0" fmla="*/ 0 w 1170774"/>
                <a:gd name="connsiteY0" fmla="*/ 615297 h 730738"/>
                <a:gd name="connsiteX1" fmla="*/ 418744 w 1170774"/>
                <a:gd name="connsiteY1" fmla="*/ 675118 h 730738"/>
                <a:gd name="connsiteX2" fmla="*/ 1170774 w 1170774"/>
                <a:gd name="connsiteY2" fmla="*/ 0 h 730738"/>
                <a:gd name="connsiteX0" fmla="*/ 0 w 1136591"/>
                <a:gd name="connsiteY0" fmla="*/ 598206 h 724392"/>
                <a:gd name="connsiteX1" fmla="*/ 384561 w 1136591"/>
                <a:gd name="connsiteY1" fmla="*/ 675118 h 724392"/>
                <a:gd name="connsiteX2" fmla="*/ 1136591 w 1136591"/>
                <a:gd name="connsiteY2" fmla="*/ 0 h 72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6591" h="724392">
                  <a:moveTo>
                    <a:pt x="0" y="598206"/>
                  </a:moveTo>
                  <a:cubicBezTo>
                    <a:pt x="143854" y="710014"/>
                    <a:pt x="195129" y="774819"/>
                    <a:pt x="384561" y="675118"/>
                  </a:cubicBezTo>
                  <a:cubicBezTo>
                    <a:pt x="573993" y="575417"/>
                    <a:pt x="787637" y="336847"/>
                    <a:pt x="1136591" y="0"/>
                  </a:cubicBezTo>
                </a:path>
              </a:pathLst>
            </a:custGeom>
            <a:noFill/>
            <a:ln w="12700" cap="flat" cmpd="sng" algn="ctr">
              <a:solidFill>
                <a:srgbClr val="002060"/>
              </a:solidFill>
              <a:prstDash val="solid"/>
              <a:round/>
              <a:headEnd type="none" w="sm" len="sm"/>
              <a:tailEnd type="arrow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36" name="Arc 235">
              <a:extLst>
                <a:ext uri="{FF2B5EF4-FFF2-40B4-BE49-F238E27FC236}">
                  <a16:creationId xmlns:a16="http://schemas.microsoft.com/office/drawing/2014/main" id="{E9334E21-4CF2-41EB-BC80-3809C050C016}"/>
                </a:ext>
              </a:extLst>
            </p:cNvPr>
            <p:cNvSpPr/>
            <p:nvPr/>
          </p:nvSpPr>
          <p:spPr bwMode="auto">
            <a:xfrm rot="5400000" flipV="1">
              <a:off x="2153652" y="1226777"/>
              <a:ext cx="1631527" cy="972572"/>
            </a:xfrm>
            <a:prstGeom prst="arc">
              <a:avLst>
                <a:gd name="adj1" fmla="val 17393194"/>
                <a:gd name="adj2" fmla="val 4204007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389C8C21-631D-4A7A-B9C2-0951B3405C9D}"/>
              </a:ext>
            </a:extLst>
          </p:cNvPr>
          <p:cNvGrpSpPr/>
          <p:nvPr/>
        </p:nvGrpSpPr>
        <p:grpSpPr>
          <a:xfrm rot="3851773">
            <a:off x="866852" y="1706170"/>
            <a:ext cx="280575" cy="73094"/>
            <a:chOff x="945724" y="2244096"/>
            <a:chExt cx="256963" cy="81358"/>
          </a:xfrm>
        </p:grpSpPr>
        <p:sp>
          <p:nvSpPr>
            <p:cNvPr id="239" name="Freihandform 776">
              <a:extLst>
                <a:ext uri="{FF2B5EF4-FFF2-40B4-BE49-F238E27FC236}">
                  <a16:creationId xmlns:a16="http://schemas.microsoft.com/office/drawing/2014/main" id="{10D16787-045E-4A53-87E3-3B809CFC0544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1C1288B8-8E80-4E57-BD23-229236F4D7B6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D1D5A804-9300-4029-8E39-99C803696C57}"/>
              </a:ext>
            </a:extLst>
          </p:cNvPr>
          <p:cNvGrpSpPr/>
          <p:nvPr/>
        </p:nvGrpSpPr>
        <p:grpSpPr>
          <a:xfrm rot="18236012">
            <a:off x="676222" y="2184594"/>
            <a:ext cx="280575" cy="73094"/>
            <a:chOff x="945724" y="2244096"/>
            <a:chExt cx="256963" cy="81358"/>
          </a:xfrm>
        </p:grpSpPr>
        <p:sp>
          <p:nvSpPr>
            <p:cNvPr id="242" name="Freihandform 776">
              <a:extLst>
                <a:ext uri="{FF2B5EF4-FFF2-40B4-BE49-F238E27FC236}">
                  <a16:creationId xmlns:a16="http://schemas.microsoft.com/office/drawing/2014/main" id="{43A9E49E-00D5-4DA1-9457-CA18E4F2CFA9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id="{0EA0172C-5A90-409A-A9A6-A30B9BEE292E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CE5142-2369-4625-8D7D-76BE13D481DB}"/>
              </a:ext>
            </a:extLst>
          </p:cNvPr>
          <p:cNvGrpSpPr/>
          <p:nvPr/>
        </p:nvGrpSpPr>
        <p:grpSpPr>
          <a:xfrm>
            <a:off x="5412000" y="810097"/>
            <a:ext cx="3004156" cy="2975742"/>
            <a:chOff x="5412000" y="810097"/>
            <a:chExt cx="3004156" cy="2975742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4AB13BA-AEFE-4CBF-A8E5-36C860A299A5}"/>
                </a:ext>
              </a:extLst>
            </p:cNvPr>
            <p:cNvGrpSpPr/>
            <p:nvPr/>
          </p:nvGrpSpPr>
          <p:grpSpPr>
            <a:xfrm rot="5400000">
              <a:off x="5553459" y="1037400"/>
              <a:ext cx="1216281" cy="761675"/>
              <a:chOff x="8892480" y="2796879"/>
              <a:chExt cx="719126" cy="411600"/>
            </a:xfrm>
          </p:grpSpPr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1A7C6C0C-5B14-4305-A901-E5AF30375FE7}"/>
                  </a:ext>
                </a:extLst>
              </p:cNvPr>
              <p:cNvSpPr/>
              <p:nvPr/>
            </p:nvSpPr>
            <p:spPr bwMode="auto">
              <a:xfrm>
                <a:off x="8892480" y="2796879"/>
                <a:ext cx="719126" cy="411600"/>
              </a:xfrm>
              <a:prstGeom prst="arc">
                <a:avLst>
                  <a:gd name="adj1" fmla="val 17393194"/>
                  <a:gd name="adj2" fmla="val 17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8" name="Arc 107">
                <a:extLst>
                  <a:ext uri="{FF2B5EF4-FFF2-40B4-BE49-F238E27FC236}">
                    <a16:creationId xmlns:a16="http://schemas.microsoft.com/office/drawing/2014/main" id="{F3277E70-677F-4C46-80E7-BE05D02633BD}"/>
                  </a:ext>
                </a:extLst>
              </p:cNvPr>
              <p:cNvSpPr/>
              <p:nvPr/>
            </p:nvSpPr>
            <p:spPr bwMode="auto">
              <a:xfrm flipV="1">
                <a:off x="8892480" y="2796879"/>
                <a:ext cx="719126" cy="411600"/>
              </a:xfrm>
              <a:prstGeom prst="arc">
                <a:avLst>
                  <a:gd name="adj1" fmla="val 17393194"/>
                  <a:gd name="adj2" fmla="val 170"/>
                </a:avLst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121" name="Textfeld 28">
              <a:extLst>
                <a:ext uri="{FF2B5EF4-FFF2-40B4-BE49-F238E27FC236}">
                  <a16:creationId xmlns:a16="http://schemas.microsoft.com/office/drawing/2014/main" id="{4A7F2804-0D5A-4CE0-ADE6-749652A8A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5871" y="1073838"/>
              <a:ext cx="13684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de-AT" sz="1600" b="1" dirty="0">
                  <a:solidFill>
                    <a:srgbClr val="000000"/>
                  </a:solidFill>
                  <a:latin typeface="+mn-lt"/>
                </a:rPr>
                <a:t>Outcoupling</a:t>
              </a:r>
              <a:endParaRPr lang="de-DE" sz="16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22" name="Ellipse 599">
              <a:extLst>
                <a:ext uri="{FF2B5EF4-FFF2-40B4-BE49-F238E27FC236}">
                  <a16:creationId xmlns:a16="http://schemas.microsoft.com/office/drawing/2014/main" id="{ECBD5A93-1560-40BE-BF0C-85C0A6F3C71A}"/>
                </a:ext>
              </a:extLst>
            </p:cNvPr>
            <p:cNvSpPr/>
            <p:nvPr/>
          </p:nvSpPr>
          <p:spPr bwMode="auto">
            <a:xfrm>
              <a:off x="6137190" y="1965832"/>
              <a:ext cx="76255" cy="60545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23" name="Ellipse 600">
              <a:extLst>
                <a:ext uri="{FF2B5EF4-FFF2-40B4-BE49-F238E27FC236}">
                  <a16:creationId xmlns:a16="http://schemas.microsoft.com/office/drawing/2014/main" id="{CD51CFF9-0C07-4627-86B2-DF753D08E4B2}"/>
                </a:ext>
              </a:extLst>
            </p:cNvPr>
            <p:cNvSpPr/>
            <p:nvPr/>
          </p:nvSpPr>
          <p:spPr bwMode="auto">
            <a:xfrm>
              <a:off x="6219609" y="1911464"/>
              <a:ext cx="76255" cy="60545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24" name="Ellipse 601">
              <a:extLst>
                <a:ext uri="{FF2B5EF4-FFF2-40B4-BE49-F238E27FC236}">
                  <a16:creationId xmlns:a16="http://schemas.microsoft.com/office/drawing/2014/main" id="{9602B01C-069E-46D8-AEA6-44AA175F5BF2}"/>
                </a:ext>
              </a:extLst>
            </p:cNvPr>
            <p:cNvSpPr/>
            <p:nvPr/>
          </p:nvSpPr>
          <p:spPr bwMode="auto">
            <a:xfrm>
              <a:off x="6057858" y="1939869"/>
              <a:ext cx="76255" cy="60545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AE753C4-B3BE-4D11-85FE-49145B9C8562}"/>
                </a:ext>
              </a:extLst>
            </p:cNvPr>
            <p:cNvSpPr/>
            <p:nvPr/>
          </p:nvSpPr>
          <p:spPr>
            <a:xfrm>
              <a:off x="5504720" y="1365919"/>
              <a:ext cx="1268998" cy="428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sz="2000">
                <a:solidFill>
                  <a:srgbClr val="FFFFFF"/>
                </a:solidFill>
              </a:endParaRPr>
            </a:p>
          </p:txBody>
        </p: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58B796CC-EA9B-412E-A36C-9B9C33C55564}"/>
                </a:ext>
              </a:extLst>
            </p:cNvPr>
            <p:cNvCxnSpPr/>
            <p:nvPr/>
          </p:nvCxnSpPr>
          <p:spPr>
            <a:xfrm>
              <a:off x="6163851" y="2014529"/>
              <a:ext cx="139" cy="235878"/>
            </a:xfrm>
            <a:prstGeom prst="straightConnector1">
              <a:avLst/>
            </a:prstGeom>
            <a:ln w="38100">
              <a:solidFill>
                <a:srgbClr val="00FE7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Freihandform 575">
              <a:extLst>
                <a:ext uri="{FF2B5EF4-FFF2-40B4-BE49-F238E27FC236}">
                  <a16:creationId xmlns:a16="http://schemas.microsoft.com/office/drawing/2014/main" id="{DADA99EF-F518-4ABB-9F01-1ED0E7A409FF}"/>
                </a:ext>
              </a:extLst>
            </p:cNvPr>
            <p:cNvSpPr/>
            <p:nvPr/>
          </p:nvSpPr>
          <p:spPr bwMode="auto">
            <a:xfrm>
              <a:off x="5886560" y="1836220"/>
              <a:ext cx="550371" cy="190157"/>
            </a:xfrm>
            <a:custGeom>
              <a:avLst/>
              <a:gdLst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6703" h="3630071">
                  <a:moveTo>
                    <a:pt x="0" y="0"/>
                  </a:moveTo>
                  <a:cubicBezTo>
                    <a:pt x="100413" y="374591"/>
                    <a:pt x="200826" y="749182"/>
                    <a:pt x="333286" y="1136591"/>
                  </a:cubicBezTo>
                  <a:cubicBezTo>
                    <a:pt x="465746" y="1524000"/>
                    <a:pt x="638086" y="1985473"/>
                    <a:pt x="794759" y="2324456"/>
                  </a:cubicBezTo>
                  <a:cubicBezTo>
                    <a:pt x="951432" y="2663439"/>
                    <a:pt x="1139439" y="2975361"/>
                    <a:pt x="1273323" y="3170490"/>
                  </a:cubicBezTo>
                  <a:cubicBezTo>
                    <a:pt x="1407207" y="3365619"/>
                    <a:pt x="1509757" y="3422591"/>
                    <a:pt x="1598063" y="3495230"/>
                  </a:cubicBezTo>
                  <a:cubicBezTo>
                    <a:pt x="1686370" y="3567869"/>
                    <a:pt x="1736220" y="3584961"/>
                    <a:pt x="1803162" y="3606325"/>
                  </a:cubicBezTo>
                  <a:cubicBezTo>
                    <a:pt x="1870104" y="3627689"/>
                    <a:pt x="1905712" y="3637660"/>
                    <a:pt x="1999716" y="3623417"/>
                  </a:cubicBezTo>
                  <a:cubicBezTo>
                    <a:pt x="2093720" y="3609174"/>
                    <a:pt x="2227411" y="3614871"/>
                    <a:pt x="2367185" y="3520867"/>
                  </a:cubicBezTo>
                  <a:cubicBezTo>
                    <a:pt x="2506959" y="3426863"/>
                    <a:pt x="2543798" y="3355649"/>
                    <a:pt x="2649196" y="3213219"/>
                  </a:cubicBezTo>
                  <a:cubicBezTo>
                    <a:pt x="2754594" y="3070789"/>
                    <a:pt x="2875660" y="2906994"/>
                    <a:pt x="2999574" y="2666288"/>
                  </a:cubicBezTo>
                  <a:cubicBezTo>
                    <a:pt x="3123488" y="2425582"/>
                    <a:pt x="3281585" y="2050991"/>
                    <a:pt x="3392680" y="1768980"/>
                  </a:cubicBezTo>
                  <a:cubicBezTo>
                    <a:pt x="3503775" y="1486969"/>
                    <a:pt x="3572141" y="1267627"/>
                    <a:pt x="3666145" y="974221"/>
                  </a:cubicBezTo>
                  <a:cubicBezTo>
                    <a:pt x="3760149" y="680815"/>
                    <a:pt x="3858426" y="344680"/>
                    <a:pt x="3956703" y="8546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F69A8D1D-D068-4F03-80EC-92E31B6A30A1}"/>
                </a:ext>
              </a:extLst>
            </p:cNvPr>
            <p:cNvSpPr/>
            <p:nvPr/>
          </p:nvSpPr>
          <p:spPr>
            <a:xfrm>
              <a:off x="5560451" y="1457028"/>
              <a:ext cx="1120402" cy="322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sz="2000">
                <a:solidFill>
                  <a:srgbClr val="FFFFFF"/>
                </a:solidFill>
              </a:endParaRP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AC492761-94DD-46BB-AD94-3049C2728E14}"/>
                </a:ext>
              </a:extLst>
            </p:cNvPr>
            <p:cNvGrpSpPr/>
            <p:nvPr/>
          </p:nvGrpSpPr>
          <p:grpSpPr>
            <a:xfrm>
              <a:off x="5866165" y="3071183"/>
              <a:ext cx="2549991" cy="714656"/>
              <a:chOff x="6351673" y="3253945"/>
              <a:chExt cx="1428120" cy="592449"/>
            </a:xfrm>
          </p:grpSpPr>
          <p:sp>
            <p:nvSpPr>
              <p:cNvPr id="154" name="Textfeld 28">
                <a:extLst>
                  <a:ext uri="{FF2B5EF4-FFF2-40B4-BE49-F238E27FC236}">
                    <a16:creationId xmlns:a16="http://schemas.microsoft.com/office/drawing/2014/main" id="{AFE02C05-42B2-4986-A770-C15E467BAB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1673" y="3463674"/>
                <a:ext cx="1428120" cy="382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de-AT" sz="2400" b="1" dirty="0">
                    <a:solidFill>
                      <a:srgbClr val="FF0000"/>
                    </a:solidFill>
                    <a:latin typeface="+mn-lt"/>
                  </a:rPr>
                  <a:t>Laser emission</a:t>
                </a:r>
                <a:endParaRPr lang="de-DE" sz="24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155" name="Bent-Up Arrow 266">
                <a:extLst>
                  <a:ext uri="{FF2B5EF4-FFF2-40B4-BE49-F238E27FC236}">
                    <a16:creationId xmlns:a16="http://schemas.microsoft.com/office/drawing/2014/main" id="{7633A954-64FC-43E0-AB89-CE35758A5765}"/>
                  </a:ext>
                </a:extLst>
              </p:cNvPr>
              <p:cNvSpPr/>
              <p:nvPr/>
            </p:nvSpPr>
            <p:spPr>
              <a:xfrm flipH="1">
                <a:off x="6360239" y="3253945"/>
                <a:ext cx="128000" cy="453081"/>
              </a:xfrm>
              <a:prstGeom prst="bentUpArrow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0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3627E56-568D-4763-AA0A-FA9164F89754}"/>
                </a:ext>
              </a:extLst>
            </p:cNvPr>
            <p:cNvCxnSpPr>
              <a:endCxn id="237" idx="0"/>
            </p:cNvCxnSpPr>
            <p:nvPr/>
          </p:nvCxnSpPr>
          <p:spPr>
            <a:xfrm flipH="1">
              <a:off x="5938012" y="2608028"/>
              <a:ext cx="182842" cy="163087"/>
            </a:xfrm>
            <a:prstGeom prst="line">
              <a:avLst/>
            </a:prstGeom>
            <a:ln w="57150" cap="rnd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7FC0B69C-D0C8-4E82-8AE9-589956AA8305}"/>
                </a:ext>
              </a:extLst>
            </p:cNvPr>
            <p:cNvSpPr/>
            <p:nvPr/>
          </p:nvSpPr>
          <p:spPr>
            <a:xfrm>
              <a:off x="5886560" y="2771114"/>
              <a:ext cx="102906" cy="18600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sz="2000">
                <a:solidFill>
                  <a:srgbClr val="FFFFFF"/>
                </a:solidFill>
              </a:endParaRPr>
            </a:p>
          </p:txBody>
        </p:sp>
        <p:sp>
          <p:nvSpPr>
            <p:cNvPr id="244" name="Rounded Rectangle 217">
              <a:extLst>
                <a:ext uri="{FF2B5EF4-FFF2-40B4-BE49-F238E27FC236}">
                  <a16:creationId xmlns:a16="http://schemas.microsoft.com/office/drawing/2014/main" id="{0F352BB4-DFAF-4D58-9B6A-F4FCA3B678D4}"/>
                </a:ext>
              </a:extLst>
            </p:cNvPr>
            <p:cNvSpPr/>
            <p:nvPr/>
          </p:nvSpPr>
          <p:spPr>
            <a:xfrm>
              <a:off x="5412000" y="1046856"/>
              <a:ext cx="1368442" cy="1544296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45" name="Rectangle 244">
            <a:extLst>
              <a:ext uri="{FF2B5EF4-FFF2-40B4-BE49-F238E27FC236}">
                <a16:creationId xmlns:a16="http://schemas.microsoft.com/office/drawing/2014/main" id="{B367B8A3-816F-429F-83A7-727FEF7C036A}"/>
              </a:ext>
            </a:extLst>
          </p:cNvPr>
          <p:cNvSpPr/>
          <p:nvPr/>
        </p:nvSpPr>
        <p:spPr>
          <a:xfrm>
            <a:off x="5866165" y="5698124"/>
            <a:ext cx="5018825" cy="991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+mn-lt"/>
              </a:rPr>
              <a:t>Loss of phase coherence</a:t>
            </a:r>
          </a:p>
          <a:p>
            <a:pPr marL="285750" indent="-28575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+mn-lt"/>
              </a:rPr>
              <a:t>Pulsed operation introduces noise (Dick effect)</a:t>
            </a:r>
          </a:p>
          <a:p>
            <a:pPr marL="285750" indent="-28575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+mn-lt"/>
              </a:rPr>
              <a:t>Low average flux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FA35DC93-15EB-4E36-ACFB-5DEB81396643}"/>
              </a:ext>
            </a:extLst>
          </p:cNvPr>
          <p:cNvSpPr/>
          <p:nvPr/>
        </p:nvSpPr>
        <p:spPr>
          <a:xfrm>
            <a:off x="5560451" y="5381140"/>
            <a:ext cx="5018825" cy="3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Bad for precision measurement: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40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  <p:bldP spid="211" grpId="0"/>
      <p:bldP spid="245" grpId="0"/>
      <p:bldP spid="1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71F9644-84DF-4A9E-B2F0-B59FF382D2A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Our goal: </a:t>
            </a:r>
            <a:r>
              <a:rPr lang="en-US" sz="4000" i="1" dirty="0">
                <a:solidFill>
                  <a:srgbClr val="0070C0"/>
                </a:solidFill>
              </a:rPr>
              <a:t>continuous</a:t>
            </a:r>
            <a:r>
              <a:rPr lang="en-US" sz="4000" dirty="0">
                <a:solidFill>
                  <a:prstClr val="black"/>
                </a:solidFill>
              </a:rPr>
              <a:t> atom laser</a:t>
            </a:r>
          </a:p>
        </p:txBody>
      </p:sp>
      <p:sp>
        <p:nvSpPr>
          <p:cNvPr id="100" name="Textfeld 41">
            <a:extLst>
              <a:ext uri="{FF2B5EF4-FFF2-40B4-BE49-F238E27FC236}">
                <a16:creationId xmlns:a16="http://schemas.microsoft.com/office/drawing/2014/main" id="{F0F1C0E8-02A6-424C-A2D4-E3B7400AE71C}"/>
              </a:ext>
            </a:extLst>
          </p:cNvPr>
          <p:cNvSpPr txBox="1"/>
          <p:nvPr/>
        </p:nvSpPr>
        <p:spPr>
          <a:xfrm>
            <a:off x="533489" y="3836317"/>
            <a:ext cx="6849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</a:rPr>
              <a:t>Steps towards goal</a:t>
            </a:r>
            <a:endParaRPr lang="de-DE" sz="2400" dirty="0">
              <a:latin typeface="+mn-lt"/>
            </a:endParaRPr>
          </a:p>
        </p:txBody>
      </p:sp>
      <p:sp>
        <p:nvSpPr>
          <p:cNvPr id="248" name="Textfeld 26">
            <a:extLst>
              <a:ext uri="{FF2B5EF4-FFF2-40B4-BE49-F238E27FC236}">
                <a16:creationId xmlns:a16="http://schemas.microsoft.com/office/drawing/2014/main" id="{5F971B4A-0BDC-4D3C-8C8E-6C3258D83E06}"/>
              </a:ext>
            </a:extLst>
          </p:cNvPr>
          <p:cNvSpPr txBox="1"/>
          <p:nvPr/>
        </p:nvSpPr>
        <p:spPr>
          <a:xfrm>
            <a:off x="820230" y="4820039"/>
            <a:ext cx="243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dirty="0" err="1">
                <a:solidFill>
                  <a:srgbClr val="0070C0"/>
                </a:solidFill>
                <a:latin typeface="+mn-lt"/>
              </a:rPr>
              <a:t>Continuous</a:t>
            </a:r>
            <a:r>
              <a:rPr lang="de-AT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70C0"/>
                </a:solidFill>
                <a:latin typeface="+mn-lt"/>
              </a:rPr>
              <a:t>evaporation</a:t>
            </a:r>
            <a:endParaRPr lang="de-AT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49" name="Textfeld 26">
            <a:extLst>
              <a:ext uri="{FF2B5EF4-FFF2-40B4-BE49-F238E27FC236}">
                <a16:creationId xmlns:a16="http://schemas.microsoft.com/office/drawing/2014/main" id="{95584FCB-DEC7-42BE-8A1B-42F74B97A15A}"/>
              </a:ext>
            </a:extLst>
          </p:cNvPr>
          <p:cNvSpPr txBox="1"/>
          <p:nvPr/>
        </p:nvSpPr>
        <p:spPr>
          <a:xfrm>
            <a:off x="820230" y="4435261"/>
            <a:ext cx="264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dirty="0" err="1">
                <a:solidFill>
                  <a:srgbClr val="0070C0"/>
                </a:solidFill>
                <a:latin typeface="+mn-lt"/>
              </a:rPr>
              <a:t>Periodically</a:t>
            </a:r>
            <a:r>
              <a:rPr lang="de-AT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70C0"/>
                </a:solidFill>
                <a:latin typeface="+mn-lt"/>
              </a:rPr>
              <a:t>replenish</a:t>
            </a:r>
            <a:r>
              <a:rPr lang="de-AT" dirty="0">
                <a:solidFill>
                  <a:srgbClr val="0070C0"/>
                </a:solidFill>
                <a:latin typeface="+mn-lt"/>
              </a:rPr>
              <a:t> BEC </a:t>
            </a:r>
          </a:p>
        </p:txBody>
      </p:sp>
      <p:sp>
        <p:nvSpPr>
          <p:cNvPr id="250" name="Textfeld 26">
            <a:extLst>
              <a:ext uri="{FF2B5EF4-FFF2-40B4-BE49-F238E27FC236}">
                <a16:creationId xmlns:a16="http://schemas.microsoft.com/office/drawing/2014/main" id="{D442AD4F-EAEC-4E44-BCC9-8DA96B20EE77}"/>
              </a:ext>
            </a:extLst>
          </p:cNvPr>
          <p:cNvSpPr txBox="1"/>
          <p:nvPr/>
        </p:nvSpPr>
        <p:spPr>
          <a:xfrm>
            <a:off x="820230" y="5761687"/>
            <a:ext cx="243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dirty="0" err="1">
                <a:solidFill>
                  <a:srgbClr val="0070C0"/>
                </a:solidFill>
                <a:latin typeface="+mn-lt"/>
              </a:rPr>
              <a:t>Continuous</a:t>
            </a:r>
            <a:r>
              <a:rPr lang="de-AT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70C0"/>
                </a:solidFill>
                <a:latin typeface="+mn-lt"/>
              </a:rPr>
              <a:t>trap</a:t>
            </a:r>
            <a:r>
              <a:rPr lang="de-AT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70C0"/>
                </a:solidFill>
                <a:latin typeface="+mn-lt"/>
              </a:rPr>
              <a:t>loading</a:t>
            </a:r>
            <a:endParaRPr lang="de-AT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1" name="Textfeld 26">
            <a:extLst>
              <a:ext uri="{FF2B5EF4-FFF2-40B4-BE49-F238E27FC236}">
                <a16:creationId xmlns:a16="http://schemas.microsoft.com/office/drawing/2014/main" id="{7C089670-2BA4-4667-BAF0-FB85B87804E0}"/>
              </a:ext>
            </a:extLst>
          </p:cNvPr>
          <p:cNvSpPr txBox="1"/>
          <p:nvPr/>
        </p:nvSpPr>
        <p:spPr>
          <a:xfrm>
            <a:off x="816927" y="5375712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dirty="0" err="1">
                <a:solidFill>
                  <a:srgbClr val="0070C0"/>
                </a:solidFill>
                <a:latin typeface="+mn-lt"/>
              </a:rPr>
              <a:t>Pumping</a:t>
            </a:r>
            <a:r>
              <a:rPr lang="de-AT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70C0"/>
                </a:solidFill>
                <a:latin typeface="+mn-lt"/>
              </a:rPr>
              <a:t>mechanism</a:t>
            </a:r>
            <a:endParaRPr lang="de-AT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2" name="Textfeld 26">
            <a:extLst>
              <a:ext uri="{FF2B5EF4-FFF2-40B4-BE49-F238E27FC236}">
                <a16:creationId xmlns:a16="http://schemas.microsoft.com/office/drawing/2014/main" id="{412B8E06-0078-41BE-A54A-196A25220E5E}"/>
              </a:ext>
            </a:extLst>
          </p:cNvPr>
          <p:cNvSpPr txBox="1"/>
          <p:nvPr/>
        </p:nvSpPr>
        <p:spPr>
          <a:xfrm>
            <a:off x="3663983" y="4437287"/>
            <a:ext cx="3568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1600" dirty="0" err="1">
                <a:solidFill>
                  <a:srgbClr val="000000"/>
                </a:solidFill>
                <a:latin typeface="+mn-lt"/>
              </a:rPr>
              <a:t>Ketterle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 group, Science </a:t>
            </a:r>
            <a:r>
              <a:rPr lang="de-AT" sz="1600" b="1" dirty="0">
                <a:solidFill>
                  <a:srgbClr val="000000"/>
                </a:solidFill>
                <a:latin typeface="+mn-lt"/>
              </a:rPr>
              <a:t>296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, 2193 (2002)</a:t>
            </a:r>
          </a:p>
        </p:txBody>
      </p:sp>
      <p:sp>
        <p:nvSpPr>
          <p:cNvPr id="253" name="Textfeld 26">
            <a:extLst>
              <a:ext uri="{FF2B5EF4-FFF2-40B4-BE49-F238E27FC236}">
                <a16:creationId xmlns:a16="http://schemas.microsoft.com/office/drawing/2014/main" id="{C00BBF1E-1804-4BEB-998F-D708F576F1A9}"/>
              </a:ext>
            </a:extLst>
          </p:cNvPr>
          <p:cNvSpPr txBox="1"/>
          <p:nvPr/>
        </p:nvSpPr>
        <p:spPr>
          <a:xfrm>
            <a:off x="3663983" y="5443507"/>
            <a:ext cx="3607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1600" dirty="0">
                <a:solidFill>
                  <a:srgbClr val="000000"/>
                </a:solidFill>
                <a:latin typeface="+mn-lt"/>
              </a:rPr>
              <a:t>Close group, </a:t>
            </a:r>
            <a:r>
              <a:rPr lang="de-AT" sz="1600" dirty="0" err="1">
                <a:solidFill>
                  <a:srgbClr val="000000"/>
                </a:solidFill>
                <a:latin typeface="+mn-lt"/>
              </a:rPr>
              <a:t>nature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n-lt"/>
              </a:rPr>
              <a:t>physics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1600" b="1" dirty="0">
                <a:solidFill>
                  <a:srgbClr val="000000"/>
                </a:solidFill>
                <a:latin typeface="+mn-lt"/>
              </a:rPr>
              <a:t>4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, 731 (2008)</a:t>
            </a:r>
          </a:p>
        </p:txBody>
      </p:sp>
      <p:sp>
        <p:nvSpPr>
          <p:cNvPr id="254" name="Textfeld 26">
            <a:extLst>
              <a:ext uri="{FF2B5EF4-FFF2-40B4-BE49-F238E27FC236}">
                <a16:creationId xmlns:a16="http://schemas.microsoft.com/office/drawing/2014/main" id="{613E31F1-D778-47BF-BB87-6D0689D41BB5}"/>
              </a:ext>
            </a:extLst>
          </p:cNvPr>
          <p:cNvSpPr txBox="1"/>
          <p:nvPr/>
        </p:nvSpPr>
        <p:spPr>
          <a:xfrm>
            <a:off x="3648413" y="4830980"/>
            <a:ext cx="3882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1600" dirty="0">
                <a:solidFill>
                  <a:srgbClr val="000000"/>
                </a:solidFill>
                <a:latin typeface="+mn-lt"/>
              </a:rPr>
              <a:t>Guéry-Odelin group, PR A </a:t>
            </a:r>
            <a:r>
              <a:rPr lang="de-AT" sz="1600" b="1" dirty="0">
                <a:solidFill>
                  <a:srgbClr val="000000"/>
                </a:solidFill>
                <a:latin typeface="+mn-lt"/>
              </a:rPr>
              <a:t>72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, 033411 (2005)</a:t>
            </a:r>
          </a:p>
        </p:txBody>
      </p:sp>
      <p:sp>
        <p:nvSpPr>
          <p:cNvPr id="255" name="Textfeld 26">
            <a:extLst>
              <a:ext uri="{FF2B5EF4-FFF2-40B4-BE49-F238E27FC236}">
                <a16:creationId xmlns:a16="http://schemas.microsoft.com/office/drawing/2014/main" id="{8DC0780D-AC90-4058-911C-3747724D5945}"/>
              </a:ext>
            </a:extLst>
          </p:cNvPr>
          <p:cNvSpPr txBox="1"/>
          <p:nvPr/>
        </p:nvSpPr>
        <p:spPr>
          <a:xfrm>
            <a:off x="3663983" y="6039602"/>
            <a:ext cx="3731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1600" dirty="0" err="1">
                <a:solidFill>
                  <a:srgbClr val="000000"/>
                </a:solidFill>
                <a:latin typeface="+mn-lt"/>
              </a:rPr>
              <a:t>Klempt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 group, J. Phys. B </a:t>
            </a:r>
            <a:r>
              <a:rPr lang="de-AT" sz="1600" b="1" dirty="0">
                <a:solidFill>
                  <a:srgbClr val="000000"/>
                </a:solidFill>
                <a:latin typeface="+mn-lt"/>
              </a:rPr>
              <a:t>48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, 165301 (2015)</a:t>
            </a:r>
          </a:p>
        </p:txBody>
      </p:sp>
      <p:sp>
        <p:nvSpPr>
          <p:cNvPr id="256" name="Textfeld 26">
            <a:extLst>
              <a:ext uri="{FF2B5EF4-FFF2-40B4-BE49-F238E27FC236}">
                <a16:creationId xmlns:a16="http://schemas.microsoft.com/office/drawing/2014/main" id="{C0C50286-6960-496B-81C5-BFFE073FA5B6}"/>
              </a:ext>
            </a:extLst>
          </p:cNvPr>
          <p:cNvSpPr txBox="1"/>
          <p:nvPr/>
        </p:nvSpPr>
        <p:spPr>
          <a:xfrm>
            <a:off x="3663983" y="5777076"/>
            <a:ext cx="473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1600" dirty="0">
                <a:solidFill>
                  <a:srgbClr val="000000"/>
                </a:solidFill>
                <a:latin typeface="+mn-lt"/>
              </a:rPr>
              <a:t>Pfau, </a:t>
            </a:r>
            <a:r>
              <a:rPr lang="de-AT" sz="1600" dirty="0" err="1">
                <a:solidFill>
                  <a:srgbClr val="000000"/>
                </a:solidFill>
                <a:latin typeface="+mn-lt"/>
              </a:rPr>
              <a:t>Griesmaier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+mn-lt"/>
              </a:rPr>
              <a:t>group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New J. Phys. </a:t>
            </a:r>
            <a:r>
              <a:rPr lang="en-GB" sz="1600" b="1" dirty="0">
                <a:solidFill>
                  <a:srgbClr val="000000"/>
                </a:solidFill>
                <a:latin typeface="+mn-lt"/>
              </a:rPr>
              <a:t>15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 093012 (2013)</a:t>
            </a:r>
            <a:endParaRPr lang="de-AT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57" name="Textfeld 26">
            <a:extLst>
              <a:ext uri="{FF2B5EF4-FFF2-40B4-BE49-F238E27FC236}">
                <a16:creationId xmlns:a16="http://schemas.microsoft.com/office/drawing/2014/main" id="{B2EF1420-4F71-4325-A2C3-AE9860FC8C75}"/>
              </a:ext>
            </a:extLst>
          </p:cNvPr>
          <p:cNvSpPr txBox="1"/>
          <p:nvPr/>
        </p:nvSpPr>
        <p:spPr>
          <a:xfrm>
            <a:off x="3648413" y="5067936"/>
            <a:ext cx="3348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1600" dirty="0">
                <a:solidFill>
                  <a:srgbClr val="000000"/>
                </a:solidFill>
                <a:latin typeface="+mn-lt"/>
              </a:rPr>
              <a:t>Raithel group, PR A </a:t>
            </a:r>
            <a:r>
              <a:rPr lang="de-AT" sz="1600" b="1" dirty="0">
                <a:solidFill>
                  <a:srgbClr val="000000"/>
                </a:solidFill>
                <a:latin typeface="+mn-lt"/>
              </a:rPr>
              <a:t>73</a:t>
            </a:r>
            <a:r>
              <a:rPr lang="de-AT" sz="1600" dirty="0">
                <a:solidFill>
                  <a:srgbClr val="000000"/>
                </a:solidFill>
                <a:latin typeface="+mn-lt"/>
              </a:rPr>
              <a:t>, 033622 (2006)</a:t>
            </a:r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EDB0C854-416D-4ED6-905A-AABB506B24B7}"/>
              </a:ext>
            </a:extLst>
          </p:cNvPr>
          <p:cNvGrpSpPr/>
          <p:nvPr/>
        </p:nvGrpSpPr>
        <p:grpSpPr>
          <a:xfrm>
            <a:off x="6454819" y="1396340"/>
            <a:ext cx="4641013" cy="2166004"/>
            <a:chOff x="7453003" y="4114575"/>
            <a:chExt cx="4253649" cy="2136076"/>
          </a:xfrm>
        </p:grpSpPr>
        <p:sp>
          <p:nvSpPr>
            <p:cNvPr id="259" name="Abgerundetes Rechteck 40">
              <a:extLst>
                <a:ext uri="{FF2B5EF4-FFF2-40B4-BE49-F238E27FC236}">
                  <a16:creationId xmlns:a16="http://schemas.microsoft.com/office/drawing/2014/main" id="{B9A0F85A-B4E2-414E-8D7C-DB031E2F0681}"/>
                </a:ext>
              </a:extLst>
            </p:cNvPr>
            <p:cNvSpPr/>
            <p:nvPr/>
          </p:nvSpPr>
          <p:spPr>
            <a:xfrm>
              <a:off x="7453003" y="4114575"/>
              <a:ext cx="4253649" cy="2136076"/>
            </a:xfrm>
            <a:prstGeom prst="roundRect">
              <a:avLst>
                <a:gd name="adj" fmla="val 15962"/>
              </a:avLst>
            </a:prstGeom>
            <a:solidFill>
              <a:srgbClr val="FEE75C"/>
            </a:solidFill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FFFFFF"/>
                </a:solidFill>
              </a:endParaRPr>
            </a:p>
          </p:txBody>
        </p:sp>
        <p:sp>
          <p:nvSpPr>
            <p:cNvPr id="260" name="Textfeld 41">
              <a:extLst>
                <a:ext uri="{FF2B5EF4-FFF2-40B4-BE49-F238E27FC236}">
                  <a16:creationId xmlns:a16="http://schemas.microsoft.com/office/drawing/2014/main" id="{B9DC2FB7-04ED-45C7-8C61-A566601FD704}"/>
                </a:ext>
              </a:extLst>
            </p:cNvPr>
            <p:cNvSpPr txBox="1"/>
            <p:nvPr/>
          </p:nvSpPr>
          <p:spPr>
            <a:xfrm>
              <a:off x="7617614" y="4811556"/>
              <a:ext cx="3655276" cy="1001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l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Poor laser cooling performance of alkalis and chromium</a:t>
              </a:r>
            </a:p>
            <a:p>
              <a:pPr marL="342900" indent="-342900" algn="l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de-DE" sz="2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61" name="Textfeld 42">
              <a:extLst>
                <a:ext uri="{FF2B5EF4-FFF2-40B4-BE49-F238E27FC236}">
                  <a16:creationId xmlns:a16="http://schemas.microsoft.com/office/drawing/2014/main" id="{364610AF-D42C-4852-B80C-C7B9B32E77B0}"/>
                </a:ext>
              </a:extLst>
            </p:cNvPr>
            <p:cNvSpPr txBox="1"/>
            <p:nvPr/>
          </p:nvSpPr>
          <p:spPr>
            <a:xfrm>
              <a:off x="7617615" y="5605334"/>
              <a:ext cx="39054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l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BEC incompatible with laser cooling</a:t>
              </a:r>
              <a:endParaRPr lang="de-DE" sz="2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62" name="Textfeld 44">
              <a:extLst>
                <a:ext uri="{FF2B5EF4-FFF2-40B4-BE49-F238E27FC236}">
                  <a16:creationId xmlns:a16="http://schemas.microsoft.com/office/drawing/2014/main" id="{3F87C269-DE08-486B-A254-90941ABD5054}"/>
                </a:ext>
              </a:extLst>
            </p:cNvPr>
            <p:cNvSpPr txBox="1"/>
            <p:nvPr/>
          </p:nvSpPr>
          <p:spPr>
            <a:xfrm>
              <a:off x="8895990" y="4259313"/>
              <a:ext cx="155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latin typeface="+mn-lt"/>
                </a:rPr>
                <a:t>Challenges</a:t>
              </a:r>
            </a:p>
          </p:txBody>
        </p:sp>
      </p:grpSp>
      <p:cxnSp>
        <p:nvCxnSpPr>
          <p:cNvPr id="263" name="Gerade Verbindung mit Pfeil 24">
            <a:extLst>
              <a:ext uri="{FF2B5EF4-FFF2-40B4-BE49-F238E27FC236}">
                <a16:creationId xmlns:a16="http://schemas.microsoft.com/office/drawing/2014/main" id="{CAFA8628-C82C-4668-9842-FE8D4809FB46}"/>
              </a:ext>
            </a:extLst>
          </p:cNvPr>
          <p:cNvCxnSpPr/>
          <p:nvPr/>
        </p:nvCxnSpPr>
        <p:spPr>
          <a:xfrm>
            <a:off x="1137922" y="1930033"/>
            <a:ext cx="20947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Ellipse 752">
            <a:extLst>
              <a:ext uri="{FF2B5EF4-FFF2-40B4-BE49-F238E27FC236}">
                <a16:creationId xmlns:a16="http://schemas.microsoft.com/office/drawing/2014/main" id="{FF1CAC7A-E6C5-40C7-AB43-48B99827656A}"/>
              </a:ext>
            </a:extLst>
          </p:cNvPr>
          <p:cNvSpPr>
            <a:spLocks/>
          </p:cNvSpPr>
          <p:nvPr/>
        </p:nvSpPr>
        <p:spPr bwMode="auto">
          <a:xfrm>
            <a:off x="1087667" y="1897811"/>
            <a:ext cx="77211" cy="77211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200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265" name="Gerade Verbindung mit Pfeil 768">
            <a:extLst>
              <a:ext uri="{FF2B5EF4-FFF2-40B4-BE49-F238E27FC236}">
                <a16:creationId xmlns:a16="http://schemas.microsoft.com/office/drawing/2014/main" id="{9CD53025-210E-40D1-BD84-7D4804B9B259}"/>
              </a:ext>
            </a:extLst>
          </p:cNvPr>
          <p:cNvCxnSpPr/>
          <p:nvPr/>
        </p:nvCxnSpPr>
        <p:spPr>
          <a:xfrm>
            <a:off x="924373" y="2017530"/>
            <a:ext cx="209473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Ellipse 769">
            <a:extLst>
              <a:ext uri="{FF2B5EF4-FFF2-40B4-BE49-F238E27FC236}">
                <a16:creationId xmlns:a16="http://schemas.microsoft.com/office/drawing/2014/main" id="{B6BDC578-617C-48E7-8A8F-4C12EB913575}"/>
              </a:ext>
            </a:extLst>
          </p:cNvPr>
          <p:cNvSpPr>
            <a:spLocks/>
          </p:cNvSpPr>
          <p:nvPr/>
        </p:nvSpPr>
        <p:spPr bwMode="auto">
          <a:xfrm>
            <a:off x="874117" y="1985307"/>
            <a:ext cx="77211" cy="77211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7" name="Textfeld 28">
            <a:extLst>
              <a:ext uri="{FF2B5EF4-FFF2-40B4-BE49-F238E27FC236}">
                <a16:creationId xmlns:a16="http://schemas.microsoft.com/office/drawing/2014/main" id="{159BE893-A2BD-4B83-B282-09B0E14B8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73" y="1056620"/>
            <a:ext cx="14152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600" b="1" dirty="0">
                <a:solidFill>
                  <a:srgbClr val="000000"/>
                </a:solidFill>
                <a:latin typeface="+mn-lt"/>
              </a:rPr>
              <a:t>Laser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600" b="1" dirty="0" err="1">
                <a:solidFill>
                  <a:srgbClr val="000000"/>
                </a:solidFill>
                <a:latin typeface="+mn-lt"/>
              </a:rPr>
              <a:t>cooling</a:t>
            </a:r>
            <a:endParaRPr lang="de-AT" sz="16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8" name="Rounded Rectangle 230">
            <a:extLst>
              <a:ext uri="{FF2B5EF4-FFF2-40B4-BE49-F238E27FC236}">
                <a16:creationId xmlns:a16="http://schemas.microsoft.com/office/drawing/2014/main" id="{90710A63-B579-4F5B-981D-662F362E5D4B}"/>
              </a:ext>
            </a:extLst>
          </p:cNvPr>
          <p:cNvSpPr/>
          <p:nvPr/>
        </p:nvSpPr>
        <p:spPr>
          <a:xfrm>
            <a:off x="639773" y="1046855"/>
            <a:ext cx="1415242" cy="1544296"/>
          </a:xfrm>
          <a:prstGeom prst="roundRect">
            <a:avLst>
              <a:gd name="adj" fmla="val 1368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600" dirty="0">
              <a:solidFill>
                <a:srgbClr val="FFFFFF"/>
              </a:solidFill>
            </a:endParaRPr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16DDB9F2-59D9-4C64-95D0-0E51E7539B8A}"/>
              </a:ext>
            </a:extLst>
          </p:cNvPr>
          <p:cNvGrpSpPr/>
          <p:nvPr/>
        </p:nvGrpSpPr>
        <p:grpSpPr>
          <a:xfrm>
            <a:off x="1319141" y="1987812"/>
            <a:ext cx="280575" cy="73094"/>
            <a:chOff x="945724" y="2244096"/>
            <a:chExt cx="256963" cy="81358"/>
          </a:xfrm>
        </p:grpSpPr>
        <p:sp>
          <p:nvSpPr>
            <p:cNvPr id="270" name="Freihandform 776">
              <a:extLst>
                <a:ext uri="{FF2B5EF4-FFF2-40B4-BE49-F238E27FC236}">
                  <a16:creationId xmlns:a16="http://schemas.microsoft.com/office/drawing/2014/main" id="{4501180D-734E-4FB2-9FF7-FB2A789F8084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8C03AD0C-6E34-4601-A565-EFF9CC30B7C2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9601D688-294D-445B-8E40-7C46DB00FCF5}"/>
              </a:ext>
            </a:extLst>
          </p:cNvPr>
          <p:cNvGrpSpPr/>
          <p:nvPr/>
        </p:nvGrpSpPr>
        <p:grpSpPr>
          <a:xfrm>
            <a:off x="1384423" y="1826961"/>
            <a:ext cx="280575" cy="73094"/>
            <a:chOff x="945724" y="2244096"/>
            <a:chExt cx="256963" cy="81358"/>
          </a:xfrm>
        </p:grpSpPr>
        <p:sp>
          <p:nvSpPr>
            <p:cNvPr id="273" name="Freihandform 776">
              <a:extLst>
                <a:ext uri="{FF2B5EF4-FFF2-40B4-BE49-F238E27FC236}">
                  <a16:creationId xmlns:a16="http://schemas.microsoft.com/office/drawing/2014/main" id="{E5D254A7-452C-41D0-A80C-D06BAB5F13DA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274" name="Straight Arrow Connector 273">
              <a:extLst>
                <a:ext uri="{FF2B5EF4-FFF2-40B4-BE49-F238E27FC236}">
                  <a16:creationId xmlns:a16="http://schemas.microsoft.com/office/drawing/2014/main" id="{FD6D75B1-892F-4617-A174-9A71880D6D71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8CF9900E-514F-4943-8FA1-CBF1EFC378ED}"/>
              </a:ext>
            </a:extLst>
          </p:cNvPr>
          <p:cNvGrpSpPr/>
          <p:nvPr/>
        </p:nvGrpSpPr>
        <p:grpSpPr>
          <a:xfrm>
            <a:off x="1521012" y="1904476"/>
            <a:ext cx="280575" cy="73094"/>
            <a:chOff x="945724" y="2244096"/>
            <a:chExt cx="256963" cy="81358"/>
          </a:xfrm>
        </p:grpSpPr>
        <p:sp>
          <p:nvSpPr>
            <p:cNvPr id="276" name="Freihandform 776">
              <a:extLst>
                <a:ext uri="{FF2B5EF4-FFF2-40B4-BE49-F238E27FC236}">
                  <a16:creationId xmlns:a16="http://schemas.microsoft.com/office/drawing/2014/main" id="{91750715-EB2A-4791-BCF6-5DF90AF95678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277" name="Straight Arrow Connector 276">
              <a:extLst>
                <a:ext uri="{FF2B5EF4-FFF2-40B4-BE49-F238E27FC236}">
                  <a16:creationId xmlns:a16="http://schemas.microsoft.com/office/drawing/2014/main" id="{BE6560D2-918E-4CA8-B520-8F3D2437DEED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059F3800-61D6-4539-8C2A-45E59A162B22}"/>
              </a:ext>
            </a:extLst>
          </p:cNvPr>
          <p:cNvGrpSpPr/>
          <p:nvPr/>
        </p:nvGrpSpPr>
        <p:grpSpPr>
          <a:xfrm>
            <a:off x="1661298" y="2001758"/>
            <a:ext cx="280575" cy="73094"/>
            <a:chOff x="945724" y="2244096"/>
            <a:chExt cx="256963" cy="81358"/>
          </a:xfrm>
        </p:grpSpPr>
        <p:sp>
          <p:nvSpPr>
            <p:cNvPr id="279" name="Freihandform 776">
              <a:extLst>
                <a:ext uri="{FF2B5EF4-FFF2-40B4-BE49-F238E27FC236}">
                  <a16:creationId xmlns:a16="http://schemas.microsoft.com/office/drawing/2014/main" id="{9638C2A9-F62E-4228-A9DD-BF8A1FCABCC3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280" name="Straight Arrow Connector 279">
              <a:extLst>
                <a:ext uri="{FF2B5EF4-FFF2-40B4-BE49-F238E27FC236}">
                  <a16:creationId xmlns:a16="http://schemas.microsoft.com/office/drawing/2014/main" id="{1DA8B631-89D9-41A4-B22F-6F6C4EA30CBC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11670F38-838B-4A52-930B-729B114AD611}"/>
              </a:ext>
            </a:extLst>
          </p:cNvPr>
          <p:cNvCxnSpPr/>
          <p:nvPr/>
        </p:nvCxnSpPr>
        <p:spPr>
          <a:xfrm>
            <a:off x="674478" y="2897261"/>
            <a:ext cx="5040000" cy="4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Textfeld 28">
            <a:extLst>
              <a:ext uri="{FF2B5EF4-FFF2-40B4-BE49-F238E27FC236}">
                <a16:creationId xmlns:a16="http://schemas.microsoft.com/office/drawing/2014/main" id="{2017FA81-15E4-4D21-A3E2-18FD58BDD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580" y="2831456"/>
            <a:ext cx="1341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2800" b="1" dirty="0" err="1">
                <a:solidFill>
                  <a:srgbClr val="FF0000"/>
                </a:solidFill>
                <a:latin typeface="+mn-lt"/>
              </a:rPr>
              <a:t>space</a:t>
            </a:r>
            <a:endParaRPr lang="de-DE" sz="28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81D66040-E801-4860-BCF1-113CC3078284}"/>
              </a:ext>
            </a:extLst>
          </p:cNvPr>
          <p:cNvGrpSpPr/>
          <p:nvPr/>
        </p:nvGrpSpPr>
        <p:grpSpPr>
          <a:xfrm>
            <a:off x="3657920" y="799592"/>
            <a:ext cx="1722704" cy="1791559"/>
            <a:chOff x="3657920" y="799592"/>
            <a:chExt cx="1722704" cy="1791559"/>
          </a:xfrm>
        </p:grpSpPr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72D9768C-003F-4695-A8BF-99327AA26EFA}"/>
                </a:ext>
              </a:extLst>
            </p:cNvPr>
            <p:cNvGrpSpPr/>
            <p:nvPr/>
          </p:nvGrpSpPr>
          <p:grpSpPr>
            <a:xfrm>
              <a:off x="3657920" y="799592"/>
              <a:ext cx="1722704" cy="1791559"/>
              <a:chOff x="3657920" y="799592"/>
              <a:chExt cx="1722704" cy="1791559"/>
            </a:xfrm>
          </p:grpSpPr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20E9422F-B280-44AE-A111-94253AC5CDDD}"/>
                  </a:ext>
                </a:extLst>
              </p:cNvPr>
              <p:cNvGrpSpPr/>
              <p:nvPr/>
            </p:nvGrpSpPr>
            <p:grpSpPr>
              <a:xfrm rot="5400000">
                <a:off x="3903446" y="1045213"/>
                <a:ext cx="1216281" cy="725039"/>
                <a:chOff x="8892480" y="2796879"/>
                <a:chExt cx="719126" cy="411600"/>
              </a:xfrm>
            </p:grpSpPr>
            <p:sp>
              <p:nvSpPr>
                <p:cNvPr id="301" name="Arc 300">
                  <a:extLst>
                    <a:ext uri="{FF2B5EF4-FFF2-40B4-BE49-F238E27FC236}">
                      <a16:creationId xmlns:a16="http://schemas.microsoft.com/office/drawing/2014/main" id="{880C99AB-E4B3-44D8-8193-3DA2B981C8D5}"/>
                    </a:ext>
                  </a:extLst>
                </p:cNvPr>
                <p:cNvSpPr/>
                <p:nvPr/>
              </p:nvSpPr>
              <p:spPr bwMode="auto">
                <a:xfrm flipV="1">
                  <a:off x="8892480" y="2796879"/>
                  <a:ext cx="719126" cy="411600"/>
                </a:xfrm>
                <a:prstGeom prst="arc">
                  <a:avLst>
                    <a:gd name="adj1" fmla="val 17393194"/>
                    <a:gd name="adj2" fmla="val 170"/>
                  </a:avLst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302" name="Arc 301">
                  <a:extLst>
                    <a:ext uri="{FF2B5EF4-FFF2-40B4-BE49-F238E27FC236}">
                      <a16:creationId xmlns:a16="http://schemas.microsoft.com/office/drawing/2014/main" id="{872AF49F-F114-4701-8E3D-37D22C2ADB90}"/>
                    </a:ext>
                  </a:extLst>
                </p:cNvPr>
                <p:cNvSpPr/>
                <p:nvPr/>
              </p:nvSpPr>
              <p:spPr bwMode="auto">
                <a:xfrm>
                  <a:off x="8892480" y="2796879"/>
                  <a:ext cx="719126" cy="411600"/>
                </a:xfrm>
                <a:prstGeom prst="arc">
                  <a:avLst>
                    <a:gd name="adj1" fmla="val 17393194"/>
                    <a:gd name="adj2" fmla="val 170"/>
                  </a:avLst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297" name="Rounded Rectangle 208">
                <a:extLst>
                  <a:ext uri="{FF2B5EF4-FFF2-40B4-BE49-F238E27FC236}">
                    <a16:creationId xmlns:a16="http://schemas.microsoft.com/office/drawing/2014/main" id="{93EA713C-EF21-4C5D-A86F-52B838272D3D}"/>
                  </a:ext>
                </a:extLst>
              </p:cNvPr>
              <p:cNvSpPr/>
              <p:nvPr/>
            </p:nvSpPr>
            <p:spPr>
              <a:xfrm>
                <a:off x="3768842" y="1046855"/>
                <a:ext cx="1493866" cy="1544296"/>
              </a:xfrm>
              <a:prstGeom prst="roundRect">
                <a:avLst>
                  <a:gd name="adj" fmla="val 13684"/>
                </a:avLst>
              </a:prstGeom>
              <a:noFill/>
              <a:ln w="28575"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03C8BF21-1091-43C8-AC40-4BCA3218A439}"/>
                  </a:ext>
                </a:extLst>
              </p:cNvPr>
              <p:cNvSpPr/>
              <p:nvPr/>
            </p:nvSpPr>
            <p:spPr>
              <a:xfrm>
                <a:off x="3851323" y="1327052"/>
                <a:ext cx="1257991" cy="4634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AU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9" name="Textfeld 28">
                <a:extLst>
                  <a:ext uri="{FF2B5EF4-FFF2-40B4-BE49-F238E27FC236}">
                    <a16:creationId xmlns:a16="http://schemas.microsoft.com/office/drawing/2014/main" id="{0E14CC7F-7FAA-44D1-84A5-4A4B9DB48C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7920" y="1056620"/>
                <a:ext cx="1722704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de-AT" sz="1600" b="1" dirty="0">
                    <a:solidFill>
                      <a:srgbClr val="000000"/>
                    </a:solidFill>
                    <a:latin typeface="+mn-lt"/>
                  </a:rPr>
                  <a:t>Bose Einstein</a:t>
                </a:r>
              </a:p>
              <a:p>
                <a:pPr fontAlgn="auto"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de-AT" sz="1600" b="1" dirty="0" err="1">
                    <a:solidFill>
                      <a:srgbClr val="000000"/>
                    </a:solidFill>
                    <a:latin typeface="+mn-lt"/>
                  </a:rPr>
                  <a:t>condensation</a:t>
                </a:r>
                <a:endParaRPr lang="de-DE" sz="1600" b="1" dirty="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295" name="Freihandform 575">
              <a:extLst>
                <a:ext uri="{FF2B5EF4-FFF2-40B4-BE49-F238E27FC236}">
                  <a16:creationId xmlns:a16="http://schemas.microsoft.com/office/drawing/2014/main" id="{9C86F5E7-A75D-4FB4-B98D-8602C45BE0F7}"/>
                </a:ext>
              </a:extLst>
            </p:cNvPr>
            <p:cNvSpPr/>
            <p:nvPr/>
          </p:nvSpPr>
          <p:spPr bwMode="auto">
            <a:xfrm>
              <a:off x="4256580" y="1824706"/>
              <a:ext cx="511537" cy="194381"/>
            </a:xfrm>
            <a:custGeom>
              <a:avLst/>
              <a:gdLst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  <a:gd name="connsiteX0" fmla="*/ 0 w 3956703"/>
                <a:gd name="connsiteY0" fmla="*/ 0 h 3630071"/>
                <a:gd name="connsiteX1" fmla="*/ 333286 w 3956703"/>
                <a:gd name="connsiteY1" fmla="*/ 1136591 h 3630071"/>
                <a:gd name="connsiteX2" fmla="*/ 794759 w 3956703"/>
                <a:gd name="connsiteY2" fmla="*/ 2324456 h 3630071"/>
                <a:gd name="connsiteX3" fmla="*/ 1273323 w 3956703"/>
                <a:gd name="connsiteY3" fmla="*/ 3170490 h 3630071"/>
                <a:gd name="connsiteX4" fmla="*/ 1598063 w 3956703"/>
                <a:gd name="connsiteY4" fmla="*/ 3495230 h 3630071"/>
                <a:gd name="connsiteX5" fmla="*/ 1803162 w 3956703"/>
                <a:gd name="connsiteY5" fmla="*/ 3606325 h 3630071"/>
                <a:gd name="connsiteX6" fmla="*/ 1999716 w 3956703"/>
                <a:gd name="connsiteY6" fmla="*/ 3623417 h 3630071"/>
                <a:gd name="connsiteX7" fmla="*/ 2367185 w 3956703"/>
                <a:gd name="connsiteY7" fmla="*/ 3520867 h 3630071"/>
                <a:gd name="connsiteX8" fmla="*/ 2649196 w 3956703"/>
                <a:gd name="connsiteY8" fmla="*/ 3213219 h 3630071"/>
                <a:gd name="connsiteX9" fmla="*/ 2999574 w 3956703"/>
                <a:gd name="connsiteY9" fmla="*/ 2666288 h 3630071"/>
                <a:gd name="connsiteX10" fmla="*/ 3392680 w 3956703"/>
                <a:gd name="connsiteY10" fmla="*/ 1768980 h 3630071"/>
                <a:gd name="connsiteX11" fmla="*/ 3666145 w 3956703"/>
                <a:gd name="connsiteY11" fmla="*/ 974221 h 3630071"/>
                <a:gd name="connsiteX12" fmla="*/ 3956703 w 3956703"/>
                <a:gd name="connsiteY12" fmla="*/ 8546 h 363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56703" h="3630071">
                  <a:moveTo>
                    <a:pt x="0" y="0"/>
                  </a:moveTo>
                  <a:cubicBezTo>
                    <a:pt x="100413" y="374591"/>
                    <a:pt x="200826" y="749182"/>
                    <a:pt x="333286" y="1136591"/>
                  </a:cubicBezTo>
                  <a:cubicBezTo>
                    <a:pt x="465746" y="1524000"/>
                    <a:pt x="638086" y="1985473"/>
                    <a:pt x="794759" y="2324456"/>
                  </a:cubicBezTo>
                  <a:cubicBezTo>
                    <a:pt x="951432" y="2663439"/>
                    <a:pt x="1139439" y="2975361"/>
                    <a:pt x="1273323" y="3170490"/>
                  </a:cubicBezTo>
                  <a:cubicBezTo>
                    <a:pt x="1407207" y="3365619"/>
                    <a:pt x="1509757" y="3422591"/>
                    <a:pt x="1598063" y="3495230"/>
                  </a:cubicBezTo>
                  <a:cubicBezTo>
                    <a:pt x="1686370" y="3567869"/>
                    <a:pt x="1736220" y="3584961"/>
                    <a:pt x="1803162" y="3606325"/>
                  </a:cubicBezTo>
                  <a:cubicBezTo>
                    <a:pt x="1870104" y="3627689"/>
                    <a:pt x="1905712" y="3637660"/>
                    <a:pt x="1999716" y="3623417"/>
                  </a:cubicBezTo>
                  <a:cubicBezTo>
                    <a:pt x="2093720" y="3609174"/>
                    <a:pt x="2227411" y="3614871"/>
                    <a:pt x="2367185" y="3520867"/>
                  </a:cubicBezTo>
                  <a:cubicBezTo>
                    <a:pt x="2506959" y="3426863"/>
                    <a:pt x="2543798" y="3355649"/>
                    <a:pt x="2649196" y="3213219"/>
                  </a:cubicBezTo>
                  <a:cubicBezTo>
                    <a:pt x="2754594" y="3070789"/>
                    <a:pt x="2875660" y="2906994"/>
                    <a:pt x="2999574" y="2666288"/>
                  </a:cubicBezTo>
                  <a:cubicBezTo>
                    <a:pt x="3123488" y="2425582"/>
                    <a:pt x="3281585" y="2050991"/>
                    <a:pt x="3392680" y="1768980"/>
                  </a:cubicBezTo>
                  <a:cubicBezTo>
                    <a:pt x="3503775" y="1486969"/>
                    <a:pt x="3572141" y="1267627"/>
                    <a:pt x="3666145" y="974221"/>
                  </a:cubicBezTo>
                  <a:cubicBezTo>
                    <a:pt x="3760149" y="680815"/>
                    <a:pt x="3858426" y="344680"/>
                    <a:pt x="3956703" y="8546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5879A23C-CF78-452A-8611-B2540840EFCB}"/>
              </a:ext>
            </a:extLst>
          </p:cNvPr>
          <p:cNvGrpSpPr/>
          <p:nvPr/>
        </p:nvGrpSpPr>
        <p:grpSpPr>
          <a:xfrm>
            <a:off x="1706649" y="1816332"/>
            <a:ext cx="280575" cy="73094"/>
            <a:chOff x="945724" y="2244096"/>
            <a:chExt cx="256963" cy="81358"/>
          </a:xfrm>
        </p:grpSpPr>
        <p:sp>
          <p:nvSpPr>
            <p:cNvPr id="304" name="Freihandform 776">
              <a:extLst>
                <a:ext uri="{FF2B5EF4-FFF2-40B4-BE49-F238E27FC236}">
                  <a16:creationId xmlns:a16="http://schemas.microsoft.com/office/drawing/2014/main" id="{846E40D2-23AC-4763-AEE8-724A9B54787E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305" name="Straight Arrow Connector 304">
              <a:extLst>
                <a:ext uri="{FF2B5EF4-FFF2-40B4-BE49-F238E27FC236}">
                  <a16:creationId xmlns:a16="http://schemas.microsoft.com/office/drawing/2014/main" id="{721F27DD-94C2-4498-A37A-F1FF21B4022E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2C0C36D9-5A8B-4111-9D93-C646573A0621}"/>
              </a:ext>
            </a:extLst>
          </p:cNvPr>
          <p:cNvGrpSpPr/>
          <p:nvPr/>
        </p:nvGrpSpPr>
        <p:grpSpPr>
          <a:xfrm>
            <a:off x="2204307" y="897299"/>
            <a:ext cx="1423198" cy="1693852"/>
            <a:chOff x="2204307" y="897299"/>
            <a:chExt cx="1423198" cy="1693852"/>
          </a:xfrm>
        </p:grpSpPr>
        <p:sp>
          <p:nvSpPr>
            <p:cNvPr id="307" name="Textfeld 28">
              <a:extLst>
                <a:ext uri="{FF2B5EF4-FFF2-40B4-BE49-F238E27FC236}">
                  <a16:creationId xmlns:a16="http://schemas.microsoft.com/office/drawing/2014/main" id="{442A6026-E5F7-4340-8B5E-25731B644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2263" y="1056620"/>
              <a:ext cx="141524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de-AT" sz="1600" b="1" dirty="0">
                  <a:solidFill>
                    <a:srgbClr val="000000"/>
                  </a:solidFill>
                  <a:latin typeface="+mn-lt"/>
                </a:rPr>
                <a:t>Evaporative</a:t>
              </a:r>
            </a:p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de-AT" sz="1600" b="1" dirty="0" err="1">
                  <a:solidFill>
                    <a:srgbClr val="000000"/>
                  </a:solidFill>
                  <a:latin typeface="+mn-lt"/>
                </a:rPr>
                <a:t>cooling</a:t>
              </a:r>
              <a:endParaRPr lang="de-AT" sz="16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08" name="Rounded Rectangle 187">
              <a:extLst>
                <a:ext uri="{FF2B5EF4-FFF2-40B4-BE49-F238E27FC236}">
                  <a16:creationId xmlns:a16="http://schemas.microsoft.com/office/drawing/2014/main" id="{854AAB8D-A74B-42DD-8C37-4BE63E1318FC}"/>
                </a:ext>
              </a:extLst>
            </p:cNvPr>
            <p:cNvSpPr/>
            <p:nvPr/>
          </p:nvSpPr>
          <p:spPr>
            <a:xfrm>
              <a:off x="2204307" y="1046855"/>
              <a:ext cx="1415242" cy="1544296"/>
            </a:xfrm>
            <a:prstGeom prst="roundRect">
              <a:avLst>
                <a:gd name="adj" fmla="val 13684"/>
              </a:avLst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GB" sz="1600" dirty="0">
                <a:solidFill>
                  <a:srgbClr val="FFFFFF"/>
                </a:solidFill>
              </a:endParaRPr>
            </a:p>
          </p:txBody>
        </p:sp>
        <p:sp>
          <p:nvSpPr>
            <p:cNvPr id="310" name="Ellipse 598">
              <a:extLst>
                <a:ext uri="{FF2B5EF4-FFF2-40B4-BE49-F238E27FC236}">
                  <a16:creationId xmlns:a16="http://schemas.microsoft.com/office/drawing/2014/main" id="{A1102ECC-5BAD-4B08-86B9-C166C83C6A2F}"/>
                </a:ext>
              </a:extLst>
            </p:cNvPr>
            <p:cNvSpPr/>
            <p:nvPr/>
          </p:nvSpPr>
          <p:spPr bwMode="auto">
            <a:xfrm>
              <a:off x="3215434" y="175798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1" name="Ellipse 599">
              <a:extLst>
                <a:ext uri="{FF2B5EF4-FFF2-40B4-BE49-F238E27FC236}">
                  <a16:creationId xmlns:a16="http://schemas.microsoft.com/office/drawing/2014/main" id="{F7397D9A-17CC-4C2C-A644-8CBC6DE17183}"/>
                </a:ext>
              </a:extLst>
            </p:cNvPr>
            <p:cNvSpPr/>
            <p:nvPr/>
          </p:nvSpPr>
          <p:spPr bwMode="auto">
            <a:xfrm>
              <a:off x="2950445" y="2417177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2" name="Ellipse 600">
              <a:extLst>
                <a:ext uri="{FF2B5EF4-FFF2-40B4-BE49-F238E27FC236}">
                  <a16:creationId xmlns:a16="http://schemas.microsoft.com/office/drawing/2014/main" id="{4DC64979-3E17-4D42-A794-F4603830EFD1}"/>
                </a:ext>
              </a:extLst>
            </p:cNvPr>
            <p:cNvSpPr/>
            <p:nvPr/>
          </p:nvSpPr>
          <p:spPr bwMode="auto">
            <a:xfrm>
              <a:off x="3061000" y="234424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3" name="Ellipse 601">
              <a:extLst>
                <a:ext uri="{FF2B5EF4-FFF2-40B4-BE49-F238E27FC236}">
                  <a16:creationId xmlns:a16="http://schemas.microsoft.com/office/drawing/2014/main" id="{52B2B6B9-3BBE-4FAD-81E1-B6E1821B5EB3}"/>
                </a:ext>
              </a:extLst>
            </p:cNvPr>
            <p:cNvSpPr/>
            <p:nvPr/>
          </p:nvSpPr>
          <p:spPr bwMode="auto">
            <a:xfrm>
              <a:off x="2844027" y="2382351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4" name="Ellipse 602">
              <a:extLst>
                <a:ext uri="{FF2B5EF4-FFF2-40B4-BE49-F238E27FC236}">
                  <a16:creationId xmlns:a16="http://schemas.microsoft.com/office/drawing/2014/main" id="{2BC701C3-E6D6-4942-AE95-0BFCD31BD976}"/>
                </a:ext>
              </a:extLst>
            </p:cNvPr>
            <p:cNvSpPr/>
            <p:nvPr/>
          </p:nvSpPr>
          <p:spPr bwMode="auto">
            <a:xfrm>
              <a:off x="2727926" y="170723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5" name="Ellipse 603">
              <a:extLst>
                <a:ext uri="{FF2B5EF4-FFF2-40B4-BE49-F238E27FC236}">
                  <a16:creationId xmlns:a16="http://schemas.microsoft.com/office/drawing/2014/main" id="{FCC92857-212C-479D-A097-3750C95D0D82}"/>
                </a:ext>
              </a:extLst>
            </p:cNvPr>
            <p:cNvSpPr/>
            <p:nvPr/>
          </p:nvSpPr>
          <p:spPr bwMode="auto">
            <a:xfrm>
              <a:off x="3171045" y="2186957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6" name="Ellipse 604">
              <a:extLst>
                <a:ext uri="{FF2B5EF4-FFF2-40B4-BE49-F238E27FC236}">
                  <a16:creationId xmlns:a16="http://schemas.microsoft.com/office/drawing/2014/main" id="{C73B7C95-828B-4898-8368-D6047F964B0B}"/>
                </a:ext>
              </a:extLst>
            </p:cNvPr>
            <p:cNvSpPr/>
            <p:nvPr/>
          </p:nvSpPr>
          <p:spPr bwMode="auto">
            <a:xfrm>
              <a:off x="2816649" y="2252034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7" name="Ellipse 605">
              <a:extLst>
                <a:ext uri="{FF2B5EF4-FFF2-40B4-BE49-F238E27FC236}">
                  <a16:creationId xmlns:a16="http://schemas.microsoft.com/office/drawing/2014/main" id="{CC1432C4-DA7C-4FDD-B416-BFC0EE693C53}"/>
                </a:ext>
              </a:extLst>
            </p:cNvPr>
            <p:cNvSpPr/>
            <p:nvPr/>
          </p:nvSpPr>
          <p:spPr bwMode="auto">
            <a:xfrm>
              <a:off x="2958723" y="2211428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8" name="Ellipse 606">
              <a:extLst>
                <a:ext uri="{FF2B5EF4-FFF2-40B4-BE49-F238E27FC236}">
                  <a16:creationId xmlns:a16="http://schemas.microsoft.com/office/drawing/2014/main" id="{9F3DE658-B9FE-414B-9064-388C1D1E689D}"/>
                </a:ext>
              </a:extLst>
            </p:cNvPr>
            <p:cNvSpPr/>
            <p:nvPr/>
          </p:nvSpPr>
          <p:spPr bwMode="auto">
            <a:xfrm>
              <a:off x="2700935" y="2221141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19" name="Ellipse 607">
              <a:extLst>
                <a:ext uri="{FF2B5EF4-FFF2-40B4-BE49-F238E27FC236}">
                  <a16:creationId xmlns:a16="http://schemas.microsoft.com/office/drawing/2014/main" id="{8D3ABDBA-AF2F-4F91-9CFB-2683FB37F9BA}"/>
                </a:ext>
              </a:extLst>
            </p:cNvPr>
            <p:cNvSpPr/>
            <p:nvPr/>
          </p:nvSpPr>
          <p:spPr bwMode="auto">
            <a:xfrm>
              <a:off x="3025876" y="2059745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0" name="Ellipse 608">
              <a:extLst>
                <a:ext uri="{FF2B5EF4-FFF2-40B4-BE49-F238E27FC236}">
                  <a16:creationId xmlns:a16="http://schemas.microsoft.com/office/drawing/2014/main" id="{CD1C7840-7368-4FA7-B832-7A97217059C5}"/>
                </a:ext>
              </a:extLst>
            </p:cNvPr>
            <p:cNvSpPr/>
            <p:nvPr/>
          </p:nvSpPr>
          <p:spPr bwMode="auto">
            <a:xfrm>
              <a:off x="2571891" y="1992487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1" name="Ellipse 609">
              <a:extLst>
                <a:ext uri="{FF2B5EF4-FFF2-40B4-BE49-F238E27FC236}">
                  <a16:creationId xmlns:a16="http://schemas.microsoft.com/office/drawing/2014/main" id="{BEAC68BB-B6F2-4C0D-B079-CF000E3A70A5}"/>
                </a:ext>
              </a:extLst>
            </p:cNvPr>
            <p:cNvSpPr/>
            <p:nvPr/>
          </p:nvSpPr>
          <p:spPr bwMode="auto">
            <a:xfrm>
              <a:off x="3286855" y="1914350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2" name="Ellipse 610">
              <a:extLst>
                <a:ext uri="{FF2B5EF4-FFF2-40B4-BE49-F238E27FC236}">
                  <a16:creationId xmlns:a16="http://schemas.microsoft.com/office/drawing/2014/main" id="{F5CD8E1F-8C4C-49D9-AB8D-6A3B6C1F87D5}"/>
                </a:ext>
              </a:extLst>
            </p:cNvPr>
            <p:cNvSpPr/>
            <p:nvPr/>
          </p:nvSpPr>
          <p:spPr bwMode="auto">
            <a:xfrm>
              <a:off x="2994833" y="1853670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3" name="Ellipse 611">
              <a:extLst>
                <a:ext uri="{FF2B5EF4-FFF2-40B4-BE49-F238E27FC236}">
                  <a16:creationId xmlns:a16="http://schemas.microsoft.com/office/drawing/2014/main" id="{B68FE4ED-D03E-4038-B196-9EA0D9900FED}"/>
                </a:ext>
              </a:extLst>
            </p:cNvPr>
            <p:cNvSpPr/>
            <p:nvPr/>
          </p:nvSpPr>
          <p:spPr bwMode="auto">
            <a:xfrm>
              <a:off x="2700935" y="2059745"/>
              <a:ext cx="77211" cy="772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4" name="Freihandform 619">
              <a:extLst>
                <a:ext uri="{FF2B5EF4-FFF2-40B4-BE49-F238E27FC236}">
                  <a16:creationId xmlns:a16="http://schemas.microsoft.com/office/drawing/2014/main" id="{4C8C62E1-1D78-4A5D-BDE8-428F695E2B80}"/>
                </a:ext>
              </a:extLst>
            </p:cNvPr>
            <p:cNvSpPr/>
            <p:nvPr/>
          </p:nvSpPr>
          <p:spPr bwMode="auto">
            <a:xfrm>
              <a:off x="2640118" y="1839206"/>
              <a:ext cx="247977" cy="138424"/>
            </a:xfrm>
            <a:custGeom>
              <a:avLst/>
              <a:gdLst>
                <a:gd name="connsiteX0" fmla="*/ 0 w 683664"/>
                <a:gd name="connsiteY0" fmla="*/ 239294 h 239294"/>
                <a:gd name="connsiteX1" fmla="*/ 290557 w 683664"/>
                <a:gd name="connsiteY1" fmla="*/ 12 h 239294"/>
                <a:gd name="connsiteX2" fmla="*/ 683664 w 683664"/>
                <a:gd name="connsiteY2" fmla="*/ 230748 h 23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664" h="239294">
                  <a:moveTo>
                    <a:pt x="0" y="239294"/>
                  </a:moveTo>
                  <a:cubicBezTo>
                    <a:pt x="88306" y="120365"/>
                    <a:pt x="176613" y="1436"/>
                    <a:pt x="290557" y="12"/>
                  </a:cubicBezTo>
                  <a:cubicBezTo>
                    <a:pt x="404501" y="-1412"/>
                    <a:pt x="544082" y="114668"/>
                    <a:pt x="683664" y="230748"/>
                  </a:cubicBezTo>
                </a:path>
              </a:pathLst>
            </a:custGeom>
            <a:noFill/>
            <a:ln w="12700" cap="flat" cmpd="sng" algn="ctr">
              <a:solidFill>
                <a:srgbClr val="002060"/>
              </a:solidFill>
              <a:prstDash val="solid"/>
              <a:round/>
              <a:headEnd type="none" w="sm" len="sm"/>
              <a:tailEnd type="arrow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5" name="Freihandform 620">
              <a:extLst>
                <a:ext uri="{FF2B5EF4-FFF2-40B4-BE49-F238E27FC236}">
                  <a16:creationId xmlns:a16="http://schemas.microsoft.com/office/drawing/2014/main" id="{3A459E51-1C60-43DA-A2D5-B0405F963D76}"/>
                </a:ext>
              </a:extLst>
            </p:cNvPr>
            <p:cNvSpPr/>
            <p:nvPr/>
          </p:nvSpPr>
          <p:spPr bwMode="auto">
            <a:xfrm flipH="1">
              <a:off x="2359934" y="1517922"/>
              <a:ext cx="355384" cy="317244"/>
            </a:xfrm>
            <a:custGeom>
              <a:avLst/>
              <a:gdLst>
                <a:gd name="connsiteX0" fmla="*/ 0 w 1093862"/>
                <a:gd name="connsiteY0" fmla="*/ 572568 h 799624"/>
                <a:gd name="connsiteX1" fmla="*/ 213645 w 1093862"/>
                <a:gd name="connsiteY1" fmla="*/ 769122 h 799624"/>
                <a:gd name="connsiteX2" fmla="*/ 1093862 w 1093862"/>
                <a:gd name="connsiteY2" fmla="*/ 0 h 799624"/>
                <a:gd name="connsiteX0" fmla="*/ 0 w 1093862"/>
                <a:gd name="connsiteY0" fmla="*/ 572568 h 723441"/>
                <a:gd name="connsiteX1" fmla="*/ 341832 w 1093862"/>
                <a:gd name="connsiteY1" fmla="*/ 675118 h 723441"/>
                <a:gd name="connsiteX2" fmla="*/ 1093862 w 1093862"/>
                <a:gd name="connsiteY2" fmla="*/ 0 h 723441"/>
                <a:gd name="connsiteX0" fmla="*/ 0 w 1170774"/>
                <a:gd name="connsiteY0" fmla="*/ 615297 h 740605"/>
                <a:gd name="connsiteX1" fmla="*/ 418744 w 1170774"/>
                <a:gd name="connsiteY1" fmla="*/ 675118 h 740605"/>
                <a:gd name="connsiteX2" fmla="*/ 1170774 w 1170774"/>
                <a:gd name="connsiteY2" fmla="*/ 0 h 740605"/>
                <a:gd name="connsiteX0" fmla="*/ 0 w 1170774"/>
                <a:gd name="connsiteY0" fmla="*/ 615297 h 738000"/>
                <a:gd name="connsiteX1" fmla="*/ 418744 w 1170774"/>
                <a:gd name="connsiteY1" fmla="*/ 675118 h 738000"/>
                <a:gd name="connsiteX2" fmla="*/ 1170774 w 1170774"/>
                <a:gd name="connsiteY2" fmla="*/ 0 h 738000"/>
                <a:gd name="connsiteX0" fmla="*/ 0 w 1170774"/>
                <a:gd name="connsiteY0" fmla="*/ 615297 h 730738"/>
                <a:gd name="connsiteX1" fmla="*/ 418744 w 1170774"/>
                <a:gd name="connsiteY1" fmla="*/ 675118 h 730738"/>
                <a:gd name="connsiteX2" fmla="*/ 1170774 w 1170774"/>
                <a:gd name="connsiteY2" fmla="*/ 0 h 730738"/>
                <a:gd name="connsiteX0" fmla="*/ 0 w 1136591"/>
                <a:gd name="connsiteY0" fmla="*/ 598206 h 724392"/>
                <a:gd name="connsiteX1" fmla="*/ 384561 w 1136591"/>
                <a:gd name="connsiteY1" fmla="*/ 675118 h 724392"/>
                <a:gd name="connsiteX2" fmla="*/ 1136591 w 1136591"/>
                <a:gd name="connsiteY2" fmla="*/ 0 h 72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6591" h="724392">
                  <a:moveTo>
                    <a:pt x="0" y="598206"/>
                  </a:moveTo>
                  <a:cubicBezTo>
                    <a:pt x="143854" y="710014"/>
                    <a:pt x="195129" y="774819"/>
                    <a:pt x="384561" y="675118"/>
                  </a:cubicBezTo>
                  <a:cubicBezTo>
                    <a:pt x="573993" y="575417"/>
                    <a:pt x="787637" y="336847"/>
                    <a:pt x="1136591" y="0"/>
                  </a:cubicBezTo>
                </a:path>
              </a:pathLst>
            </a:custGeom>
            <a:noFill/>
            <a:ln w="12700" cap="flat" cmpd="sng" algn="ctr">
              <a:solidFill>
                <a:srgbClr val="002060"/>
              </a:solidFill>
              <a:prstDash val="solid"/>
              <a:round/>
              <a:headEnd type="none" w="sm" len="sm"/>
              <a:tailEnd type="arrow" w="med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6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326" name="Arc 325">
              <a:extLst>
                <a:ext uri="{FF2B5EF4-FFF2-40B4-BE49-F238E27FC236}">
                  <a16:creationId xmlns:a16="http://schemas.microsoft.com/office/drawing/2014/main" id="{C1C40058-5486-4EFE-9033-9257D3BB6378}"/>
                </a:ext>
              </a:extLst>
            </p:cNvPr>
            <p:cNvSpPr/>
            <p:nvPr/>
          </p:nvSpPr>
          <p:spPr bwMode="auto">
            <a:xfrm rot="5400000" flipV="1">
              <a:off x="2153652" y="1226777"/>
              <a:ext cx="1631527" cy="972572"/>
            </a:xfrm>
            <a:prstGeom prst="arc">
              <a:avLst>
                <a:gd name="adj1" fmla="val 17393194"/>
                <a:gd name="adj2" fmla="val 4204007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7AC78726-3114-46FF-A913-F44CF27FB723}"/>
              </a:ext>
            </a:extLst>
          </p:cNvPr>
          <p:cNvGrpSpPr/>
          <p:nvPr/>
        </p:nvGrpSpPr>
        <p:grpSpPr>
          <a:xfrm rot="3851773">
            <a:off x="866852" y="1706170"/>
            <a:ext cx="280575" cy="73094"/>
            <a:chOff x="945724" y="2244096"/>
            <a:chExt cx="256963" cy="81358"/>
          </a:xfrm>
        </p:grpSpPr>
        <p:sp>
          <p:nvSpPr>
            <p:cNvPr id="328" name="Freihandform 776">
              <a:extLst>
                <a:ext uri="{FF2B5EF4-FFF2-40B4-BE49-F238E27FC236}">
                  <a16:creationId xmlns:a16="http://schemas.microsoft.com/office/drawing/2014/main" id="{DFDBE965-8345-4080-B0FD-778D7818CB80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329" name="Straight Arrow Connector 328">
              <a:extLst>
                <a:ext uri="{FF2B5EF4-FFF2-40B4-BE49-F238E27FC236}">
                  <a16:creationId xmlns:a16="http://schemas.microsoft.com/office/drawing/2014/main" id="{640C7CCA-C8C7-4A17-A078-321708A0D45D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B7A59F59-4B18-4601-904C-DBB3DF37D829}"/>
              </a:ext>
            </a:extLst>
          </p:cNvPr>
          <p:cNvGrpSpPr/>
          <p:nvPr/>
        </p:nvGrpSpPr>
        <p:grpSpPr>
          <a:xfrm rot="18236012">
            <a:off x="676222" y="2184594"/>
            <a:ext cx="280575" cy="73094"/>
            <a:chOff x="945724" y="2244096"/>
            <a:chExt cx="256963" cy="81358"/>
          </a:xfrm>
        </p:grpSpPr>
        <p:sp>
          <p:nvSpPr>
            <p:cNvPr id="331" name="Freihandform 776">
              <a:extLst>
                <a:ext uri="{FF2B5EF4-FFF2-40B4-BE49-F238E27FC236}">
                  <a16:creationId xmlns:a16="http://schemas.microsoft.com/office/drawing/2014/main" id="{236C63A0-86AF-44AF-A81B-D738C8F972C7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1403E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000000"/>
                </a:solidFill>
              </a:endParaRPr>
            </a:p>
          </p:txBody>
        </p:sp>
        <p:cxnSp>
          <p:nvCxnSpPr>
            <p:cNvPr id="332" name="Straight Arrow Connector 331">
              <a:extLst>
                <a:ext uri="{FF2B5EF4-FFF2-40B4-BE49-F238E27FC236}">
                  <a16:creationId xmlns:a16="http://schemas.microsoft.com/office/drawing/2014/main" id="{EB280FC4-E1EF-4009-8B0E-CB40AFCCC1DB}"/>
                </a:ext>
              </a:extLst>
            </p:cNvPr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ln>
              <a:solidFill>
                <a:srgbClr val="1403E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E0918C4D-8692-4AE2-BB51-BD6648674671}"/>
              </a:ext>
            </a:extLst>
          </p:cNvPr>
          <p:cNvCxnSpPr>
            <a:cxnSpLocks/>
          </p:cNvCxnSpPr>
          <p:nvPr/>
        </p:nvCxnSpPr>
        <p:spPr>
          <a:xfrm>
            <a:off x="4486429" y="2011118"/>
            <a:ext cx="475145" cy="0"/>
          </a:xfrm>
          <a:prstGeom prst="straightConnector1">
            <a:avLst/>
          </a:prstGeom>
          <a:ln w="38100">
            <a:solidFill>
              <a:srgbClr val="00FE7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Textfeld 28">
            <a:extLst>
              <a:ext uri="{FF2B5EF4-FFF2-40B4-BE49-F238E27FC236}">
                <a16:creationId xmlns:a16="http://schemas.microsoft.com/office/drawing/2014/main" id="{08231616-72D3-4F75-BA8D-261A47B85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243" y="2147952"/>
            <a:ext cx="16926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600" dirty="0" err="1">
                <a:solidFill>
                  <a:srgbClr val="000000"/>
                </a:solidFill>
                <a:latin typeface="+mn-lt"/>
              </a:rPr>
              <a:t>outcoupling</a:t>
            </a:r>
            <a:endParaRPr lang="de-DE" sz="1600" dirty="0">
              <a:solidFill>
                <a:srgbClr val="00000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97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48" grpId="0"/>
      <p:bldP spid="249" grpId="0"/>
      <p:bldP spid="250" grpId="0"/>
      <p:bldP spid="251" grpId="0"/>
      <p:bldP spid="252" grpId="0"/>
      <p:bldP spid="253" grpId="0"/>
      <p:bldP spid="254" grpId="0"/>
      <p:bldP spid="255" grpId="0"/>
      <p:bldP spid="256" grpId="0"/>
      <p:bldP spid="2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1F72134-C114-401B-A9CB-252AA21FC4D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Our tricks</a:t>
            </a:r>
          </a:p>
        </p:txBody>
      </p:sp>
      <p:sp>
        <p:nvSpPr>
          <p:cNvPr id="79" name="Titel 1">
            <a:extLst>
              <a:ext uri="{FF2B5EF4-FFF2-40B4-BE49-F238E27FC236}">
                <a16:creationId xmlns:a16="http://schemas.microsoft.com/office/drawing/2014/main" id="{6A7ABB20-8A5C-4AF0-B7F8-143D7417A4EA}"/>
              </a:ext>
            </a:extLst>
          </p:cNvPr>
          <p:cNvSpPr txBox="1">
            <a:spLocks/>
          </p:cNvSpPr>
          <p:nvPr/>
        </p:nvSpPr>
        <p:spPr>
          <a:xfrm>
            <a:off x="-91072" y="75682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0" name="Abgerundetes Rechteck 17">
            <a:extLst>
              <a:ext uri="{FF2B5EF4-FFF2-40B4-BE49-F238E27FC236}">
                <a16:creationId xmlns:a16="http://schemas.microsoft.com/office/drawing/2014/main" id="{79CEAA90-6334-4FFE-AEFC-381CE0915C77}"/>
              </a:ext>
            </a:extLst>
          </p:cNvPr>
          <p:cNvSpPr/>
          <p:nvPr/>
        </p:nvSpPr>
        <p:spPr>
          <a:xfrm>
            <a:off x="2437345" y="866854"/>
            <a:ext cx="3961546" cy="2440476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81" name="Abgerundetes Rechteck 17">
            <a:extLst>
              <a:ext uri="{FF2B5EF4-FFF2-40B4-BE49-F238E27FC236}">
                <a16:creationId xmlns:a16="http://schemas.microsoft.com/office/drawing/2014/main" id="{1CFBAE42-008E-4CEC-81AD-7FD5FA57EA2C}"/>
              </a:ext>
            </a:extLst>
          </p:cNvPr>
          <p:cNvSpPr/>
          <p:nvPr/>
        </p:nvSpPr>
        <p:spPr>
          <a:xfrm>
            <a:off x="262876" y="3458109"/>
            <a:ext cx="3961546" cy="3193014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82" name="Abgerundetes Rechteck 17">
            <a:extLst>
              <a:ext uri="{FF2B5EF4-FFF2-40B4-BE49-F238E27FC236}">
                <a16:creationId xmlns:a16="http://schemas.microsoft.com/office/drawing/2014/main" id="{E2109077-EA8B-42A4-893B-EC418BEFA940}"/>
              </a:ext>
            </a:extLst>
          </p:cNvPr>
          <p:cNvSpPr/>
          <p:nvPr/>
        </p:nvSpPr>
        <p:spPr>
          <a:xfrm>
            <a:off x="4597977" y="3458109"/>
            <a:ext cx="3961546" cy="3193014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sp>
        <p:nvSpPr>
          <p:cNvPr id="83" name="Textfeld 26">
            <a:extLst>
              <a:ext uri="{FF2B5EF4-FFF2-40B4-BE49-F238E27FC236}">
                <a16:creationId xmlns:a16="http://schemas.microsoft.com/office/drawing/2014/main" id="{FD5841A5-97AB-47E5-B858-21D06D12402D}"/>
              </a:ext>
            </a:extLst>
          </p:cNvPr>
          <p:cNvSpPr txBox="1"/>
          <p:nvPr/>
        </p:nvSpPr>
        <p:spPr>
          <a:xfrm>
            <a:off x="1081696" y="3487279"/>
            <a:ext cx="2323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>
                <a:solidFill>
                  <a:srgbClr val="000000"/>
                </a:solidFill>
                <a:latin typeface="+mn-lt"/>
              </a:rPr>
              <a:t>Laser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cooling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r>
              <a:rPr lang="de-AT" sz="2000" dirty="0">
                <a:solidFill>
                  <a:srgbClr val="000000"/>
                </a:solidFill>
                <a:latin typeface="+mn-lt"/>
              </a:rPr>
              <a:t>on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narrow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transition</a:t>
            </a:r>
            <a:endParaRPr lang="de-AT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4" name="Textfeld 26">
            <a:extLst>
              <a:ext uri="{FF2B5EF4-FFF2-40B4-BE49-F238E27FC236}">
                <a16:creationId xmlns:a16="http://schemas.microsoft.com/office/drawing/2014/main" id="{C03A73AD-F8D8-4163-9BE2-1577CFB061A8}"/>
              </a:ext>
            </a:extLst>
          </p:cNvPr>
          <p:cNvSpPr txBox="1"/>
          <p:nvPr/>
        </p:nvSpPr>
        <p:spPr>
          <a:xfrm>
            <a:off x="5615989" y="3641167"/>
            <a:ext cx="2218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 err="1">
                <a:solidFill>
                  <a:srgbClr val="000000"/>
                </a:solidFill>
                <a:latin typeface="+mn-lt"/>
              </a:rPr>
              <a:t>Transparency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beam</a:t>
            </a:r>
          </a:p>
        </p:txBody>
      </p:sp>
      <p:pic>
        <p:nvPicPr>
          <p:cNvPr id="85" name="Picture 2" descr="https://upload.wikimedia.org/wikipedia/commons/4/41/Strontium_destilled_crystals.jpg">
            <a:extLst>
              <a:ext uri="{FF2B5EF4-FFF2-40B4-BE49-F238E27FC236}">
                <a16:creationId xmlns:a16="http://schemas.microsoft.com/office/drawing/2014/main" id="{F87FFD3E-1C43-4714-B7E2-B355ACADB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7" r="90"/>
          <a:stretch/>
        </p:blipFill>
        <p:spPr bwMode="auto">
          <a:xfrm>
            <a:off x="2875913" y="1383040"/>
            <a:ext cx="3084413" cy="170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hteck 80">
            <a:extLst>
              <a:ext uri="{FF2B5EF4-FFF2-40B4-BE49-F238E27FC236}">
                <a16:creationId xmlns:a16="http://schemas.microsoft.com/office/drawing/2014/main" id="{CD8090AB-12E5-401C-A6E6-272597FC171C}"/>
              </a:ext>
            </a:extLst>
          </p:cNvPr>
          <p:cNvSpPr/>
          <p:nvPr/>
        </p:nvSpPr>
        <p:spPr>
          <a:xfrm>
            <a:off x="3777558" y="899143"/>
            <a:ext cx="12281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2000" dirty="0">
                <a:solidFill>
                  <a:srgbClr val="000000"/>
                </a:solidFill>
                <a:latin typeface="+mn-lt"/>
              </a:rPr>
              <a:t>Strontium</a:t>
            </a:r>
            <a:endParaRPr lang="de-DE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7" name="Right Arrow 63">
            <a:extLst>
              <a:ext uri="{FF2B5EF4-FFF2-40B4-BE49-F238E27FC236}">
                <a16:creationId xmlns:a16="http://schemas.microsoft.com/office/drawing/2014/main" id="{C1A0A14D-4FA9-49B7-A34F-EF80965C14CA}"/>
              </a:ext>
            </a:extLst>
          </p:cNvPr>
          <p:cNvSpPr/>
          <p:nvPr/>
        </p:nvSpPr>
        <p:spPr>
          <a:xfrm rot="7500000">
            <a:off x="3394930" y="3176873"/>
            <a:ext cx="814071" cy="396846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>
              <a:solidFill>
                <a:prstClr val="white"/>
              </a:solidFill>
            </a:endParaRPr>
          </a:p>
        </p:txBody>
      </p:sp>
      <p:sp>
        <p:nvSpPr>
          <p:cNvPr id="88" name="Right Arrow 64">
            <a:extLst>
              <a:ext uri="{FF2B5EF4-FFF2-40B4-BE49-F238E27FC236}">
                <a16:creationId xmlns:a16="http://schemas.microsoft.com/office/drawing/2014/main" id="{063F76DF-9559-4F9C-979F-2E59A281A9E4}"/>
              </a:ext>
            </a:extLst>
          </p:cNvPr>
          <p:cNvSpPr/>
          <p:nvPr/>
        </p:nvSpPr>
        <p:spPr>
          <a:xfrm rot="3300000">
            <a:off x="4578941" y="3195564"/>
            <a:ext cx="814071" cy="396846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>
              <a:solidFill>
                <a:prstClr val="white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B6C5468-5AE2-4E23-B51D-A6FD5DE751B8}"/>
              </a:ext>
            </a:extLst>
          </p:cNvPr>
          <p:cNvSpPr/>
          <p:nvPr/>
        </p:nvSpPr>
        <p:spPr bwMode="auto">
          <a:xfrm>
            <a:off x="660930" y="4211653"/>
            <a:ext cx="3141034" cy="20370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C30B07F-4887-41E2-9A2D-F521162A8E3C}"/>
              </a:ext>
            </a:extLst>
          </p:cNvPr>
          <p:cNvGrpSpPr>
            <a:grpSpLocks noChangeAspect="1"/>
          </p:cNvGrpSpPr>
          <p:nvPr/>
        </p:nvGrpSpPr>
        <p:grpSpPr>
          <a:xfrm>
            <a:off x="1250176" y="4425832"/>
            <a:ext cx="1844392" cy="1649191"/>
            <a:chOff x="4299127" y="2297253"/>
            <a:chExt cx="2847326" cy="2545980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EFA6690-E3D4-4828-A41B-E4E32DB37E60}"/>
                </a:ext>
              </a:extLst>
            </p:cNvPr>
            <p:cNvCxnSpPr/>
            <p:nvPr/>
          </p:nvCxnSpPr>
          <p:spPr bwMode="auto">
            <a:xfrm>
              <a:off x="4299127" y="4842690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06D59ECF-5A73-4C93-9323-B527C0C6CFA7}"/>
                </a:ext>
              </a:extLst>
            </p:cNvPr>
            <p:cNvCxnSpPr/>
            <p:nvPr/>
          </p:nvCxnSpPr>
          <p:spPr bwMode="auto">
            <a:xfrm flipV="1">
              <a:off x="4624357" y="2297253"/>
              <a:ext cx="1081911" cy="2545980"/>
            </a:xfrm>
            <a:prstGeom prst="straightConnector1">
              <a:avLst/>
            </a:prstGeom>
            <a:noFill/>
            <a:ln w="107950" cap="flat" cmpd="sng" algn="ctr">
              <a:solidFill>
                <a:srgbClr val="0000FF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BCE124-3C91-435F-8647-668AC80DDFD4}"/>
                </a:ext>
              </a:extLst>
            </p:cNvPr>
            <p:cNvCxnSpPr/>
            <p:nvPr/>
          </p:nvCxnSpPr>
          <p:spPr bwMode="auto">
            <a:xfrm>
              <a:off x="5313805" y="2297253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695F116-0DF2-4B2E-A61E-07C69BFF2228}"/>
                </a:ext>
              </a:extLst>
            </p:cNvPr>
            <p:cNvCxnSpPr/>
            <p:nvPr/>
          </p:nvCxnSpPr>
          <p:spPr bwMode="auto">
            <a:xfrm>
              <a:off x="6382260" y="3230841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21AE47FE-7A09-44CB-9738-C02806698D4B}"/>
                </a:ext>
              </a:extLst>
            </p:cNvPr>
            <p:cNvCxnSpPr/>
            <p:nvPr/>
          </p:nvCxnSpPr>
          <p:spPr bwMode="auto">
            <a:xfrm>
              <a:off x="6384867" y="3342990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EF4700B-FFFF-4907-91FD-9151F1049E88}"/>
                </a:ext>
              </a:extLst>
            </p:cNvPr>
            <p:cNvCxnSpPr/>
            <p:nvPr/>
          </p:nvCxnSpPr>
          <p:spPr bwMode="auto">
            <a:xfrm>
              <a:off x="6387475" y="3455143"/>
              <a:ext cx="758978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Arrow Connector 14">
              <a:extLst>
                <a:ext uri="{FF2B5EF4-FFF2-40B4-BE49-F238E27FC236}">
                  <a16:creationId xmlns:a16="http://schemas.microsoft.com/office/drawing/2014/main" id="{6E2C3B09-B11E-4A65-A203-75DE95977C27}"/>
                </a:ext>
              </a:extLst>
            </p:cNvPr>
            <p:cNvCxnSpPr/>
            <p:nvPr/>
          </p:nvCxnSpPr>
          <p:spPr bwMode="auto">
            <a:xfrm flipV="1">
              <a:off x="4817708" y="3350819"/>
              <a:ext cx="1969434" cy="1484049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79525210-6D6C-4771-B52D-677D7C8FE865}"/>
              </a:ext>
            </a:extLst>
          </p:cNvPr>
          <p:cNvSpPr/>
          <p:nvPr/>
        </p:nvSpPr>
        <p:spPr bwMode="auto">
          <a:xfrm>
            <a:off x="5032698" y="4211653"/>
            <a:ext cx="3141034" cy="203703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9" name="Picture 2">
            <a:extLst>
              <a:ext uri="{FF2B5EF4-FFF2-40B4-BE49-F238E27FC236}">
                <a16:creationId xmlns:a16="http://schemas.microsoft.com/office/drawing/2014/main" id="{64832B43-E7CD-4326-8B6B-7FAC88BA9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2" r="33497"/>
          <a:stretch/>
        </p:blipFill>
        <p:spPr bwMode="auto">
          <a:xfrm rot="5400000">
            <a:off x="5678354" y="3775288"/>
            <a:ext cx="1958359" cy="291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feld 26">
            <a:extLst>
              <a:ext uri="{FF2B5EF4-FFF2-40B4-BE49-F238E27FC236}">
                <a16:creationId xmlns:a16="http://schemas.microsoft.com/office/drawing/2014/main" id="{074352BA-0B22-47EA-B302-23097EED95F1}"/>
              </a:ext>
            </a:extLst>
          </p:cNvPr>
          <p:cNvSpPr txBox="1"/>
          <p:nvPr/>
        </p:nvSpPr>
        <p:spPr>
          <a:xfrm>
            <a:off x="1539579" y="6237695"/>
            <a:ext cx="1381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>
                <a:solidFill>
                  <a:srgbClr val="000000"/>
                </a:solidFill>
                <a:latin typeface="+mn-lt"/>
              </a:rPr>
              <a:t>Cool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to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BEC</a:t>
            </a:r>
          </a:p>
        </p:txBody>
      </p:sp>
      <p:sp>
        <p:nvSpPr>
          <p:cNvPr id="102" name="Textfeld 26">
            <a:extLst>
              <a:ext uri="{FF2B5EF4-FFF2-40B4-BE49-F238E27FC236}">
                <a16:creationId xmlns:a16="http://schemas.microsoft.com/office/drawing/2014/main" id="{ED844D8F-1FB9-433A-BECB-8A70936140D2}"/>
              </a:ext>
            </a:extLst>
          </p:cNvPr>
          <p:cNvSpPr txBox="1"/>
          <p:nvPr/>
        </p:nvSpPr>
        <p:spPr>
          <a:xfrm>
            <a:off x="5216076" y="6255609"/>
            <a:ext cx="2878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 err="1">
                <a:solidFill>
                  <a:srgbClr val="000000"/>
                </a:solidFill>
                <a:latin typeface="+mn-lt"/>
              </a:rPr>
              <a:t>Protect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BEC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from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photons</a:t>
            </a:r>
            <a:endParaRPr lang="de-AT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3" name="Abgerundetes Rechteck 17">
            <a:extLst>
              <a:ext uri="{FF2B5EF4-FFF2-40B4-BE49-F238E27FC236}">
                <a16:creationId xmlns:a16="http://schemas.microsoft.com/office/drawing/2014/main" id="{8EF2B0D1-F570-422F-ABD0-7267F3CF8777}"/>
              </a:ext>
            </a:extLst>
          </p:cNvPr>
          <p:cNvSpPr/>
          <p:nvPr/>
        </p:nvSpPr>
        <p:spPr>
          <a:xfrm>
            <a:off x="8899026" y="3449892"/>
            <a:ext cx="2771052" cy="3201232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104" name="Textfeld 26">
            <a:extLst>
              <a:ext uri="{FF2B5EF4-FFF2-40B4-BE49-F238E27FC236}">
                <a16:creationId xmlns:a16="http://schemas.microsoft.com/office/drawing/2014/main" id="{B649825E-E835-4323-B50D-38A4DF3BA8CF}"/>
              </a:ext>
            </a:extLst>
          </p:cNvPr>
          <p:cNvSpPr txBox="1"/>
          <p:nvPr/>
        </p:nvSpPr>
        <p:spPr>
          <a:xfrm>
            <a:off x="8899027" y="3641167"/>
            <a:ext cx="2771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 err="1">
                <a:latin typeface="+mn-lt"/>
              </a:rPr>
              <a:t>Dimple</a:t>
            </a:r>
            <a:r>
              <a:rPr lang="de-AT" sz="2000" dirty="0">
                <a:latin typeface="+mn-lt"/>
              </a:rPr>
              <a:t> </a:t>
            </a:r>
            <a:r>
              <a:rPr lang="de-AT" sz="2000" dirty="0" err="1">
                <a:latin typeface="+mn-lt"/>
              </a:rPr>
              <a:t>trick</a:t>
            </a:r>
            <a:endParaRPr lang="de-AT" sz="2000" dirty="0">
              <a:latin typeface="+mn-lt"/>
            </a:endParaRPr>
          </a:p>
        </p:txBody>
      </p:sp>
      <p:sp>
        <p:nvSpPr>
          <p:cNvPr id="105" name="Textfeld 26">
            <a:extLst>
              <a:ext uri="{FF2B5EF4-FFF2-40B4-BE49-F238E27FC236}">
                <a16:creationId xmlns:a16="http://schemas.microsoft.com/office/drawing/2014/main" id="{54B217EA-754F-4446-80DD-11844B456CC2}"/>
              </a:ext>
            </a:extLst>
          </p:cNvPr>
          <p:cNvSpPr txBox="1"/>
          <p:nvPr/>
        </p:nvSpPr>
        <p:spPr>
          <a:xfrm>
            <a:off x="8899025" y="5930393"/>
            <a:ext cx="273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 err="1">
                <a:solidFill>
                  <a:srgbClr val="000000"/>
                </a:solidFill>
                <a:latin typeface="+mn-lt"/>
              </a:rPr>
              <a:t>Increase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r>
              <a:rPr lang="de-AT" sz="2000" dirty="0" err="1">
                <a:solidFill>
                  <a:srgbClr val="000000"/>
                </a:solidFill>
                <a:latin typeface="+mn-lt"/>
              </a:rPr>
              <a:t>phase-space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density</a:t>
            </a:r>
            <a:endParaRPr lang="de-AT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FAFAD82C-5290-4E3F-82A8-D3305BD2E5F5}"/>
              </a:ext>
            </a:extLst>
          </p:cNvPr>
          <p:cNvSpPr/>
          <p:nvPr/>
        </p:nvSpPr>
        <p:spPr bwMode="auto">
          <a:xfrm>
            <a:off x="9179052" y="4425832"/>
            <a:ext cx="2197114" cy="14248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12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7" name="Freihandform 86">
            <a:extLst>
              <a:ext uri="{FF2B5EF4-FFF2-40B4-BE49-F238E27FC236}">
                <a16:creationId xmlns:a16="http://schemas.microsoft.com/office/drawing/2014/main" id="{5148DBF1-DA9D-45D7-AF4B-ADBC871BDACA}"/>
              </a:ext>
            </a:extLst>
          </p:cNvPr>
          <p:cNvSpPr/>
          <p:nvPr/>
        </p:nvSpPr>
        <p:spPr bwMode="auto">
          <a:xfrm>
            <a:off x="9415649" y="4885944"/>
            <a:ext cx="1701387" cy="825203"/>
          </a:xfrm>
          <a:custGeom>
            <a:avLst/>
            <a:gdLst>
              <a:gd name="connsiteX0" fmla="*/ 0 w 813707"/>
              <a:gd name="connsiteY0" fmla="*/ 0 h 579891"/>
              <a:gd name="connsiteX1" fmla="*/ 46264 w 813707"/>
              <a:gd name="connsiteY1" fmla="*/ 29935 h 579891"/>
              <a:gd name="connsiteX2" fmla="*/ 89807 w 813707"/>
              <a:gd name="connsiteY2" fmla="*/ 57150 h 579891"/>
              <a:gd name="connsiteX3" fmla="*/ 122464 w 813707"/>
              <a:gd name="connsiteY3" fmla="*/ 76200 h 579891"/>
              <a:gd name="connsiteX4" fmla="*/ 166007 w 813707"/>
              <a:gd name="connsiteY4" fmla="*/ 103414 h 579891"/>
              <a:gd name="connsiteX5" fmla="*/ 214993 w 813707"/>
              <a:gd name="connsiteY5" fmla="*/ 125185 h 579891"/>
              <a:gd name="connsiteX6" fmla="*/ 244929 w 813707"/>
              <a:gd name="connsiteY6" fmla="*/ 133350 h 579891"/>
              <a:gd name="connsiteX7" fmla="*/ 272143 w 813707"/>
              <a:gd name="connsiteY7" fmla="*/ 146957 h 579891"/>
              <a:gd name="connsiteX8" fmla="*/ 291193 w 813707"/>
              <a:gd name="connsiteY8" fmla="*/ 155121 h 579891"/>
              <a:gd name="connsiteX9" fmla="*/ 321129 w 813707"/>
              <a:gd name="connsiteY9" fmla="*/ 182335 h 579891"/>
              <a:gd name="connsiteX10" fmla="*/ 332014 w 813707"/>
              <a:gd name="connsiteY10" fmla="*/ 223157 h 579891"/>
              <a:gd name="connsiteX11" fmla="*/ 342900 w 813707"/>
              <a:gd name="connsiteY11" fmla="*/ 253092 h 579891"/>
              <a:gd name="connsiteX12" fmla="*/ 356507 w 813707"/>
              <a:gd name="connsiteY12" fmla="*/ 321128 h 579891"/>
              <a:gd name="connsiteX13" fmla="*/ 364671 w 813707"/>
              <a:gd name="connsiteY13" fmla="*/ 364671 h 579891"/>
              <a:gd name="connsiteX14" fmla="*/ 372836 w 813707"/>
              <a:gd name="connsiteY14" fmla="*/ 419100 h 579891"/>
              <a:gd name="connsiteX15" fmla="*/ 381000 w 813707"/>
              <a:gd name="connsiteY15" fmla="*/ 457200 h 579891"/>
              <a:gd name="connsiteX16" fmla="*/ 383721 w 813707"/>
              <a:gd name="connsiteY16" fmla="*/ 495300 h 579891"/>
              <a:gd name="connsiteX17" fmla="*/ 397329 w 813707"/>
              <a:gd name="connsiteY17" fmla="*/ 552450 h 579891"/>
              <a:gd name="connsiteX18" fmla="*/ 405493 w 813707"/>
              <a:gd name="connsiteY18" fmla="*/ 571500 h 579891"/>
              <a:gd name="connsiteX19" fmla="*/ 413657 w 813707"/>
              <a:gd name="connsiteY19" fmla="*/ 579664 h 579891"/>
              <a:gd name="connsiteX20" fmla="*/ 421821 w 813707"/>
              <a:gd name="connsiteY20" fmla="*/ 563335 h 579891"/>
              <a:gd name="connsiteX21" fmla="*/ 432707 w 813707"/>
              <a:gd name="connsiteY21" fmla="*/ 530678 h 579891"/>
              <a:gd name="connsiteX22" fmla="*/ 443593 w 813707"/>
              <a:gd name="connsiteY22" fmla="*/ 470807 h 579891"/>
              <a:gd name="connsiteX23" fmla="*/ 451757 w 813707"/>
              <a:gd name="connsiteY23" fmla="*/ 413657 h 579891"/>
              <a:gd name="connsiteX24" fmla="*/ 459921 w 813707"/>
              <a:gd name="connsiteY24" fmla="*/ 364671 h 579891"/>
              <a:gd name="connsiteX25" fmla="*/ 468086 w 813707"/>
              <a:gd name="connsiteY25" fmla="*/ 323850 h 579891"/>
              <a:gd name="connsiteX26" fmla="*/ 476250 w 813707"/>
              <a:gd name="connsiteY26" fmla="*/ 277585 h 579891"/>
              <a:gd name="connsiteX27" fmla="*/ 484414 w 813707"/>
              <a:gd name="connsiteY27" fmla="*/ 231321 h 579891"/>
              <a:gd name="connsiteX28" fmla="*/ 495300 w 813707"/>
              <a:gd name="connsiteY28" fmla="*/ 201385 h 579891"/>
              <a:gd name="connsiteX29" fmla="*/ 508907 w 813707"/>
              <a:gd name="connsiteY29" fmla="*/ 174171 h 579891"/>
              <a:gd name="connsiteX30" fmla="*/ 525236 w 813707"/>
              <a:gd name="connsiteY30" fmla="*/ 157842 h 579891"/>
              <a:gd name="connsiteX31" fmla="*/ 557893 w 813707"/>
              <a:gd name="connsiteY31" fmla="*/ 141514 h 579891"/>
              <a:gd name="connsiteX32" fmla="*/ 593271 w 813707"/>
              <a:gd name="connsiteY32" fmla="*/ 127907 h 579891"/>
              <a:gd name="connsiteX33" fmla="*/ 628650 w 813707"/>
              <a:gd name="connsiteY33" fmla="*/ 114300 h 579891"/>
              <a:gd name="connsiteX34" fmla="*/ 658586 w 813707"/>
              <a:gd name="connsiteY34" fmla="*/ 95250 h 579891"/>
              <a:gd name="connsiteX35" fmla="*/ 696686 w 813707"/>
              <a:gd name="connsiteY35" fmla="*/ 76200 h 579891"/>
              <a:gd name="connsiteX36" fmla="*/ 723900 w 813707"/>
              <a:gd name="connsiteY36" fmla="*/ 54428 h 579891"/>
              <a:gd name="connsiteX37" fmla="*/ 753836 w 813707"/>
              <a:gd name="connsiteY37" fmla="*/ 38100 h 579891"/>
              <a:gd name="connsiteX38" fmla="*/ 775607 w 813707"/>
              <a:gd name="connsiteY38" fmla="*/ 19050 h 579891"/>
              <a:gd name="connsiteX39" fmla="*/ 813707 w 813707"/>
              <a:gd name="connsiteY39" fmla="*/ 272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628650 w 1156105"/>
              <a:gd name="connsiteY33" fmla="*/ 114300 h 579891"/>
              <a:gd name="connsiteX34" fmla="*/ 658586 w 1156105"/>
              <a:gd name="connsiteY34" fmla="*/ 95250 h 579891"/>
              <a:gd name="connsiteX35" fmla="*/ 696686 w 1156105"/>
              <a:gd name="connsiteY35" fmla="*/ 76200 h 579891"/>
              <a:gd name="connsiteX36" fmla="*/ 723900 w 1156105"/>
              <a:gd name="connsiteY36" fmla="*/ 54428 h 579891"/>
              <a:gd name="connsiteX37" fmla="*/ 753836 w 1156105"/>
              <a:gd name="connsiteY37" fmla="*/ 38100 h 579891"/>
              <a:gd name="connsiteX38" fmla="*/ 775607 w 1156105"/>
              <a:gd name="connsiteY38" fmla="*/ 19050 h 579891"/>
              <a:gd name="connsiteX39" fmla="*/ 1156105 w 1156105"/>
              <a:gd name="connsiteY39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628650 w 1156105"/>
              <a:gd name="connsiteY33" fmla="*/ 114300 h 579891"/>
              <a:gd name="connsiteX34" fmla="*/ 658586 w 1156105"/>
              <a:gd name="connsiteY34" fmla="*/ 95250 h 579891"/>
              <a:gd name="connsiteX35" fmla="*/ 696686 w 1156105"/>
              <a:gd name="connsiteY35" fmla="*/ 76200 h 579891"/>
              <a:gd name="connsiteX36" fmla="*/ 723900 w 1156105"/>
              <a:gd name="connsiteY36" fmla="*/ 54428 h 579891"/>
              <a:gd name="connsiteX37" fmla="*/ 753836 w 1156105"/>
              <a:gd name="connsiteY37" fmla="*/ 38100 h 579891"/>
              <a:gd name="connsiteX38" fmla="*/ 1094300 w 1156105"/>
              <a:gd name="connsiteY38" fmla="*/ 31572 h 579891"/>
              <a:gd name="connsiteX39" fmla="*/ 1156105 w 1156105"/>
              <a:gd name="connsiteY39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628650 w 1156105"/>
              <a:gd name="connsiteY33" fmla="*/ 114300 h 579891"/>
              <a:gd name="connsiteX34" fmla="*/ 658586 w 1156105"/>
              <a:gd name="connsiteY34" fmla="*/ 95250 h 579891"/>
              <a:gd name="connsiteX35" fmla="*/ 696686 w 1156105"/>
              <a:gd name="connsiteY35" fmla="*/ 76200 h 579891"/>
              <a:gd name="connsiteX36" fmla="*/ 723900 w 1156105"/>
              <a:gd name="connsiteY36" fmla="*/ 54428 h 579891"/>
              <a:gd name="connsiteX37" fmla="*/ 980346 w 1156105"/>
              <a:gd name="connsiteY37" fmla="*/ 65231 h 579891"/>
              <a:gd name="connsiteX38" fmla="*/ 1094300 w 1156105"/>
              <a:gd name="connsiteY38" fmla="*/ 31572 h 579891"/>
              <a:gd name="connsiteX39" fmla="*/ 1156105 w 1156105"/>
              <a:gd name="connsiteY39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628650 w 1156105"/>
              <a:gd name="connsiteY33" fmla="*/ 114300 h 579891"/>
              <a:gd name="connsiteX34" fmla="*/ 658586 w 1156105"/>
              <a:gd name="connsiteY34" fmla="*/ 95250 h 579891"/>
              <a:gd name="connsiteX35" fmla="*/ 696686 w 1156105"/>
              <a:gd name="connsiteY35" fmla="*/ 76200 h 579891"/>
              <a:gd name="connsiteX36" fmla="*/ 723900 w 1156105"/>
              <a:gd name="connsiteY36" fmla="*/ 54428 h 579891"/>
              <a:gd name="connsiteX37" fmla="*/ 980346 w 1156105"/>
              <a:gd name="connsiteY37" fmla="*/ 65231 h 579891"/>
              <a:gd name="connsiteX38" fmla="*/ 1156105 w 1156105"/>
              <a:gd name="connsiteY38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628650 w 1156105"/>
              <a:gd name="connsiteY33" fmla="*/ 114300 h 579891"/>
              <a:gd name="connsiteX34" fmla="*/ 658586 w 1156105"/>
              <a:gd name="connsiteY34" fmla="*/ 95250 h 579891"/>
              <a:gd name="connsiteX35" fmla="*/ 696686 w 1156105"/>
              <a:gd name="connsiteY35" fmla="*/ 76200 h 579891"/>
              <a:gd name="connsiteX36" fmla="*/ 980346 w 1156105"/>
              <a:gd name="connsiteY36" fmla="*/ 65231 h 579891"/>
              <a:gd name="connsiteX37" fmla="*/ 1156105 w 1156105"/>
              <a:gd name="connsiteY37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628650 w 1156105"/>
              <a:gd name="connsiteY33" fmla="*/ 114300 h 579891"/>
              <a:gd name="connsiteX34" fmla="*/ 658586 w 1156105"/>
              <a:gd name="connsiteY34" fmla="*/ 95250 h 579891"/>
              <a:gd name="connsiteX35" fmla="*/ 786236 w 1156105"/>
              <a:gd name="connsiteY35" fmla="*/ 117941 h 579891"/>
              <a:gd name="connsiteX36" fmla="*/ 980346 w 1156105"/>
              <a:gd name="connsiteY36" fmla="*/ 65231 h 579891"/>
              <a:gd name="connsiteX37" fmla="*/ 1156105 w 1156105"/>
              <a:gd name="connsiteY37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658586 w 1156105"/>
              <a:gd name="connsiteY33" fmla="*/ 95250 h 579891"/>
              <a:gd name="connsiteX34" fmla="*/ 786236 w 1156105"/>
              <a:gd name="connsiteY34" fmla="*/ 117941 h 579891"/>
              <a:gd name="connsiteX35" fmla="*/ 980346 w 1156105"/>
              <a:gd name="connsiteY35" fmla="*/ 65231 h 579891"/>
              <a:gd name="connsiteX36" fmla="*/ 1156105 w 1156105"/>
              <a:gd name="connsiteY36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593271 w 1156105"/>
              <a:gd name="connsiteY32" fmla="*/ 127907 h 579891"/>
              <a:gd name="connsiteX33" fmla="*/ 786236 w 1156105"/>
              <a:gd name="connsiteY33" fmla="*/ 117941 h 579891"/>
              <a:gd name="connsiteX34" fmla="*/ 980346 w 1156105"/>
              <a:gd name="connsiteY34" fmla="*/ 65231 h 579891"/>
              <a:gd name="connsiteX35" fmla="*/ 1156105 w 1156105"/>
              <a:gd name="connsiteY35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57893 w 1156105"/>
              <a:gd name="connsiteY31" fmla="*/ 141514 h 579891"/>
              <a:gd name="connsiteX32" fmla="*/ 656483 w 1156105"/>
              <a:gd name="connsiteY32" fmla="*/ 138342 h 579891"/>
              <a:gd name="connsiteX33" fmla="*/ 786236 w 1156105"/>
              <a:gd name="connsiteY33" fmla="*/ 117941 h 579891"/>
              <a:gd name="connsiteX34" fmla="*/ 980346 w 1156105"/>
              <a:gd name="connsiteY34" fmla="*/ 65231 h 579891"/>
              <a:gd name="connsiteX35" fmla="*/ 1156105 w 1156105"/>
              <a:gd name="connsiteY35" fmla="*/ 8981 h 579891"/>
              <a:gd name="connsiteX0" fmla="*/ 0 w 1156105"/>
              <a:gd name="connsiteY0" fmla="*/ 0 h 579891"/>
              <a:gd name="connsiteX1" fmla="*/ 46264 w 1156105"/>
              <a:gd name="connsiteY1" fmla="*/ 29935 h 579891"/>
              <a:gd name="connsiteX2" fmla="*/ 89807 w 1156105"/>
              <a:gd name="connsiteY2" fmla="*/ 57150 h 579891"/>
              <a:gd name="connsiteX3" fmla="*/ 122464 w 1156105"/>
              <a:gd name="connsiteY3" fmla="*/ 76200 h 579891"/>
              <a:gd name="connsiteX4" fmla="*/ 166007 w 1156105"/>
              <a:gd name="connsiteY4" fmla="*/ 103414 h 579891"/>
              <a:gd name="connsiteX5" fmla="*/ 214993 w 1156105"/>
              <a:gd name="connsiteY5" fmla="*/ 125185 h 579891"/>
              <a:gd name="connsiteX6" fmla="*/ 244929 w 1156105"/>
              <a:gd name="connsiteY6" fmla="*/ 133350 h 579891"/>
              <a:gd name="connsiteX7" fmla="*/ 272143 w 1156105"/>
              <a:gd name="connsiteY7" fmla="*/ 146957 h 579891"/>
              <a:gd name="connsiteX8" fmla="*/ 291193 w 1156105"/>
              <a:gd name="connsiteY8" fmla="*/ 155121 h 579891"/>
              <a:gd name="connsiteX9" fmla="*/ 321129 w 1156105"/>
              <a:gd name="connsiteY9" fmla="*/ 182335 h 579891"/>
              <a:gd name="connsiteX10" fmla="*/ 332014 w 1156105"/>
              <a:gd name="connsiteY10" fmla="*/ 223157 h 579891"/>
              <a:gd name="connsiteX11" fmla="*/ 342900 w 1156105"/>
              <a:gd name="connsiteY11" fmla="*/ 253092 h 579891"/>
              <a:gd name="connsiteX12" fmla="*/ 356507 w 1156105"/>
              <a:gd name="connsiteY12" fmla="*/ 321128 h 579891"/>
              <a:gd name="connsiteX13" fmla="*/ 364671 w 1156105"/>
              <a:gd name="connsiteY13" fmla="*/ 364671 h 579891"/>
              <a:gd name="connsiteX14" fmla="*/ 372836 w 1156105"/>
              <a:gd name="connsiteY14" fmla="*/ 419100 h 579891"/>
              <a:gd name="connsiteX15" fmla="*/ 381000 w 1156105"/>
              <a:gd name="connsiteY15" fmla="*/ 457200 h 579891"/>
              <a:gd name="connsiteX16" fmla="*/ 383721 w 1156105"/>
              <a:gd name="connsiteY16" fmla="*/ 495300 h 579891"/>
              <a:gd name="connsiteX17" fmla="*/ 397329 w 1156105"/>
              <a:gd name="connsiteY17" fmla="*/ 552450 h 579891"/>
              <a:gd name="connsiteX18" fmla="*/ 405493 w 1156105"/>
              <a:gd name="connsiteY18" fmla="*/ 571500 h 579891"/>
              <a:gd name="connsiteX19" fmla="*/ 413657 w 1156105"/>
              <a:gd name="connsiteY19" fmla="*/ 579664 h 579891"/>
              <a:gd name="connsiteX20" fmla="*/ 421821 w 1156105"/>
              <a:gd name="connsiteY20" fmla="*/ 563335 h 579891"/>
              <a:gd name="connsiteX21" fmla="*/ 432707 w 1156105"/>
              <a:gd name="connsiteY21" fmla="*/ 530678 h 579891"/>
              <a:gd name="connsiteX22" fmla="*/ 443593 w 1156105"/>
              <a:gd name="connsiteY22" fmla="*/ 470807 h 579891"/>
              <a:gd name="connsiteX23" fmla="*/ 451757 w 1156105"/>
              <a:gd name="connsiteY23" fmla="*/ 413657 h 579891"/>
              <a:gd name="connsiteX24" fmla="*/ 459921 w 1156105"/>
              <a:gd name="connsiteY24" fmla="*/ 364671 h 579891"/>
              <a:gd name="connsiteX25" fmla="*/ 468086 w 1156105"/>
              <a:gd name="connsiteY25" fmla="*/ 323850 h 579891"/>
              <a:gd name="connsiteX26" fmla="*/ 476250 w 1156105"/>
              <a:gd name="connsiteY26" fmla="*/ 277585 h 579891"/>
              <a:gd name="connsiteX27" fmla="*/ 484414 w 1156105"/>
              <a:gd name="connsiteY27" fmla="*/ 231321 h 579891"/>
              <a:gd name="connsiteX28" fmla="*/ 495300 w 1156105"/>
              <a:gd name="connsiteY28" fmla="*/ 201385 h 579891"/>
              <a:gd name="connsiteX29" fmla="*/ 508907 w 1156105"/>
              <a:gd name="connsiteY29" fmla="*/ 174171 h 579891"/>
              <a:gd name="connsiteX30" fmla="*/ 525236 w 1156105"/>
              <a:gd name="connsiteY30" fmla="*/ 157842 h 579891"/>
              <a:gd name="connsiteX31" fmla="*/ 576329 w 1156105"/>
              <a:gd name="connsiteY31" fmla="*/ 145689 h 579891"/>
              <a:gd name="connsiteX32" fmla="*/ 656483 w 1156105"/>
              <a:gd name="connsiteY32" fmla="*/ 138342 h 579891"/>
              <a:gd name="connsiteX33" fmla="*/ 786236 w 1156105"/>
              <a:gd name="connsiteY33" fmla="*/ 117941 h 579891"/>
              <a:gd name="connsiteX34" fmla="*/ 980346 w 1156105"/>
              <a:gd name="connsiteY34" fmla="*/ 65231 h 579891"/>
              <a:gd name="connsiteX35" fmla="*/ 1156105 w 1156105"/>
              <a:gd name="connsiteY35" fmla="*/ 8981 h 579891"/>
              <a:gd name="connsiteX0" fmla="*/ 0 w 1514306"/>
              <a:gd name="connsiteY0" fmla="*/ 0 h 590327"/>
              <a:gd name="connsiteX1" fmla="*/ 404465 w 1514306"/>
              <a:gd name="connsiteY1" fmla="*/ 40371 h 590327"/>
              <a:gd name="connsiteX2" fmla="*/ 448008 w 1514306"/>
              <a:gd name="connsiteY2" fmla="*/ 67586 h 590327"/>
              <a:gd name="connsiteX3" fmla="*/ 480665 w 1514306"/>
              <a:gd name="connsiteY3" fmla="*/ 86636 h 590327"/>
              <a:gd name="connsiteX4" fmla="*/ 524208 w 1514306"/>
              <a:gd name="connsiteY4" fmla="*/ 113850 h 590327"/>
              <a:gd name="connsiteX5" fmla="*/ 573194 w 1514306"/>
              <a:gd name="connsiteY5" fmla="*/ 135621 h 590327"/>
              <a:gd name="connsiteX6" fmla="*/ 603130 w 1514306"/>
              <a:gd name="connsiteY6" fmla="*/ 143786 h 590327"/>
              <a:gd name="connsiteX7" fmla="*/ 630344 w 1514306"/>
              <a:gd name="connsiteY7" fmla="*/ 157393 h 590327"/>
              <a:gd name="connsiteX8" fmla="*/ 649394 w 1514306"/>
              <a:gd name="connsiteY8" fmla="*/ 165557 h 590327"/>
              <a:gd name="connsiteX9" fmla="*/ 679330 w 1514306"/>
              <a:gd name="connsiteY9" fmla="*/ 192771 h 590327"/>
              <a:gd name="connsiteX10" fmla="*/ 690215 w 1514306"/>
              <a:gd name="connsiteY10" fmla="*/ 233593 h 590327"/>
              <a:gd name="connsiteX11" fmla="*/ 701101 w 1514306"/>
              <a:gd name="connsiteY11" fmla="*/ 263528 h 590327"/>
              <a:gd name="connsiteX12" fmla="*/ 714708 w 1514306"/>
              <a:gd name="connsiteY12" fmla="*/ 331564 h 590327"/>
              <a:gd name="connsiteX13" fmla="*/ 722872 w 1514306"/>
              <a:gd name="connsiteY13" fmla="*/ 375107 h 590327"/>
              <a:gd name="connsiteX14" fmla="*/ 731037 w 1514306"/>
              <a:gd name="connsiteY14" fmla="*/ 429536 h 590327"/>
              <a:gd name="connsiteX15" fmla="*/ 739201 w 1514306"/>
              <a:gd name="connsiteY15" fmla="*/ 467636 h 590327"/>
              <a:gd name="connsiteX16" fmla="*/ 741922 w 1514306"/>
              <a:gd name="connsiteY16" fmla="*/ 505736 h 590327"/>
              <a:gd name="connsiteX17" fmla="*/ 755530 w 1514306"/>
              <a:gd name="connsiteY17" fmla="*/ 562886 h 590327"/>
              <a:gd name="connsiteX18" fmla="*/ 763694 w 1514306"/>
              <a:gd name="connsiteY18" fmla="*/ 581936 h 590327"/>
              <a:gd name="connsiteX19" fmla="*/ 771858 w 1514306"/>
              <a:gd name="connsiteY19" fmla="*/ 590100 h 590327"/>
              <a:gd name="connsiteX20" fmla="*/ 780022 w 1514306"/>
              <a:gd name="connsiteY20" fmla="*/ 573771 h 590327"/>
              <a:gd name="connsiteX21" fmla="*/ 790908 w 1514306"/>
              <a:gd name="connsiteY21" fmla="*/ 541114 h 590327"/>
              <a:gd name="connsiteX22" fmla="*/ 801794 w 1514306"/>
              <a:gd name="connsiteY22" fmla="*/ 481243 h 590327"/>
              <a:gd name="connsiteX23" fmla="*/ 809958 w 1514306"/>
              <a:gd name="connsiteY23" fmla="*/ 424093 h 590327"/>
              <a:gd name="connsiteX24" fmla="*/ 818122 w 1514306"/>
              <a:gd name="connsiteY24" fmla="*/ 375107 h 590327"/>
              <a:gd name="connsiteX25" fmla="*/ 826287 w 1514306"/>
              <a:gd name="connsiteY25" fmla="*/ 334286 h 590327"/>
              <a:gd name="connsiteX26" fmla="*/ 834451 w 1514306"/>
              <a:gd name="connsiteY26" fmla="*/ 288021 h 590327"/>
              <a:gd name="connsiteX27" fmla="*/ 842615 w 1514306"/>
              <a:gd name="connsiteY27" fmla="*/ 241757 h 590327"/>
              <a:gd name="connsiteX28" fmla="*/ 853501 w 1514306"/>
              <a:gd name="connsiteY28" fmla="*/ 211821 h 590327"/>
              <a:gd name="connsiteX29" fmla="*/ 867108 w 1514306"/>
              <a:gd name="connsiteY29" fmla="*/ 184607 h 590327"/>
              <a:gd name="connsiteX30" fmla="*/ 883437 w 1514306"/>
              <a:gd name="connsiteY30" fmla="*/ 168278 h 590327"/>
              <a:gd name="connsiteX31" fmla="*/ 934530 w 1514306"/>
              <a:gd name="connsiteY31" fmla="*/ 156125 h 590327"/>
              <a:gd name="connsiteX32" fmla="*/ 1014684 w 1514306"/>
              <a:gd name="connsiteY32" fmla="*/ 148778 h 590327"/>
              <a:gd name="connsiteX33" fmla="*/ 1144437 w 1514306"/>
              <a:gd name="connsiteY33" fmla="*/ 128377 h 590327"/>
              <a:gd name="connsiteX34" fmla="*/ 1338547 w 1514306"/>
              <a:gd name="connsiteY34" fmla="*/ 75667 h 590327"/>
              <a:gd name="connsiteX35" fmla="*/ 1514306 w 1514306"/>
              <a:gd name="connsiteY35" fmla="*/ 19417 h 590327"/>
              <a:gd name="connsiteX0" fmla="*/ 0 w 1514306"/>
              <a:gd name="connsiteY0" fmla="*/ 0 h 590327"/>
              <a:gd name="connsiteX1" fmla="*/ 448008 w 1514306"/>
              <a:gd name="connsiteY1" fmla="*/ 67586 h 590327"/>
              <a:gd name="connsiteX2" fmla="*/ 480665 w 1514306"/>
              <a:gd name="connsiteY2" fmla="*/ 86636 h 590327"/>
              <a:gd name="connsiteX3" fmla="*/ 524208 w 1514306"/>
              <a:gd name="connsiteY3" fmla="*/ 113850 h 590327"/>
              <a:gd name="connsiteX4" fmla="*/ 573194 w 1514306"/>
              <a:gd name="connsiteY4" fmla="*/ 135621 h 590327"/>
              <a:gd name="connsiteX5" fmla="*/ 603130 w 1514306"/>
              <a:gd name="connsiteY5" fmla="*/ 143786 h 590327"/>
              <a:gd name="connsiteX6" fmla="*/ 630344 w 1514306"/>
              <a:gd name="connsiteY6" fmla="*/ 157393 h 590327"/>
              <a:gd name="connsiteX7" fmla="*/ 649394 w 1514306"/>
              <a:gd name="connsiteY7" fmla="*/ 165557 h 590327"/>
              <a:gd name="connsiteX8" fmla="*/ 679330 w 1514306"/>
              <a:gd name="connsiteY8" fmla="*/ 192771 h 590327"/>
              <a:gd name="connsiteX9" fmla="*/ 690215 w 1514306"/>
              <a:gd name="connsiteY9" fmla="*/ 233593 h 590327"/>
              <a:gd name="connsiteX10" fmla="*/ 701101 w 1514306"/>
              <a:gd name="connsiteY10" fmla="*/ 263528 h 590327"/>
              <a:gd name="connsiteX11" fmla="*/ 714708 w 1514306"/>
              <a:gd name="connsiteY11" fmla="*/ 331564 h 590327"/>
              <a:gd name="connsiteX12" fmla="*/ 722872 w 1514306"/>
              <a:gd name="connsiteY12" fmla="*/ 375107 h 590327"/>
              <a:gd name="connsiteX13" fmla="*/ 731037 w 1514306"/>
              <a:gd name="connsiteY13" fmla="*/ 429536 h 590327"/>
              <a:gd name="connsiteX14" fmla="*/ 739201 w 1514306"/>
              <a:gd name="connsiteY14" fmla="*/ 467636 h 590327"/>
              <a:gd name="connsiteX15" fmla="*/ 741922 w 1514306"/>
              <a:gd name="connsiteY15" fmla="*/ 505736 h 590327"/>
              <a:gd name="connsiteX16" fmla="*/ 755530 w 1514306"/>
              <a:gd name="connsiteY16" fmla="*/ 562886 h 590327"/>
              <a:gd name="connsiteX17" fmla="*/ 763694 w 1514306"/>
              <a:gd name="connsiteY17" fmla="*/ 581936 h 590327"/>
              <a:gd name="connsiteX18" fmla="*/ 771858 w 1514306"/>
              <a:gd name="connsiteY18" fmla="*/ 590100 h 590327"/>
              <a:gd name="connsiteX19" fmla="*/ 780022 w 1514306"/>
              <a:gd name="connsiteY19" fmla="*/ 573771 h 590327"/>
              <a:gd name="connsiteX20" fmla="*/ 790908 w 1514306"/>
              <a:gd name="connsiteY20" fmla="*/ 541114 h 590327"/>
              <a:gd name="connsiteX21" fmla="*/ 801794 w 1514306"/>
              <a:gd name="connsiteY21" fmla="*/ 481243 h 590327"/>
              <a:gd name="connsiteX22" fmla="*/ 809958 w 1514306"/>
              <a:gd name="connsiteY22" fmla="*/ 424093 h 590327"/>
              <a:gd name="connsiteX23" fmla="*/ 818122 w 1514306"/>
              <a:gd name="connsiteY23" fmla="*/ 375107 h 590327"/>
              <a:gd name="connsiteX24" fmla="*/ 826287 w 1514306"/>
              <a:gd name="connsiteY24" fmla="*/ 334286 h 590327"/>
              <a:gd name="connsiteX25" fmla="*/ 834451 w 1514306"/>
              <a:gd name="connsiteY25" fmla="*/ 288021 h 590327"/>
              <a:gd name="connsiteX26" fmla="*/ 842615 w 1514306"/>
              <a:gd name="connsiteY26" fmla="*/ 241757 h 590327"/>
              <a:gd name="connsiteX27" fmla="*/ 853501 w 1514306"/>
              <a:gd name="connsiteY27" fmla="*/ 211821 h 590327"/>
              <a:gd name="connsiteX28" fmla="*/ 867108 w 1514306"/>
              <a:gd name="connsiteY28" fmla="*/ 184607 h 590327"/>
              <a:gd name="connsiteX29" fmla="*/ 883437 w 1514306"/>
              <a:gd name="connsiteY29" fmla="*/ 168278 h 590327"/>
              <a:gd name="connsiteX30" fmla="*/ 934530 w 1514306"/>
              <a:gd name="connsiteY30" fmla="*/ 156125 h 590327"/>
              <a:gd name="connsiteX31" fmla="*/ 1014684 w 1514306"/>
              <a:gd name="connsiteY31" fmla="*/ 148778 h 590327"/>
              <a:gd name="connsiteX32" fmla="*/ 1144437 w 1514306"/>
              <a:gd name="connsiteY32" fmla="*/ 128377 h 590327"/>
              <a:gd name="connsiteX33" fmla="*/ 1338547 w 1514306"/>
              <a:gd name="connsiteY33" fmla="*/ 75667 h 590327"/>
              <a:gd name="connsiteX34" fmla="*/ 1514306 w 1514306"/>
              <a:gd name="connsiteY34" fmla="*/ 19417 h 590327"/>
              <a:gd name="connsiteX0" fmla="*/ 0 w 1514306"/>
              <a:gd name="connsiteY0" fmla="*/ 0 h 590327"/>
              <a:gd name="connsiteX1" fmla="*/ 448008 w 1514306"/>
              <a:gd name="connsiteY1" fmla="*/ 67586 h 590327"/>
              <a:gd name="connsiteX2" fmla="*/ 524208 w 1514306"/>
              <a:gd name="connsiteY2" fmla="*/ 113850 h 590327"/>
              <a:gd name="connsiteX3" fmla="*/ 573194 w 1514306"/>
              <a:gd name="connsiteY3" fmla="*/ 135621 h 590327"/>
              <a:gd name="connsiteX4" fmla="*/ 603130 w 1514306"/>
              <a:gd name="connsiteY4" fmla="*/ 143786 h 590327"/>
              <a:gd name="connsiteX5" fmla="*/ 630344 w 1514306"/>
              <a:gd name="connsiteY5" fmla="*/ 157393 h 590327"/>
              <a:gd name="connsiteX6" fmla="*/ 649394 w 1514306"/>
              <a:gd name="connsiteY6" fmla="*/ 165557 h 590327"/>
              <a:gd name="connsiteX7" fmla="*/ 679330 w 1514306"/>
              <a:gd name="connsiteY7" fmla="*/ 192771 h 590327"/>
              <a:gd name="connsiteX8" fmla="*/ 690215 w 1514306"/>
              <a:gd name="connsiteY8" fmla="*/ 233593 h 590327"/>
              <a:gd name="connsiteX9" fmla="*/ 701101 w 1514306"/>
              <a:gd name="connsiteY9" fmla="*/ 263528 h 590327"/>
              <a:gd name="connsiteX10" fmla="*/ 714708 w 1514306"/>
              <a:gd name="connsiteY10" fmla="*/ 331564 h 590327"/>
              <a:gd name="connsiteX11" fmla="*/ 722872 w 1514306"/>
              <a:gd name="connsiteY11" fmla="*/ 375107 h 590327"/>
              <a:gd name="connsiteX12" fmla="*/ 731037 w 1514306"/>
              <a:gd name="connsiteY12" fmla="*/ 429536 h 590327"/>
              <a:gd name="connsiteX13" fmla="*/ 739201 w 1514306"/>
              <a:gd name="connsiteY13" fmla="*/ 467636 h 590327"/>
              <a:gd name="connsiteX14" fmla="*/ 741922 w 1514306"/>
              <a:gd name="connsiteY14" fmla="*/ 505736 h 590327"/>
              <a:gd name="connsiteX15" fmla="*/ 755530 w 1514306"/>
              <a:gd name="connsiteY15" fmla="*/ 562886 h 590327"/>
              <a:gd name="connsiteX16" fmla="*/ 763694 w 1514306"/>
              <a:gd name="connsiteY16" fmla="*/ 581936 h 590327"/>
              <a:gd name="connsiteX17" fmla="*/ 771858 w 1514306"/>
              <a:gd name="connsiteY17" fmla="*/ 590100 h 590327"/>
              <a:gd name="connsiteX18" fmla="*/ 780022 w 1514306"/>
              <a:gd name="connsiteY18" fmla="*/ 573771 h 590327"/>
              <a:gd name="connsiteX19" fmla="*/ 790908 w 1514306"/>
              <a:gd name="connsiteY19" fmla="*/ 541114 h 590327"/>
              <a:gd name="connsiteX20" fmla="*/ 801794 w 1514306"/>
              <a:gd name="connsiteY20" fmla="*/ 481243 h 590327"/>
              <a:gd name="connsiteX21" fmla="*/ 809958 w 1514306"/>
              <a:gd name="connsiteY21" fmla="*/ 424093 h 590327"/>
              <a:gd name="connsiteX22" fmla="*/ 818122 w 1514306"/>
              <a:gd name="connsiteY22" fmla="*/ 375107 h 590327"/>
              <a:gd name="connsiteX23" fmla="*/ 826287 w 1514306"/>
              <a:gd name="connsiteY23" fmla="*/ 334286 h 590327"/>
              <a:gd name="connsiteX24" fmla="*/ 834451 w 1514306"/>
              <a:gd name="connsiteY24" fmla="*/ 288021 h 590327"/>
              <a:gd name="connsiteX25" fmla="*/ 842615 w 1514306"/>
              <a:gd name="connsiteY25" fmla="*/ 241757 h 590327"/>
              <a:gd name="connsiteX26" fmla="*/ 853501 w 1514306"/>
              <a:gd name="connsiteY26" fmla="*/ 211821 h 590327"/>
              <a:gd name="connsiteX27" fmla="*/ 867108 w 1514306"/>
              <a:gd name="connsiteY27" fmla="*/ 184607 h 590327"/>
              <a:gd name="connsiteX28" fmla="*/ 883437 w 1514306"/>
              <a:gd name="connsiteY28" fmla="*/ 168278 h 590327"/>
              <a:gd name="connsiteX29" fmla="*/ 934530 w 1514306"/>
              <a:gd name="connsiteY29" fmla="*/ 156125 h 590327"/>
              <a:gd name="connsiteX30" fmla="*/ 1014684 w 1514306"/>
              <a:gd name="connsiteY30" fmla="*/ 148778 h 590327"/>
              <a:gd name="connsiteX31" fmla="*/ 1144437 w 1514306"/>
              <a:gd name="connsiteY31" fmla="*/ 128377 h 590327"/>
              <a:gd name="connsiteX32" fmla="*/ 1338547 w 1514306"/>
              <a:gd name="connsiteY32" fmla="*/ 75667 h 590327"/>
              <a:gd name="connsiteX33" fmla="*/ 1514306 w 1514306"/>
              <a:gd name="connsiteY33" fmla="*/ 19417 h 590327"/>
              <a:gd name="connsiteX0" fmla="*/ 0 w 1514306"/>
              <a:gd name="connsiteY0" fmla="*/ 0 h 590327"/>
              <a:gd name="connsiteX1" fmla="*/ 448008 w 1514306"/>
              <a:gd name="connsiteY1" fmla="*/ 67586 h 590327"/>
              <a:gd name="connsiteX2" fmla="*/ 524208 w 1514306"/>
              <a:gd name="connsiteY2" fmla="*/ 113850 h 590327"/>
              <a:gd name="connsiteX3" fmla="*/ 603130 w 1514306"/>
              <a:gd name="connsiteY3" fmla="*/ 143786 h 590327"/>
              <a:gd name="connsiteX4" fmla="*/ 630344 w 1514306"/>
              <a:gd name="connsiteY4" fmla="*/ 157393 h 590327"/>
              <a:gd name="connsiteX5" fmla="*/ 649394 w 1514306"/>
              <a:gd name="connsiteY5" fmla="*/ 165557 h 590327"/>
              <a:gd name="connsiteX6" fmla="*/ 679330 w 1514306"/>
              <a:gd name="connsiteY6" fmla="*/ 192771 h 590327"/>
              <a:gd name="connsiteX7" fmla="*/ 690215 w 1514306"/>
              <a:gd name="connsiteY7" fmla="*/ 233593 h 590327"/>
              <a:gd name="connsiteX8" fmla="*/ 701101 w 1514306"/>
              <a:gd name="connsiteY8" fmla="*/ 263528 h 590327"/>
              <a:gd name="connsiteX9" fmla="*/ 714708 w 1514306"/>
              <a:gd name="connsiteY9" fmla="*/ 331564 h 590327"/>
              <a:gd name="connsiteX10" fmla="*/ 722872 w 1514306"/>
              <a:gd name="connsiteY10" fmla="*/ 375107 h 590327"/>
              <a:gd name="connsiteX11" fmla="*/ 731037 w 1514306"/>
              <a:gd name="connsiteY11" fmla="*/ 429536 h 590327"/>
              <a:gd name="connsiteX12" fmla="*/ 739201 w 1514306"/>
              <a:gd name="connsiteY12" fmla="*/ 467636 h 590327"/>
              <a:gd name="connsiteX13" fmla="*/ 741922 w 1514306"/>
              <a:gd name="connsiteY13" fmla="*/ 505736 h 590327"/>
              <a:gd name="connsiteX14" fmla="*/ 755530 w 1514306"/>
              <a:gd name="connsiteY14" fmla="*/ 562886 h 590327"/>
              <a:gd name="connsiteX15" fmla="*/ 763694 w 1514306"/>
              <a:gd name="connsiteY15" fmla="*/ 581936 h 590327"/>
              <a:gd name="connsiteX16" fmla="*/ 771858 w 1514306"/>
              <a:gd name="connsiteY16" fmla="*/ 590100 h 590327"/>
              <a:gd name="connsiteX17" fmla="*/ 780022 w 1514306"/>
              <a:gd name="connsiteY17" fmla="*/ 573771 h 590327"/>
              <a:gd name="connsiteX18" fmla="*/ 790908 w 1514306"/>
              <a:gd name="connsiteY18" fmla="*/ 541114 h 590327"/>
              <a:gd name="connsiteX19" fmla="*/ 801794 w 1514306"/>
              <a:gd name="connsiteY19" fmla="*/ 481243 h 590327"/>
              <a:gd name="connsiteX20" fmla="*/ 809958 w 1514306"/>
              <a:gd name="connsiteY20" fmla="*/ 424093 h 590327"/>
              <a:gd name="connsiteX21" fmla="*/ 818122 w 1514306"/>
              <a:gd name="connsiteY21" fmla="*/ 375107 h 590327"/>
              <a:gd name="connsiteX22" fmla="*/ 826287 w 1514306"/>
              <a:gd name="connsiteY22" fmla="*/ 334286 h 590327"/>
              <a:gd name="connsiteX23" fmla="*/ 834451 w 1514306"/>
              <a:gd name="connsiteY23" fmla="*/ 288021 h 590327"/>
              <a:gd name="connsiteX24" fmla="*/ 842615 w 1514306"/>
              <a:gd name="connsiteY24" fmla="*/ 241757 h 590327"/>
              <a:gd name="connsiteX25" fmla="*/ 853501 w 1514306"/>
              <a:gd name="connsiteY25" fmla="*/ 211821 h 590327"/>
              <a:gd name="connsiteX26" fmla="*/ 867108 w 1514306"/>
              <a:gd name="connsiteY26" fmla="*/ 184607 h 590327"/>
              <a:gd name="connsiteX27" fmla="*/ 883437 w 1514306"/>
              <a:gd name="connsiteY27" fmla="*/ 168278 h 590327"/>
              <a:gd name="connsiteX28" fmla="*/ 934530 w 1514306"/>
              <a:gd name="connsiteY28" fmla="*/ 156125 h 590327"/>
              <a:gd name="connsiteX29" fmla="*/ 1014684 w 1514306"/>
              <a:gd name="connsiteY29" fmla="*/ 148778 h 590327"/>
              <a:gd name="connsiteX30" fmla="*/ 1144437 w 1514306"/>
              <a:gd name="connsiteY30" fmla="*/ 128377 h 590327"/>
              <a:gd name="connsiteX31" fmla="*/ 1338547 w 1514306"/>
              <a:gd name="connsiteY31" fmla="*/ 75667 h 590327"/>
              <a:gd name="connsiteX32" fmla="*/ 1514306 w 1514306"/>
              <a:gd name="connsiteY32" fmla="*/ 19417 h 590327"/>
              <a:gd name="connsiteX0" fmla="*/ 0 w 1514306"/>
              <a:gd name="connsiteY0" fmla="*/ 0 h 590327"/>
              <a:gd name="connsiteX1" fmla="*/ 174090 w 1514306"/>
              <a:gd name="connsiteY1" fmla="*/ 82195 h 590327"/>
              <a:gd name="connsiteX2" fmla="*/ 524208 w 1514306"/>
              <a:gd name="connsiteY2" fmla="*/ 113850 h 590327"/>
              <a:gd name="connsiteX3" fmla="*/ 603130 w 1514306"/>
              <a:gd name="connsiteY3" fmla="*/ 143786 h 590327"/>
              <a:gd name="connsiteX4" fmla="*/ 630344 w 1514306"/>
              <a:gd name="connsiteY4" fmla="*/ 157393 h 590327"/>
              <a:gd name="connsiteX5" fmla="*/ 649394 w 1514306"/>
              <a:gd name="connsiteY5" fmla="*/ 165557 h 590327"/>
              <a:gd name="connsiteX6" fmla="*/ 679330 w 1514306"/>
              <a:gd name="connsiteY6" fmla="*/ 192771 h 590327"/>
              <a:gd name="connsiteX7" fmla="*/ 690215 w 1514306"/>
              <a:gd name="connsiteY7" fmla="*/ 233593 h 590327"/>
              <a:gd name="connsiteX8" fmla="*/ 701101 w 1514306"/>
              <a:gd name="connsiteY8" fmla="*/ 263528 h 590327"/>
              <a:gd name="connsiteX9" fmla="*/ 714708 w 1514306"/>
              <a:gd name="connsiteY9" fmla="*/ 331564 h 590327"/>
              <a:gd name="connsiteX10" fmla="*/ 722872 w 1514306"/>
              <a:gd name="connsiteY10" fmla="*/ 375107 h 590327"/>
              <a:gd name="connsiteX11" fmla="*/ 731037 w 1514306"/>
              <a:gd name="connsiteY11" fmla="*/ 429536 h 590327"/>
              <a:gd name="connsiteX12" fmla="*/ 739201 w 1514306"/>
              <a:gd name="connsiteY12" fmla="*/ 467636 h 590327"/>
              <a:gd name="connsiteX13" fmla="*/ 741922 w 1514306"/>
              <a:gd name="connsiteY13" fmla="*/ 505736 h 590327"/>
              <a:gd name="connsiteX14" fmla="*/ 755530 w 1514306"/>
              <a:gd name="connsiteY14" fmla="*/ 562886 h 590327"/>
              <a:gd name="connsiteX15" fmla="*/ 763694 w 1514306"/>
              <a:gd name="connsiteY15" fmla="*/ 581936 h 590327"/>
              <a:gd name="connsiteX16" fmla="*/ 771858 w 1514306"/>
              <a:gd name="connsiteY16" fmla="*/ 590100 h 590327"/>
              <a:gd name="connsiteX17" fmla="*/ 780022 w 1514306"/>
              <a:gd name="connsiteY17" fmla="*/ 573771 h 590327"/>
              <a:gd name="connsiteX18" fmla="*/ 790908 w 1514306"/>
              <a:gd name="connsiteY18" fmla="*/ 541114 h 590327"/>
              <a:gd name="connsiteX19" fmla="*/ 801794 w 1514306"/>
              <a:gd name="connsiteY19" fmla="*/ 481243 h 590327"/>
              <a:gd name="connsiteX20" fmla="*/ 809958 w 1514306"/>
              <a:gd name="connsiteY20" fmla="*/ 424093 h 590327"/>
              <a:gd name="connsiteX21" fmla="*/ 818122 w 1514306"/>
              <a:gd name="connsiteY21" fmla="*/ 375107 h 590327"/>
              <a:gd name="connsiteX22" fmla="*/ 826287 w 1514306"/>
              <a:gd name="connsiteY22" fmla="*/ 334286 h 590327"/>
              <a:gd name="connsiteX23" fmla="*/ 834451 w 1514306"/>
              <a:gd name="connsiteY23" fmla="*/ 288021 h 590327"/>
              <a:gd name="connsiteX24" fmla="*/ 842615 w 1514306"/>
              <a:gd name="connsiteY24" fmla="*/ 241757 h 590327"/>
              <a:gd name="connsiteX25" fmla="*/ 853501 w 1514306"/>
              <a:gd name="connsiteY25" fmla="*/ 211821 h 590327"/>
              <a:gd name="connsiteX26" fmla="*/ 867108 w 1514306"/>
              <a:gd name="connsiteY26" fmla="*/ 184607 h 590327"/>
              <a:gd name="connsiteX27" fmla="*/ 883437 w 1514306"/>
              <a:gd name="connsiteY27" fmla="*/ 168278 h 590327"/>
              <a:gd name="connsiteX28" fmla="*/ 934530 w 1514306"/>
              <a:gd name="connsiteY28" fmla="*/ 156125 h 590327"/>
              <a:gd name="connsiteX29" fmla="*/ 1014684 w 1514306"/>
              <a:gd name="connsiteY29" fmla="*/ 148778 h 590327"/>
              <a:gd name="connsiteX30" fmla="*/ 1144437 w 1514306"/>
              <a:gd name="connsiteY30" fmla="*/ 128377 h 590327"/>
              <a:gd name="connsiteX31" fmla="*/ 1338547 w 1514306"/>
              <a:gd name="connsiteY31" fmla="*/ 75667 h 590327"/>
              <a:gd name="connsiteX32" fmla="*/ 1514306 w 1514306"/>
              <a:gd name="connsiteY32" fmla="*/ 19417 h 590327"/>
              <a:gd name="connsiteX0" fmla="*/ 0 w 1514306"/>
              <a:gd name="connsiteY0" fmla="*/ 0 h 590327"/>
              <a:gd name="connsiteX1" fmla="*/ 174090 w 1514306"/>
              <a:gd name="connsiteY1" fmla="*/ 82195 h 590327"/>
              <a:gd name="connsiteX2" fmla="*/ 410953 w 1514306"/>
              <a:gd name="connsiteY2" fmla="*/ 138894 h 590327"/>
              <a:gd name="connsiteX3" fmla="*/ 603130 w 1514306"/>
              <a:gd name="connsiteY3" fmla="*/ 143786 h 590327"/>
              <a:gd name="connsiteX4" fmla="*/ 630344 w 1514306"/>
              <a:gd name="connsiteY4" fmla="*/ 157393 h 590327"/>
              <a:gd name="connsiteX5" fmla="*/ 649394 w 1514306"/>
              <a:gd name="connsiteY5" fmla="*/ 165557 h 590327"/>
              <a:gd name="connsiteX6" fmla="*/ 679330 w 1514306"/>
              <a:gd name="connsiteY6" fmla="*/ 192771 h 590327"/>
              <a:gd name="connsiteX7" fmla="*/ 690215 w 1514306"/>
              <a:gd name="connsiteY7" fmla="*/ 233593 h 590327"/>
              <a:gd name="connsiteX8" fmla="*/ 701101 w 1514306"/>
              <a:gd name="connsiteY8" fmla="*/ 263528 h 590327"/>
              <a:gd name="connsiteX9" fmla="*/ 714708 w 1514306"/>
              <a:gd name="connsiteY9" fmla="*/ 331564 h 590327"/>
              <a:gd name="connsiteX10" fmla="*/ 722872 w 1514306"/>
              <a:gd name="connsiteY10" fmla="*/ 375107 h 590327"/>
              <a:gd name="connsiteX11" fmla="*/ 731037 w 1514306"/>
              <a:gd name="connsiteY11" fmla="*/ 429536 h 590327"/>
              <a:gd name="connsiteX12" fmla="*/ 739201 w 1514306"/>
              <a:gd name="connsiteY12" fmla="*/ 467636 h 590327"/>
              <a:gd name="connsiteX13" fmla="*/ 741922 w 1514306"/>
              <a:gd name="connsiteY13" fmla="*/ 505736 h 590327"/>
              <a:gd name="connsiteX14" fmla="*/ 755530 w 1514306"/>
              <a:gd name="connsiteY14" fmla="*/ 562886 h 590327"/>
              <a:gd name="connsiteX15" fmla="*/ 763694 w 1514306"/>
              <a:gd name="connsiteY15" fmla="*/ 581936 h 590327"/>
              <a:gd name="connsiteX16" fmla="*/ 771858 w 1514306"/>
              <a:gd name="connsiteY16" fmla="*/ 590100 h 590327"/>
              <a:gd name="connsiteX17" fmla="*/ 780022 w 1514306"/>
              <a:gd name="connsiteY17" fmla="*/ 573771 h 590327"/>
              <a:gd name="connsiteX18" fmla="*/ 790908 w 1514306"/>
              <a:gd name="connsiteY18" fmla="*/ 541114 h 590327"/>
              <a:gd name="connsiteX19" fmla="*/ 801794 w 1514306"/>
              <a:gd name="connsiteY19" fmla="*/ 481243 h 590327"/>
              <a:gd name="connsiteX20" fmla="*/ 809958 w 1514306"/>
              <a:gd name="connsiteY20" fmla="*/ 424093 h 590327"/>
              <a:gd name="connsiteX21" fmla="*/ 818122 w 1514306"/>
              <a:gd name="connsiteY21" fmla="*/ 375107 h 590327"/>
              <a:gd name="connsiteX22" fmla="*/ 826287 w 1514306"/>
              <a:gd name="connsiteY22" fmla="*/ 334286 h 590327"/>
              <a:gd name="connsiteX23" fmla="*/ 834451 w 1514306"/>
              <a:gd name="connsiteY23" fmla="*/ 288021 h 590327"/>
              <a:gd name="connsiteX24" fmla="*/ 842615 w 1514306"/>
              <a:gd name="connsiteY24" fmla="*/ 241757 h 590327"/>
              <a:gd name="connsiteX25" fmla="*/ 853501 w 1514306"/>
              <a:gd name="connsiteY25" fmla="*/ 211821 h 590327"/>
              <a:gd name="connsiteX26" fmla="*/ 867108 w 1514306"/>
              <a:gd name="connsiteY26" fmla="*/ 184607 h 590327"/>
              <a:gd name="connsiteX27" fmla="*/ 883437 w 1514306"/>
              <a:gd name="connsiteY27" fmla="*/ 168278 h 590327"/>
              <a:gd name="connsiteX28" fmla="*/ 934530 w 1514306"/>
              <a:gd name="connsiteY28" fmla="*/ 156125 h 590327"/>
              <a:gd name="connsiteX29" fmla="*/ 1014684 w 1514306"/>
              <a:gd name="connsiteY29" fmla="*/ 148778 h 590327"/>
              <a:gd name="connsiteX30" fmla="*/ 1144437 w 1514306"/>
              <a:gd name="connsiteY30" fmla="*/ 128377 h 590327"/>
              <a:gd name="connsiteX31" fmla="*/ 1338547 w 1514306"/>
              <a:gd name="connsiteY31" fmla="*/ 75667 h 590327"/>
              <a:gd name="connsiteX32" fmla="*/ 1514306 w 1514306"/>
              <a:gd name="connsiteY32" fmla="*/ 19417 h 590327"/>
              <a:gd name="connsiteX0" fmla="*/ 0 w 1514306"/>
              <a:gd name="connsiteY0" fmla="*/ 0 h 590327"/>
              <a:gd name="connsiteX1" fmla="*/ 174090 w 1514306"/>
              <a:gd name="connsiteY1" fmla="*/ 82195 h 590327"/>
              <a:gd name="connsiteX2" fmla="*/ 410953 w 1514306"/>
              <a:gd name="connsiteY2" fmla="*/ 138894 h 590327"/>
              <a:gd name="connsiteX3" fmla="*/ 603130 w 1514306"/>
              <a:gd name="connsiteY3" fmla="*/ 143786 h 590327"/>
              <a:gd name="connsiteX4" fmla="*/ 630344 w 1514306"/>
              <a:gd name="connsiteY4" fmla="*/ 157393 h 590327"/>
              <a:gd name="connsiteX5" fmla="*/ 679330 w 1514306"/>
              <a:gd name="connsiteY5" fmla="*/ 192771 h 590327"/>
              <a:gd name="connsiteX6" fmla="*/ 690215 w 1514306"/>
              <a:gd name="connsiteY6" fmla="*/ 233593 h 590327"/>
              <a:gd name="connsiteX7" fmla="*/ 701101 w 1514306"/>
              <a:gd name="connsiteY7" fmla="*/ 263528 h 590327"/>
              <a:gd name="connsiteX8" fmla="*/ 714708 w 1514306"/>
              <a:gd name="connsiteY8" fmla="*/ 331564 h 590327"/>
              <a:gd name="connsiteX9" fmla="*/ 722872 w 1514306"/>
              <a:gd name="connsiteY9" fmla="*/ 375107 h 590327"/>
              <a:gd name="connsiteX10" fmla="*/ 731037 w 1514306"/>
              <a:gd name="connsiteY10" fmla="*/ 429536 h 590327"/>
              <a:gd name="connsiteX11" fmla="*/ 739201 w 1514306"/>
              <a:gd name="connsiteY11" fmla="*/ 467636 h 590327"/>
              <a:gd name="connsiteX12" fmla="*/ 741922 w 1514306"/>
              <a:gd name="connsiteY12" fmla="*/ 505736 h 590327"/>
              <a:gd name="connsiteX13" fmla="*/ 755530 w 1514306"/>
              <a:gd name="connsiteY13" fmla="*/ 562886 h 590327"/>
              <a:gd name="connsiteX14" fmla="*/ 763694 w 1514306"/>
              <a:gd name="connsiteY14" fmla="*/ 581936 h 590327"/>
              <a:gd name="connsiteX15" fmla="*/ 771858 w 1514306"/>
              <a:gd name="connsiteY15" fmla="*/ 590100 h 590327"/>
              <a:gd name="connsiteX16" fmla="*/ 780022 w 1514306"/>
              <a:gd name="connsiteY16" fmla="*/ 573771 h 590327"/>
              <a:gd name="connsiteX17" fmla="*/ 790908 w 1514306"/>
              <a:gd name="connsiteY17" fmla="*/ 541114 h 590327"/>
              <a:gd name="connsiteX18" fmla="*/ 801794 w 1514306"/>
              <a:gd name="connsiteY18" fmla="*/ 481243 h 590327"/>
              <a:gd name="connsiteX19" fmla="*/ 809958 w 1514306"/>
              <a:gd name="connsiteY19" fmla="*/ 424093 h 590327"/>
              <a:gd name="connsiteX20" fmla="*/ 818122 w 1514306"/>
              <a:gd name="connsiteY20" fmla="*/ 375107 h 590327"/>
              <a:gd name="connsiteX21" fmla="*/ 826287 w 1514306"/>
              <a:gd name="connsiteY21" fmla="*/ 334286 h 590327"/>
              <a:gd name="connsiteX22" fmla="*/ 834451 w 1514306"/>
              <a:gd name="connsiteY22" fmla="*/ 288021 h 590327"/>
              <a:gd name="connsiteX23" fmla="*/ 842615 w 1514306"/>
              <a:gd name="connsiteY23" fmla="*/ 241757 h 590327"/>
              <a:gd name="connsiteX24" fmla="*/ 853501 w 1514306"/>
              <a:gd name="connsiteY24" fmla="*/ 211821 h 590327"/>
              <a:gd name="connsiteX25" fmla="*/ 867108 w 1514306"/>
              <a:gd name="connsiteY25" fmla="*/ 184607 h 590327"/>
              <a:gd name="connsiteX26" fmla="*/ 883437 w 1514306"/>
              <a:gd name="connsiteY26" fmla="*/ 168278 h 590327"/>
              <a:gd name="connsiteX27" fmla="*/ 934530 w 1514306"/>
              <a:gd name="connsiteY27" fmla="*/ 156125 h 590327"/>
              <a:gd name="connsiteX28" fmla="*/ 1014684 w 1514306"/>
              <a:gd name="connsiteY28" fmla="*/ 148778 h 590327"/>
              <a:gd name="connsiteX29" fmla="*/ 1144437 w 1514306"/>
              <a:gd name="connsiteY29" fmla="*/ 128377 h 590327"/>
              <a:gd name="connsiteX30" fmla="*/ 1338547 w 1514306"/>
              <a:gd name="connsiteY30" fmla="*/ 75667 h 590327"/>
              <a:gd name="connsiteX31" fmla="*/ 1514306 w 1514306"/>
              <a:gd name="connsiteY31" fmla="*/ 19417 h 590327"/>
              <a:gd name="connsiteX0" fmla="*/ 0 w 1514306"/>
              <a:gd name="connsiteY0" fmla="*/ 0 h 590327"/>
              <a:gd name="connsiteX1" fmla="*/ 174090 w 1514306"/>
              <a:gd name="connsiteY1" fmla="*/ 82195 h 590327"/>
              <a:gd name="connsiteX2" fmla="*/ 410953 w 1514306"/>
              <a:gd name="connsiteY2" fmla="*/ 138894 h 590327"/>
              <a:gd name="connsiteX3" fmla="*/ 524115 w 1514306"/>
              <a:gd name="connsiteY3" fmla="*/ 152134 h 590327"/>
              <a:gd name="connsiteX4" fmla="*/ 630344 w 1514306"/>
              <a:gd name="connsiteY4" fmla="*/ 157393 h 590327"/>
              <a:gd name="connsiteX5" fmla="*/ 679330 w 1514306"/>
              <a:gd name="connsiteY5" fmla="*/ 192771 h 590327"/>
              <a:gd name="connsiteX6" fmla="*/ 690215 w 1514306"/>
              <a:gd name="connsiteY6" fmla="*/ 233593 h 590327"/>
              <a:gd name="connsiteX7" fmla="*/ 701101 w 1514306"/>
              <a:gd name="connsiteY7" fmla="*/ 263528 h 590327"/>
              <a:gd name="connsiteX8" fmla="*/ 714708 w 1514306"/>
              <a:gd name="connsiteY8" fmla="*/ 331564 h 590327"/>
              <a:gd name="connsiteX9" fmla="*/ 722872 w 1514306"/>
              <a:gd name="connsiteY9" fmla="*/ 375107 h 590327"/>
              <a:gd name="connsiteX10" fmla="*/ 731037 w 1514306"/>
              <a:gd name="connsiteY10" fmla="*/ 429536 h 590327"/>
              <a:gd name="connsiteX11" fmla="*/ 739201 w 1514306"/>
              <a:gd name="connsiteY11" fmla="*/ 467636 h 590327"/>
              <a:gd name="connsiteX12" fmla="*/ 741922 w 1514306"/>
              <a:gd name="connsiteY12" fmla="*/ 505736 h 590327"/>
              <a:gd name="connsiteX13" fmla="*/ 755530 w 1514306"/>
              <a:gd name="connsiteY13" fmla="*/ 562886 h 590327"/>
              <a:gd name="connsiteX14" fmla="*/ 763694 w 1514306"/>
              <a:gd name="connsiteY14" fmla="*/ 581936 h 590327"/>
              <a:gd name="connsiteX15" fmla="*/ 771858 w 1514306"/>
              <a:gd name="connsiteY15" fmla="*/ 590100 h 590327"/>
              <a:gd name="connsiteX16" fmla="*/ 780022 w 1514306"/>
              <a:gd name="connsiteY16" fmla="*/ 573771 h 590327"/>
              <a:gd name="connsiteX17" fmla="*/ 790908 w 1514306"/>
              <a:gd name="connsiteY17" fmla="*/ 541114 h 590327"/>
              <a:gd name="connsiteX18" fmla="*/ 801794 w 1514306"/>
              <a:gd name="connsiteY18" fmla="*/ 481243 h 590327"/>
              <a:gd name="connsiteX19" fmla="*/ 809958 w 1514306"/>
              <a:gd name="connsiteY19" fmla="*/ 424093 h 590327"/>
              <a:gd name="connsiteX20" fmla="*/ 818122 w 1514306"/>
              <a:gd name="connsiteY20" fmla="*/ 375107 h 590327"/>
              <a:gd name="connsiteX21" fmla="*/ 826287 w 1514306"/>
              <a:gd name="connsiteY21" fmla="*/ 334286 h 590327"/>
              <a:gd name="connsiteX22" fmla="*/ 834451 w 1514306"/>
              <a:gd name="connsiteY22" fmla="*/ 288021 h 590327"/>
              <a:gd name="connsiteX23" fmla="*/ 842615 w 1514306"/>
              <a:gd name="connsiteY23" fmla="*/ 241757 h 590327"/>
              <a:gd name="connsiteX24" fmla="*/ 853501 w 1514306"/>
              <a:gd name="connsiteY24" fmla="*/ 211821 h 590327"/>
              <a:gd name="connsiteX25" fmla="*/ 867108 w 1514306"/>
              <a:gd name="connsiteY25" fmla="*/ 184607 h 590327"/>
              <a:gd name="connsiteX26" fmla="*/ 883437 w 1514306"/>
              <a:gd name="connsiteY26" fmla="*/ 168278 h 590327"/>
              <a:gd name="connsiteX27" fmla="*/ 934530 w 1514306"/>
              <a:gd name="connsiteY27" fmla="*/ 156125 h 590327"/>
              <a:gd name="connsiteX28" fmla="*/ 1014684 w 1514306"/>
              <a:gd name="connsiteY28" fmla="*/ 148778 h 590327"/>
              <a:gd name="connsiteX29" fmla="*/ 1144437 w 1514306"/>
              <a:gd name="connsiteY29" fmla="*/ 128377 h 590327"/>
              <a:gd name="connsiteX30" fmla="*/ 1338547 w 1514306"/>
              <a:gd name="connsiteY30" fmla="*/ 75667 h 590327"/>
              <a:gd name="connsiteX31" fmla="*/ 1514306 w 1514306"/>
              <a:gd name="connsiteY31" fmla="*/ 19417 h 590327"/>
              <a:gd name="connsiteX0" fmla="*/ 0 w 1514306"/>
              <a:gd name="connsiteY0" fmla="*/ 0 h 590327"/>
              <a:gd name="connsiteX1" fmla="*/ 174090 w 1514306"/>
              <a:gd name="connsiteY1" fmla="*/ 82195 h 590327"/>
              <a:gd name="connsiteX2" fmla="*/ 410953 w 1514306"/>
              <a:gd name="connsiteY2" fmla="*/ 138894 h 590327"/>
              <a:gd name="connsiteX3" fmla="*/ 524115 w 1514306"/>
              <a:gd name="connsiteY3" fmla="*/ 152134 h 590327"/>
              <a:gd name="connsiteX4" fmla="*/ 614540 w 1514306"/>
              <a:gd name="connsiteY4" fmla="*/ 163654 h 590327"/>
              <a:gd name="connsiteX5" fmla="*/ 679330 w 1514306"/>
              <a:gd name="connsiteY5" fmla="*/ 192771 h 590327"/>
              <a:gd name="connsiteX6" fmla="*/ 690215 w 1514306"/>
              <a:gd name="connsiteY6" fmla="*/ 233593 h 590327"/>
              <a:gd name="connsiteX7" fmla="*/ 701101 w 1514306"/>
              <a:gd name="connsiteY7" fmla="*/ 263528 h 590327"/>
              <a:gd name="connsiteX8" fmla="*/ 714708 w 1514306"/>
              <a:gd name="connsiteY8" fmla="*/ 331564 h 590327"/>
              <a:gd name="connsiteX9" fmla="*/ 722872 w 1514306"/>
              <a:gd name="connsiteY9" fmla="*/ 375107 h 590327"/>
              <a:gd name="connsiteX10" fmla="*/ 731037 w 1514306"/>
              <a:gd name="connsiteY10" fmla="*/ 429536 h 590327"/>
              <a:gd name="connsiteX11" fmla="*/ 739201 w 1514306"/>
              <a:gd name="connsiteY11" fmla="*/ 467636 h 590327"/>
              <a:gd name="connsiteX12" fmla="*/ 741922 w 1514306"/>
              <a:gd name="connsiteY12" fmla="*/ 505736 h 590327"/>
              <a:gd name="connsiteX13" fmla="*/ 755530 w 1514306"/>
              <a:gd name="connsiteY13" fmla="*/ 562886 h 590327"/>
              <a:gd name="connsiteX14" fmla="*/ 763694 w 1514306"/>
              <a:gd name="connsiteY14" fmla="*/ 581936 h 590327"/>
              <a:gd name="connsiteX15" fmla="*/ 771858 w 1514306"/>
              <a:gd name="connsiteY15" fmla="*/ 590100 h 590327"/>
              <a:gd name="connsiteX16" fmla="*/ 780022 w 1514306"/>
              <a:gd name="connsiteY16" fmla="*/ 573771 h 590327"/>
              <a:gd name="connsiteX17" fmla="*/ 790908 w 1514306"/>
              <a:gd name="connsiteY17" fmla="*/ 541114 h 590327"/>
              <a:gd name="connsiteX18" fmla="*/ 801794 w 1514306"/>
              <a:gd name="connsiteY18" fmla="*/ 481243 h 590327"/>
              <a:gd name="connsiteX19" fmla="*/ 809958 w 1514306"/>
              <a:gd name="connsiteY19" fmla="*/ 424093 h 590327"/>
              <a:gd name="connsiteX20" fmla="*/ 818122 w 1514306"/>
              <a:gd name="connsiteY20" fmla="*/ 375107 h 590327"/>
              <a:gd name="connsiteX21" fmla="*/ 826287 w 1514306"/>
              <a:gd name="connsiteY21" fmla="*/ 334286 h 590327"/>
              <a:gd name="connsiteX22" fmla="*/ 834451 w 1514306"/>
              <a:gd name="connsiteY22" fmla="*/ 288021 h 590327"/>
              <a:gd name="connsiteX23" fmla="*/ 842615 w 1514306"/>
              <a:gd name="connsiteY23" fmla="*/ 241757 h 590327"/>
              <a:gd name="connsiteX24" fmla="*/ 853501 w 1514306"/>
              <a:gd name="connsiteY24" fmla="*/ 211821 h 590327"/>
              <a:gd name="connsiteX25" fmla="*/ 867108 w 1514306"/>
              <a:gd name="connsiteY25" fmla="*/ 184607 h 590327"/>
              <a:gd name="connsiteX26" fmla="*/ 883437 w 1514306"/>
              <a:gd name="connsiteY26" fmla="*/ 168278 h 590327"/>
              <a:gd name="connsiteX27" fmla="*/ 934530 w 1514306"/>
              <a:gd name="connsiteY27" fmla="*/ 156125 h 590327"/>
              <a:gd name="connsiteX28" fmla="*/ 1014684 w 1514306"/>
              <a:gd name="connsiteY28" fmla="*/ 148778 h 590327"/>
              <a:gd name="connsiteX29" fmla="*/ 1144437 w 1514306"/>
              <a:gd name="connsiteY29" fmla="*/ 128377 h 590327"/>
              <a:gd name="connsiteX30" fmla="*/ 1338547 w 1514306"/>
              <a:gd name="connsiteY30" fmla="*/ 75667 h 590327"/>
              <a:gd name="connsiteX31" fmla="*/ 1514306 w 1514306"/>
              <a:gd name="connsiteY31" fmla="*/ 19417 h 590327"/>
              <a:gd name="connsiteX0" fmla="*/ 0 w 1514306"/>
              <a:gd name="connsiteY0" fmla="*/ 0 h 581979"/>
              <a:gd name="connsiteX1" fmla="*/ 174090 w 1514306"/>
              <a:gd name="connsiteY1" fmla="*/ 73847 h 581979"/>
              <a:gd name="connsiteX2" fmla="*/ 410953 w 1514306"/>
              <a:gd name="connsiteY2" fmla="*/ 130546 h 581979"/>
              <a:gd name="connsiteX3" fmla="*/ 524115 w 1514306"/>
              <a:gd name="connsiteY3" fmla="*/ 143786 h 581979"/>
              <a:gd name="connsiteX4" fmla="*/ 614540 w 1514306"/>
              <a:gd name="connsiteY4" fmla="*/ 155306 h 581979"/>
              <a:gd name="connsiteX5" fmla="*/ 679330 w 1514306"/>
              <a:gd name="connsiteY5" fmla="*/ 184423 h 581979"/>
              <a:gd name="connsiteX6" fmla="*/ 690215 w 1514306"/>
              <a:gd name="connsiteY6" fmla="*/ 225245 h 581979"/>
              <a:gd name="connsiteX7" fmla="*/ 701101 w 1514306"/>
              <a:gd name="connsiteY7" fmla="*/ 255180 h 581979"/>
              <a:gd name="connsiteX8" fmla="*/ 714708 w 1514306"/>
              <a:gd name="connsiteY8" fmla="*/ 323216 h 581979"/>
              <a:gd name="connsiteX9" fmla="*/ 722872 w 1514306"/>
              <a:gd name="connsiteY9" fmla="*/ 366759 h 581979"/>
              <a:gd name="connsiteX10" fmla="*/ 731037 w 1514306"/>
              <a:gd name="connsiteY10" fmla="*/ 421188 h 581979"/>
              <a:gd name="connsiteX11" fmla="*/ 739201 w 1514306"/>
              <a:gd name="connsiteY11" fmla="*/ 459288 h 581979"/>
              <a:gd name="connsiteX12" fmla="*/ 741922 w 1514306"/>
              <a:gd name="connsiteY12" fmla="*/ 497388 h 581979"/>
              <a:gd name="connsiteX13" fmla="*/ 755530 w 1514306"/>
              <a:gd name="connsiteY13" fmla="*/ 554538 h 581979"/>
              <a:gd name="connsiteX14" fmla="*/ 763694 w 1514306"/>
              <a:gd name="connsiteY14" fmla="*/ 573588 h 581979"/>
              <a:gd name="connsiteX15" fmla="*/ 771858 w 1514306"/>
              <a:gd name="connsiteY15" fmla="*/ 581752 h 581979"/>
              <a:gd name="connsiteX16" fmla="*/ 780022 w 1514306"/>
              <a:gd name="connsiteY16" fmla="*/ 565423 h 581979"/>
              <a:gd name="connsiteX17" fmla="*/ 790908 w 1514306"/>
              <a:gd name="connsiteY17" fmla="*/ 532766 h 581979"/>
              <a:gd name="connsiteX18" fmla="*/ 801794 w 1514306"/>
              <a:gd name="connsiteY18" fmla="*/ 472895 h 581979"/>
              <a:gd name="connsiteX19" fmla="*/ 809958 w 1514306"/>
              <a:gd name="connsiteY19" fmla="*/ 415745 h 581979"/>
              <a:gd name="connsiteX20" fmla="*/ 818122 w 1514306"/>
              <a:gd name="connsiteY20" fmla="*/ 366759 h 581979"/>
              <a:gd name="connsiteX21" fmla="*/ 826287 w 1514306"/>
              <a:gd name="connsiteY21" fmla="*/ 325938 h 581979"/>
              <a:gd name="connsiteX22" fmla="*/ 834451 w 1514306"/>
              <a:gd name="connsiteY22" fmla="*/ 279673 h 581979"/>
              <a:gd name="connsiteX23" fmla="*/ 842615 w 1514306"/>
              <a:gd name="connsiteY23" fmla="*/ 233409 h 581979"/>
              <a:gd name="connsiteX24" fmla="*/ 853501 w 1514306"/>
              <a:gd name="connsiteY24" fmla="*/ 203473 h 581979"/>
              <a:gd name="connsiteX25" fmla="*/ 867108 w 1514306"/>
              <a:gd name="connsiteY25" fmla="*/ 176259 h 581979"/>
              <a:gd name="connsiteX26" fmla="*/ 883437 w 1514306"/>
              <a:gd name="connsiteY26" fmla="*/ 159930 h 581979"/>
              <a:gd name="connsiteX27" fmla="*/ 934530 w 1514306"/>
              <a:gd name="connsiteY27" fmla="*/ 147777 h 581979"/>
              <a:gd name="connsiteX28" fmla="*/ 1014684 w 1514306"/>
              <a:gd name="connsiteY28" fmla="*/ 140430 h 581979"/>
              <a:gd name="connsiteX29" fmla="*/ 1144437 w 1514306"/>
              <a:gd name="connsiteY29" fmla="*/ 120029 h 581979"/>
              <a:gd name="connsiteX30" fmla="*/ 1338547 w 1514306"/>
              <a:gd name="connsiteY30" fmla="*/ 67319 h 581979"/>
              <a:gd name="connsiteX31" fmla="*/ 1514306 w 1514306"/>
              <a:gd name="connsiteY31" fmla="*/ 11069 h 581979"/>
              <a:gd name="connsiteX0" fmla="*/ 0 w 1514306"/>
              <a:gd name="connsiteY0" fmla="*/ 0 h 581979"/>
              <a:gd name="connsiteX1" fmla="*/ 174090 w 1514306"/>
              <a:gd name="connsiteY1" fmla="*/ 73847 h 581979"/>
              <a:gd name="connsiteX2" fmla="*/ 410953 w 1514306"/>
              <a:gd name="connsiteY2" fmla="*/ 130546 h 581979"/>
              <a:gd name="connsiteX3" fmla="*/ 524115 w 1514306"/>
              <a:gd name="connsiteY3" fmla="*/ 143786 h 581979"/>
              <a:gd name="connsiteX4" fmla="*/ 614540 w 1514306"/>
              <a:gd name="connsiteY4" fmla="*/ 155306 h 581979"/>
              <a:gd name="connsiteX5" fmla="*/ 679330 w 1514306"/>
              <a:gd name="connsiteY5" fmla="*/ 184423 h 581979"/>
              <a:gd name="connsiteX6" fmla="*/ 690215 w 1514306"/>
              <a:gd name="connsiteY6" fmla="*/ 225245 h 581979"/>
              <a:gd name="connsiteX7" fmla="*/ 701101 w 1514306"/>
              <a:gd name="connsiteY7" fmla="*/ 255180 h 581979"/>
              <a:gd name="connsiteX8" fmla="*/ 714708 w 1514306"/>
              <a:gd name="connsiteY8" fmla="*/ 323216 h 581979"/>
              <a:gd name="connsiteX9" fmla="*/ 722872 w 1514306"/>
              <a:gd name="connsiteY9" fmla="*/ 366759 h 581979"/>
              <a:gd name="connsiteX10" fmla="*/ 731037 w 1514306"/>
              <a:gd name="connsiteY10" fmla="*/ 421188 h 581979"/>
              <a:gd name="connsiteX11" fmla="*/ 739201 w 1514306"/>
              <a:gd name="connsiteY11" fmla="*/ 459288 h 581979"/>
              <a:gd name="connsiteX12" fmla="*/ 741922 w 1514306"/>
              <a:gd name="connsiteY12" fmla="*/ 497388 h 581979"/>
              <a:gd name="connsiteX13" fmla="*/ 755530 w 1514306"/>
              <a:gd name="connsiteY13" fmla="*/ 554538 h 581979"/>
              <a:gd name="connsiteX14" fmla="*/ 763694 w 1514306"/>
              <a:gd name="connsiteY14" fmla="*/ 573588 h 581979"/>
              <a:gd name="connsiteX15" fmla="*/ 771858 w 1514306"/>
              <a:gd name="connsiteY15" fmla="*/ 581752 h 581979"/>
              <a:gd name="connsiteX16" fmla="*/ 780022 w 1514306"/>
              <a:gd name="connsiteY16" fmla="*/ 565423 h 581979"/>
              <a:gd name="connsiteX17" fmla="*/ 790908 w 1514306"/>
              <a:gd name="connsiteY17" fmla="*/ 532766 h 581979"/>
              <a:gd name="connsiteX18" fmla="*/ 801794 w 1514306"/>
              <a:gd name="connsiteY18" fmla="*/ 472895 h 581979"/>
              <a:gd name="connsiteX19" fmla="*/ 809958 w 1514306"/>
              <a:gd name="connsiteY19" fmla="*/ 415745 h 581979"/>
              <a:gd name="connsiteX20" fmla="*/ 818122 w 1514306"/>
              <a:gd name="connsiteY20" fmla="*/ 366759 h 581979"/>
              <a:gd name="connsiteX21" fmla="*/ 826287 w 1514306"/>
              <a:gd name="connsiteY21" fmla="*/ 325938 h 581979"/>
              <a:gd name="connsiteX22" fmla="*/ 834451 w 1514306"/>
              <a:gd name="connsiteY22" fmla="*/ 279673 h 581979"/>
              <a:gd name="connsiteX23" fmla="*/ 842615 w 1514306"/>
              <a:gd name="connsiteY23" fmla="*/ 233409 h 581979"/>
              <a:gd name="connsiteX24" fmla="*/ 853501 w 1514306"/>
              <a:gd name="connsiteY24" fmla="*/ 203473 h 581979"/>
              <a:gd name="connsiteX25" fmla="*/ 867108 w 1514306"/>
              <a:gd name="connsiteY25" fmla="*/ 176259 h 581979"/>
              <a:gd name="connsiteX26" fmla="*/ 883437 w 1514306"/>
              <a:gd name="connsiteY26" fmla="*/ 159930 h 581979"/>
              <a:gd name="connsiteX27" fmla="*/ 934530 w 1514306"/>
              <a:gd name="connsiteY27" fmla="*/ 147777 h 581979"/>
              <a:gd name="connsiteX28" fmla="*/ 1014684 w 1514306"/>
              <a:gd name="connsiteY28" fmla="*/ 140430 h 581979"/>
              <a:gd name="connsiteX29" fmla="*/ 1144437 w 1514306"/>
              <a:gd name="connsiteY29" fmla="*/ 120029 h 581979"/>
              <a:gd name="connsiteX30" fmla="*/ 1354349 w 1514306"/>
              <a:gd name="connsiteY30" fmla="*/ 73580 h 581979"/>
              <a:gd name="connsiteX31" fmla="*/ 1514306 w 1514306"/>
              <a:gd name="connsiteY31" fmla="*/ 11069 h 58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4306" h="581979">
                <a:moveTo>
                  <a:pt x="0" y="0"/>
                </a:moveTo>
                <a:cubicBezTo>
                  <a:pt x="58030" y="27398"/>
                  <a:pt x="105598" y="52089"/>
                  <a:pt x="174090" y="73847"/>
                </a:cubicBezTo>
                <a:cubicBezTo>
                  <a:pt x="242582" y="95605"/>
                  <a:pt x="352616" y="118890"/>
                  <a:pt x="410953" y="130546"/>
                </a:cubicBezTo>
                <a:cubicBezTo>
                  <a:pt x="469290" y="142202"/>
                  <a:pt x="490184" y="139659"/>
                  <a:pt x="524115" y="143786"/>
                </a:cubicBezTo>
                <a:cubicBezTo>
                  <a:pt x="558046" y="147913"/>
                  <a:pt x="588671" y="148533"/>
                  <a:pt x="614540" y="155306"/>
                </a:cubicBezTo>
                <a:cubicBezTo>
                  <a:pt x="640409" y="162079"/>
                  <a:pt x="666718" y="172767"/>
                  <a:pt x="679330" y="184423"/>
                </a:cubicBezTo>
                <a:cubicBezTo>
                  <a:pt x="691942" y="196079"/>
                  <a:pt x="686587" y="213452"/>
                  <a:pt x="690215" y="225245"/>
                </a:cubicBezTo>
                <a:cubicBezTo>
                  <a:pt x="693843" y="237038"/>
                  <a:pt x="697019" y="238852"/>
                  <a:pt x="701101" y="255180"/>
                </a:cubicBezTo>
                <a:cubicBezTo>
                  <a:pt x="705183" y="271509"/>
                  <a:pt x="711079" y="304619"/>
                  <a:pt x="714708" y="323216"/>
                </a:cubicBezTo>
                <a:cubicBezTo>
                  <a:pt x="718337" y="341813"/>
                  <a:pt x="720151" y="350430"/>
                  <a:pt x="722872" y="366759"/>
                </a:cubicBezTo>
                <a:cubicBezTo>
                  <a:pt x="725594" y="383088"/>
                  <a:pt x="728316" y="405767"/>
                  <a:pt x="731037" y="421188"/>
                </a:cubicBezTo>
                <a:cubicBezTo>
                  <a:pt x="733758" y="436609"/>
                  <a:pt x="737387" y="446588"/>
                  <a:pt x="739201" y="459288"/>
                </a:cubicBezTo>
                <a:cubicBezTo>
                  <a:pt x="741015" y="471988"/>
                  <a:pt x="739201" y="481513"/>
                  <a:pt x="741922" y="497388"/>
                </a:cubicBezTo>
                <a:cubicBezTo>
                  <a:pt x="744643" y="513263"/>
                  <a:pt x="751901" y="541838"/>
                  <a:pt x="755530" y="554538"/>
                </a:cubicBezTo>
                <a:cubicBezTo>
                  <a:pt x="759159" y="567238"/>
                  <a:pt x="760973" y="569052"/>
                  <a:pt x="763694" y="573588"/>
                </a:cubicBezTo>
                <a:cubicBezTo>
                  <a:pt x="766415" y="578124"/>
                  <a:pt x="769137" y="583113"/>
                  <a:pt x="771858" y="581752"/>
                </a:cubicBezTo>
                <a:cubicBezTo>
                  <a:pt x="774579" y="580391"/>
                  <a:pt x="776847" y="573587"/>
                  <a:pt x="780022" y="565423"/>
                </a:cubicBezTo>
                <a:cubicBezTo>
                  <a:pt x="783197" y="557259"/>
                  <a:pt x="787279" y="548187"/>
                  <a:pt x="790908" y="532766"/>
                </a:cubicBezTo>
                <a:cubicBezTo>
                  <a:pt x="794537" y="517345"/>
                  <a:pt x="798619" y="492399"/>
                  <a:pt x="801794" y="472895"/>
                </a:cubicBezTo>
                <a:cubicBezTo>
                  <a:pt x="804969" y="453392"/>
                  <a:pt x="807237" y="433434"/>
                  <a:pt x="809958" y="415745"/>
                </a:cubicBezTo>
                <a:cubicBezTo>
                  <a:pt x="812679" y="398056"/>
                  <a:pt x="815400" y="381727"/>
                  <a:pt x="818122" y="366759"/>
                </a:cubicBezTo>
                <a:cubicBezTo>
                  <a:pt x="820844" y="351791"/>
                  <a:pt x="823566" y="340452"/>
                  <a:pt x="826287" y="325938"/>
                </a:cubicBezTo>
                <a:cubicBezTo>
                  <a:pt x="829008" y="311424"/>
                  <a:pt x="834451" y="279673"/>
                  <a:pt x="834451" y="279673"/>
                </a:cubicBezTo>
                <a:cubicBezTo>
                  <a:pt x="837172" y="264252"/>
                  <a:pt x="839440" y="246109"/>
                  <a:pt x="842615" y="233409"/>
                </a:cubicBezTo>
                <a:cubicBezTo>
                  <a:pt x="845790" y="220709"/>
                  <a:pt x="849419" y="212998"/>
                  <a:pt x="853501" y="203473"/>
                </a:cubicBezTo>
                <a:cubicBezTo>
                  <a:pt x="857583" y="193948"/>
                  <a:pt x="862119" y="183516"/>
                  <a:pt x="867108" y="176259"/>
                </a:cubicBezTo>
                <a:cubicBezTo>
                  <a:pt x="872097" y="169002"/>
                  <a:pt x="872200" y="164677"/>
                  <a:pt x="883437" y="159930"/>
                </a:cubicBezTo>
                <a:cubicBezTo>
                  <a:pt x="894674" y="155183"/>
                  <a:pt x="912655" y="151027"/>
                  <a:pt x="934530" y="147777"/>
                </a:cubicBezTo>
                <a:cubicBezTo>
                  <a:pt x="956405" y="144527"/>
                  <a:pt x="979700" y="145055"/>
                  <a:pt x="1014684" y="140430"/>
                </a:cubicBezTo>
                <a:cubicBezTo>
                  <a:pt x="1049669" y="135805"/>
                  <a:pt x="1087826" y="131171"/>
                  <a:pt x="1144437" y="120029"/>
                </a:cubicBezTo>
                <a:cubicBezTo>
                  <a:pt x="1201048" y="108887"/>
                  <a:pt x="1292704" y="91740"/>
                  <a:pt x="1354349" y="73580"/>
                </a:cubicBezTo>
                <a:cubicBezTo>
                  <a:pt x="1415994" y="55420"/>
                  <a:pt x="1477690" y="22788"/>
                  <a:pt x="1514306" y="11069"/>
                </a:cubicBezTo>
              </a:path>
            </a:pathLst>
          </a:custGeom>
          <a:gradFill flip="none" rotWithShape="1">
            <a:gsLst>
              <a:gs pos="0">
                <a:schemeClr val="bg1"/>
              </a:gs>
              <a:gs pos="36000">
                <a:srgbClr val="00B0F0"/>
              </a:gs>
              <a:gs pos="55000">
                <a:srgbClr val="0070C0"/>
              </a:gs>
              <a:gs pos="100000">
                <a:srgbClr val="002060"/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8" name="Freeform 13">
            <a:extLst>
              <a:ext uri="{FF2B5EF4-FFF2-40B4-BE49-F238E27FC236}">
                <a16:creationId xmlns:a16="http://schemas.microsoft.com/office/drawing/2014/main" id="{AF008892-79B5-490A-86B9-61557E96AAC4}"/>
              </a:ext>
            </a:extLst>
          </p:cNvPr>
          <p:cNvSpPr/>
          <p:nvPr/>
        </p:nvSpPr>
        <p:spPr bwMode="auto">
          <a:xfrm>
            <a:off x="9241301" y="4737232"/>
            <a:ext cx="2068578" cy="994406"/>
          </a:xfrm>
          <a:custGeom>
            <a:avLst/>
            <a:gdLst>
              <a:gd name="connsiteX0" fmla="*/ 0 w 1455212"/>
              <a:gd name="connsiteY0" fmla="*/ 0 h 1121111"/>
              <a:gd name="connsiteX1" fmla="*/ 284638 w 1455212"/>
              <a:gd name="connsiteY1" fmla="*/ 266848 h 1121111"/>
              <a:gd name="connsiteX2" fmla="*/ 476769 w 1455212"/>
              <a:gd name="connsiteY2" fmla="*/ 419841 h 1121111"/>
              <a:gd name="connsiteX3" fmla="*/ 576392 w 1455212"/>
              <a:gd name="connsiteY3" fmla="*/ 480327 h 1121111"/>
              <a:gd name="connsiteX4" fmla="*/ 619088 w 1455212"/>
              <a:gd name="connsiteY4" fmla="*/ 505233 h 1121111"/>
              <a:gd name="connsiteX5" fmla="*/ 640435 w 1455212"/>
              <a:gd name="connsiteY5" fmla="*/ 551487 h 1121111"/>
              <a:gd name="connsiteX6" fmla="*/ 661783 w 1455212"/>
              <a:gd name="connsiteY6" fmla="*/ 658226 h 1121111"/>
              <a:gd name="connsiteX7" fmla="*/ 693805 w 1455212"/>
              <a:gd name="connsiteY7" fmla="*/ 861031 h 1121111"/>
              <a:gd name="connsiteX8" fmla="*/ 718711 w 1455212"/>
              <a:gd name="connsiteY8" fmla="*/ 1053161 h 1121111"/>
              <a:gd name="connsiteX9" fmla="*/ 729385 w 1455212"/>
              <a:gd name="connsiteY9" fmla="*/ 1095857 h 1121111"/>
              <a:gd name="connsiteX10" fmla="*/ 743617 w 1455212"/>
              <a:gd name="connsiteY10" fmla="*/ 1120763 h 1121111"/>
              <a:gd name="connsiteX11" fmla="*/ 757849 w 1455212"/>
              <a:gd name="connsiteY11" fmla="*/ 1078067 h 1121111"/>
              <a:gd name="connsiteX12" fmla="*/ 775639 w 1455212"/>
              <a:gd name="connsiteY12" fmla="*/ 964212 h 1121111"/>
              <a:gd name="connsiteX13" fmla="*/ 804102 w 1455212"/>
              <a:gd name="connsiteY13" fmla="*/ 729385 h 1121111"/>
              <a:gd name="connsiteX14" fmla="*/ 829008 w 1455212"/>
              <a:gd name="connsiteY14" fmla="*/ 594182 h 1121111"/>
              <a:gd name="connsiteX15" fmla="*/ 853914 w 1455212"/>
              <a:gd name="connsiteY15" fmla="*/ 526581 h 1121111"/>
              <a:gd name="connsiteX16" fmla="*/ 878820 w 1455212"/>
              <a:gd name="connsiteY16" fmla="*/ 498117 h 1121111"/>
              <a:gd name="connsiteX17" fmla="*/ 978443 w 1455212"/>
              <a:gd name="connsiteY17" fmla="*/ 441189 h 1121111"/>
              <a:gd name="connsiteX18" fmla="*/ 1124320 w 1455212"/>
              <a:gd name="connsiteY18" fmla="*/ 338008 h 1121111"/>
              <a:gd name="connsiteX19" fmla="*/ 1273755 w 1455212"/>
              <a:gd name="connsiteY19" fmla="*/ 209921 h 1121111"/>
              <a:gd name="connsiteX20" fmla="*/ 1455212 w 1455212"/>
              <a:gd name="connsiteY20" fmla="*/ 21348 h 1121111"/>
              <a:gd name="connsiteX0" fmla="*/ 0 w 1887258"/>
              <a:gd name="connsiteY0" fmla="*/ 0 h 1121111"/>
              <a:gd name="connsiteX1" fmla="*/ 284638 w 1887258"/>
              <a:gd name="connsiteY1" fmla="*/ 266848 h 1121111"/>
              <a:gd name="connsiteX2" fmla="*/ 476769 w 1887258"/>
              <a:gd name="connsiteY2" fmla="*/ 419841 h 1121111"/>
              <a:gd name="connsiteX3" fmla="*/ 576392 w 1887258"/>
              <a:gd name="connsiteY3" fmla="*/ 480327 h 1121111"/>
              <a:gd name="connsiteX4" fmla="*/ 619088 w 1887258"/>
              <a:gd name="connsiteY4" fmla="*/ 505233 h 1121111"/>
              <a:gd name="connsiteX5" fmla="*/ 640435 w 1887258"/>
              <a:gd name="connsiteY5" fmla="*/ 551487 h 1121111"/>
              <a:gd name="connsiteX6" fmla="*/ 661783 w 1887258"/>
              <a:gd name="connsiteY6" fmla="*/ 658226 h 1121111"/>
              <a:gd name="connsiteX7" fmla="*/ 693805 w 1887258"/>
              <a:gd name="connsiteY7" fmla="*/ 861031 h 1121111"/>
              <a:gd name="connsiteX8" fmla="*/ 718711 w 1887258"/>
              <a:gd name="connsiteY8" fmla="*/ 1053161 h 1121111"/>
              <a:gd name="connsiteX9" fmla="*/ 729385 w 1887258"/>
              <a:gd name="connsiteY9" fmla="*/ 1095857 h 1121111"/>
              <a:gd name="connsiteX10" fmla="*/ 743617 w 1887258"/>
              <a:gd name="connsiteY10" fmla="*/ 1120763 h 1121111"/>
              <a:gd name="connsiteX11" fmla="*/ 757849 w 1887258"/>
              <a:gd name="connsiteY11" fmla="*/ 1078067 h 1121111"/>
              <a:gd name="connsiteX12" fmla="*/ 775639 w 1887258"/>
              <a:gd name="connsiteY12" fmla="*/ 964212 h 1121111"/>
              <a:gd name="connsiteX13" fmla="*/ 804102 w 1887258"/>
              <a:gd name="connsiteY13" fmla="*/ 729385 h 1121111"/>
              <a:gd name="connsiteX14" fmla="*/ 829008 w 1887258"/>
              <a:gd name="connsiteY14" fmla="*/ 594182 h 1121111"/>
              <a:gd name="connsiteX15" fmla="*/ 853914 w 1887258"/>
              <a:gd name="connsiteY15" fmla="*/ 526581 h 1121111"/>
              <a:gd name="connsiteX16" fmla="*/ 878820 w 1887258"/>
              <a:gd name="connsiteY16" fmla="*/ 498117 h 1121111"/>
              <a:gd name="connsiteX17" fmla="*/ 978443 w 1887258"/>
              <a:gd name="connsiteY17" fmla="*/ 441189 h 1121111"/>
              <a:gd name="connsiteX18" fmla="*/ 1124320 w 1887258"/>
              <a:gd name="connsiteY18" fmla="*/ 338008 h 1121111"/>
              <a:gd name="connsiteX19" fmla="*/ 1273755 w 1887258"/>
              <a:gd name="connsiteY19" fmla="*/ 209921 h 1121111"/>
              <a:gd name="connsiteX20" fmla="*/ 1887258 w 1887258"/>
              <a:gd name="connsiteY20" fmla="*/ 24307 h 1121111"/>
              <a:gd name="connsiteX0" fmla="*/ 0 w 1887258"/>
              <a:gd name="connsiteY0" fmla="*/ 0 h 1121111"/>
              <a:gd name="connsiteX1" fmla="*/ 284638 w 1887258"/>
              <a:gd name="connsiteY1" fmla="*/ 266848 h 1121111"/>
              <a:gd name="connsiteX2" fmla="*/ 476769 w 1887258"/>
              <a:gd name="connsiteY2" fmla="*/ 419841 h 1121111"/>
              <a:gd name="connsiteX3" fmla="*/ 576392 w 1887258"/>
              <a:gd name="connsiteY3" fmla="*/ 480327 h 1121111"/>
              <a:gd name="connsiteX4" fmla="*/ 619088 w 1887258"/>
              <a:gd name="connsiteY4" fmla="*/ 505233 h 1121111"/>
              <a:gd name="connsiteX5" fmla="*/ 640435 w 1887258"/>
              <a:gd name="connsiteY5" fmla="*/ 551487 h 1121111"/>
              <a:gd name="connsiteX6" fmla="*/ 661783 w 1887258"/>
              <a:gd name="connsiteY6" fmla="*/ 658226 h 1121111"/>
              <a:gd name="connsiteX7" fmla="*/ 693805 w 1887258"/>
              <a:gd name="connsiteY7" fmla="*/ 861031 h 1121111"/>
              <a:gd name="connsiteX8" fmla="*/ 718711 w 1887258"/>
              <a:gd name="connsiteY8" fmla="*/ 1053161 h 1121111"/>
              <a:gd name="connsiteX9" fmla="*/ 729385 w 1887258"/>
              <a:gd name="connsiteY9" fmla="*/ 1095857 h 1121111"/>
              <a:gd name="connsiteX10" fmla="*/ 743617 w 1887258"/>
              <a:gd name="connsiteY10" fmla="*/ 1120763 h 1121111"/>
              <a:gd name="connsiteX11" fmla="*/ 757849 w 1887258"/>
              <a:gd name="connsiteY11" fmla="*/ 1078067 h 1121111"/>
              <a:gd name="connsiteX12" fmla="*/ 775639 w 1887258"/>
              <a:gd name="connsiteY12" fmla="*/ 964212 h 1121111"/>
              <a:gd name="connsiteX13" fmla="*/ 804102 w 1887258"/>
              <a:gd name="connsiteY13" fmla="*/ 729385 h 1121111"/>
              <a:gd name="connsiteX14" fmla="*/ 829008 w 1887258"/>
              <a:gd name="connsiteY14" fmla="*/ 594182 h 1121111"/>
              <a:gd name="connsiteX15" fmla="*/ 853914 w 1887258"/>
              <a:gd name="connsiteY15" fmla="*/ 526581 h 1121111"/>
              <a:gd name="connsiteX16" fmla="*/ 878820 w 1887258"/>
              <a:gd name="connsiteY16" fmla="*/ 498117 h 1121111"/>
              <a:gd name="connsiteX17" fmla="*/ 978443 w 1887258"/>
              <a:gd name="connsiteY17" fmla="*/ 441189 h 1121111"/>
              <a:gd name="connsiteX18" fmla="*/ 1124320 w 1887258"/>
              <a:gd name="connsiteY18" fmla="*/ 338008 h 1121111"/>
              <a:gd name="connsiteX19" fmla="*/ 1664373 w 1887258"/>
              <a:gd name="connsiteY19" fmla="*/ 233595 h 1121111"/>
              <a:gd name="connsiteX20" fmla="*/ 1887258 w 1887258"/>
              <a:gd name="connsiteY20" fmla="*/ 24307 h 1121111"/>
              <a:gd name="connsiteX0" fmla="*/ 0 w 1887258"/>
              <a:gd name="connsiteY0" fmla="*/ 0 h 1121111"/>
              <a:gd name="connsiteX1" fmla="*/ 284638 w 1887258"/>
              <a:gd name="connsiteY1" fmla="*/ 266848 h 1121111"/>
              <a:gd name="connsiteX2" fmla="*/ 476769 w 1887258"/>
              <a:gd name="connsiteY2" fmla="*/ 419841 h 1121111"/>
              <a:gd name="connsiteX3" fmla="*/ 576392 w 1887258"/>
              <a:gd name="connsiteY3" fmla="*/ 480327 h 1121111"/>
              <a:gd name="connsiteX4" fmla="*/ 619088 w 1887258"/>
              <a:gd name="connsiteY4" fmla="*/ 505233 h 1121111"/>
              <a:gd name="connsiteX5" fmla="*/ 640435 w 1887258"/>
              <a:gd name="connsiteY5" fmla="*/ 551487 h 1121111"/>
              <a:gd name="connsiteX6" fmla="*/ 661783 w 1887258"/>
              <a:gd name="connsiteY6" fmla="*/ 658226 h 1121111"/>
              <a:gd name="connsiteX7" fmla="*/ 693805 w 1887258"/>
              <a:gd name="connsiteY7" fmla="*/ 861031 h 1121111"/>
              <a:gd name="connsiteX8" fmla="*/ 718711 w 1887258"/>
              <a:gd name="connsiteY8" fmla="*/ 1053161 h 1121111"/>
              <a:gd name="connsiteX9" fmla="*/ 729385 w 1887258"/>
              <a:gd name="connsiteY9" fmla="*/ 1095857 h 1121111"/>
              <a:gd name="connsiteX10" fmla="*/ 743617 w 1887258"/>
              <a:gd name="connsiteY10" fmla="*/ 1120763 h 1121111"/>
              <a:gd name="connsiteX11" fmla="*/ 757849 w 1887258"/>
              <a:gd name="connsiteY11" fmla="*/ 1078067 h 1121111"/>
              <a:gd name="connsiteX12" fmla="*/ 775639 w 1887258"/>
              <a:gd name="connsiteY12" fmla="*/ 964212 h 1121111"/>
              <a:gd name="connsiteX13" fmla="*/ 804102 w 1887258"/>
              <a:gd name="connsiteY13" fmla="*/ 729385 h 1121111"/>
              <a:gd name="connsiteX14" fmla="*/ 829008 w 1887258"/>
              <a:gd name="connsiteY14" fmla="*/ 594182 h 1121111"/>
              <a:gd name="connsiteX15" fmla="*/ 853914 w 1887258"/>
              <a:gd name="connsiteY15" fmla="*/ 526581 h 1121111"/>
              <a:gd name="connsiteX16" fmla="*/ 878820 w 1887258"/>
              <a:gd name="connsiteY16" fmla="*/ 498117 h 1121111"/>
              <a:gd name="connsiteX17" fmla="*/ 978443 w 1887258"/>
              <a:gd name="connsiteY17" fmla="*/ 441189 h 1121111"/>
              <a:gd name="connsiteX18" fmla="*/ 1343303 w 1887258"/>
              <a:gd name="connsiteY18" fmla="*/ 397192 h 1121111"/>
              <a:gd name="connsiteX19" fmla="*/ 1664373 w 1887258"/>
              <a:gd name="connsiteY19" fmla="*/ 233595 h 1121111"/>
              <a:gd name="connsiteX20" fmla="*/ 1887258 w 1887258"/>
              <a:gd name="connsiteY20" fmla="*/ 24307 h 1121111"/>
              <a:gd name="connsiteX0" fmla="*/ 0 w 1887258"/>
              <a:gd name="connsiteY0" fmla="*/ 0 h 1121111"/>
              <a:gd name="connsiteX1" fmla="*/ 284638 w 1887258"/>
              <a:gd name="connsiteY1" fmla="*/ 266848 h 1121111"/>
              <a:gd name="connsiteX2" fmla="*/ 476769 w 1887258"/>
              <a:gd name="connsiteY2" fmla="*/ 419841 h 1121111"/>
              <a:gd name="connsiteX3" fmla="*/ 576392 w 1887258"/>
              <a:gd name="connsiteY3" fmla="*/ 480327 h 1121111"/>
              <a:gd name="connsiteX4" fmla="*/ 619088 w 1887258"/>
              <a:gd name="connsiteY4" fmla="*/ 505233 h 1121111"/>
              <a:gd name="connsiteX5" fmla="*/ 640435 w 1887258"/>
              <a:gd name="connsiteY5" fmla="*/ 551487 h 1121111"/>
              <a:gd name="connsiteX6" fmla="*/ 661783 w 1887258"/>
              <a:gd name="connsiteY6" fmla="*/ 658226 h 1121111"/>
              <a:gd name="connsiteX7" fmla="*/ 693805 w 1887258"/>
              <a:gd name="connsiteY7" fmla="*/ 861031 h 1121111"/>
              <a:gd name="connsiteX8" fmla="*/ 718711 w 1887258"/>
              <a:gd name="connsiteY8" fmla="*/ 1053161 h 1121111"/>
              <a:gd name="connsiteX9" fmla="*/ 729385 w 1887258"/>
              <a:gd name="connsiteY9" fmla="*/ 1095857 h 1121111"/>
              <a:gd name="connsiteX10" fmla="*/ 743617 w 1887258"/>
              <a:gd name="connsiteY10" fmla="*/ 1120763 h 1121111"/>
              <a:gd name="connsiteX11" fmla="*/ 757849 w 1887258"/>
              <a:gd name="connsiteY11" fmla="*/ 1078067 h 1121111"/>
              <a:gd name="connsiteX12" fmla="*/ 775639 w 1887258"/>
              <a:gd name="connsiteY12" fmla="*/ 964212 h 1121111"/>
              <a:gd name="connsiteX13" fmla="*/ 804102 w 1887258"/>
              <a:gd name="connsiteY13" fmla="*/ 729385 h 1121111"/>
              <a:gd name="connsiteX14" fmla="*/ 829008 w 1887258"/>
              <a:gd name="connsiteY14" fmla="*/ 594182 h 1121111"/>
              <a:gd name="connsiteX15" fmla="*/ 853914 w 1887258"/>
              <a:gd name="connsiteY15" fmla="*/ 526581 h 1121111"/>
              <a:gd name="connsiteX16" fmla="*/ 878820 w 1887258"/>
              <a:gd name="connsiteY16" fmla="*/ 498117 h 1121111"/>
              <a:gd name="connsiteX17" fmla="*/ 1052424 w 1887258"/>
              <a:gd name="connsiteY17" fmla="*/ 470781 h 1121111"/>
              <a:gd name="connsiteX18" fmla="*/ 1343303 w 1887258"/>
              <a:gd name="connsiteY18" fmla="*/ 397192 h 1121111"/>
              <a:gd name="connsiteX19" fmla="*/ 1664373 w 1887258"/>
              <a:gd name="connsiteY19" fmla="*/ 233595 h 1121111"/>
              <a:gd name="connsiteX20" fmla="*/ 1887258 w 1887258"/>
              <a:gd name="connsiteY20" fmla="*/ 24307 h 1121111"/>
              <a:gd name="connsiteX0" fmla="*/ 0 w 2292671"/>
              <a:gd name="connsiteY0" fmla="*/ 0 h 1097437"/>
              <a:gd name="connsiteX1" fmla="*/ 690051 w 2292671"/>
              <a:gd name="connsiteY1" fmla="*/ 243174 h 1097437"/>
              <a:gd name="connsiteX2" fmla="*/ 882182 w 2292671"/>
              <a:gd name="connsiteY2" fmla="*/ 396167 h 1097437"/>
              <a:gd name="connsiteX3" fmla="*/ 981805 w 2292671"/>
              <a:gd name="connsiteY3" fmla="*/ 456653 h 1097437"/>
              <a:gd name="connsiteX4" fmla="*/ 1024501 w 2292671"/>
              <a:gd name="connsiteY4" fmla="*/ 481559 h 1097437"/>
              <a:gd name="connsiteX5" fmla="*/ 1045848 w 2292671"/>
              <a:gd name="connsiteY5" fmla="*/ 527813 h 1097437"/>
              <a:gd name="connsiteX6" fmla="*/ 1067196 w 2292671"/>
              <a:gd name="connsiteY6" fmla="*/ 634552 h 1097437"/>
              <a:gd name="connsiteX7" fmla="*/ 1099218 w 2292671"/>
              <a:gd name="connsiteY7" fmla="*/ 837357 h 1097437"/>
              <a:gd name="connsiteX8" fmla="*/ 1124124 w 2292671"/>
              <a:gd name="connsiteY8" fmla="*/ 1029487 h 1097437"/>
              <a:gd name="connsiteX9" fmla="*/ 1134798 w 2292671"/>
              <a:gd name="connsiteY9" fmla="*/ 1072183 h 1097437"/>
              <a:gd name="connsiteX10" fmla="*/ 1149030 w 2292671"/>
              <a:gd name="connsiteY10" fmla="*/ 1097089 h 1097437"/>
              <a:gd name="connsiteX11" fmla="*/ 1163262 w 2292671"/>
              <a:gd name="connsiteY11" fmla="*/ 1054393 h 1097437"/>
              <a:gd name="connsiteX12" fmla="*/ 1181052 w 2292671"/>
              <a:gd name="connsiteY12" fmla="*/ 940538 h 1097437"/>
              <a:gd name="connsiteX13" fmla="*/ 1209515 w 2292671"/>
              <a:gd name="connsiteY13" fmla="*/ 705711 h 1097437"/>
              <a:gd name="connsiteX14" fmla="*/ 1234421 w 2292671"/>
              <a:gd name="connsiteY14" fmla="*/ 570508 h 1097437"/>
              <a:gd name="connsiteX15" fmla="*/ 1259327 w 2292671"/>
              <a:gd name="connsiteY15" fmla="*/ 502907 h 1097437"/>
              <a:gd name="connsiteX16" fmla="*/ 1284233 w 2292671"/>
              <a:gd name="connsiteY16" fmla="*/ 474443 h 1097437"/>
              <a:gd name="connsiteX17" fmla="*/ 1457837 w 2292671"/>
              <a:gd name="connsiteY17" fmla="*/ 447107 h 1097437"/>
              <a:gd name="connsiteX18" fmla="*/ 1748716 w 2292671"/>
              <a:gd name="connsiteY18" fmla="*/ 373518 h 1097437"/>
              <a:gd name="connsiteX19" fmla="*/ 2069786 w 2292671"/>
              <a:gd name="connsiteY19" fmla="*/ 209921 h 1097437"/>
              <a:gd name="connsiteX20" fmla="*/ 2292671 w 2292671"/>
              <a:gd name="connsiteY20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882182 w 2292671"/>
              <a:gd name="connsiteY2" fmla="*/ 396167 h 1097437"/>
              <a:gd name="connsiteX3" fmla="*/ 981805 w 2292671"/>
              <a:gd name="connsiteY3" fmla="*/ 456653 h 1097437"/>
              <a:gd name="connsiteX4" fmla="*/ 1024501 w 2292671"/>
              <a:gd name="connsiteY4" fmla="*/ 481559 h 1097437"/>
              <a:gd name="connsiteX5" fmla="*/ 1045848 w 2292671"/>
              <a:gd name="connsiteY5" fmla="*/ 527813 h 1097437"/>
              <a:gd name="connsiteX6" fmla="*/ 1067196 w 2292671"/>
              <a:gd name="connsiteY6" fmla="*/ 634552 h 1097437"/>
              <a:gd name="connsiteX7" fmla="*/ 1099218 w 2292671"/>
              <a:gd name="connsiteY7" fmla="*/ 837357 h 1097437"/>
              <a:gd name="connsiteX8" fmla="*/ 1124124 w 2292671"/>
              <a:gd name="connsiteY8" fmla="*/ 1029487 h 1097437"/>
              <a:gd name="connsiteX9" fmla="*/ 1134798 w 2292671"/>
              <a:gd name="connsiteY9" fmla="*/ 1072183 h 1097437"/>
              <a:gd name="connsiteX10" fmla="*/ 1149030 w 2292671"/>
              <a:gd name="connsiteY10" fmla="*/ 1097089 h 1097437"/>
              <a:gd name="connsiteX11" fmla="*/ 1163262 w 2292671"/>
              <a:gd name="connsiteY11" fmla="*/ 1054393 h 1097437"/>
              <a:gd name="connsiteX12" fmla="*/ 1181052 w 2292671"/>
              <a:gd name="connsiteY12" fmla="*/ 940538 h 1097437"/>
              <a:gd name="connsiteX13" fmla="*/ 1209515 w 2292671"/>
              <a:gd name="connsiteY13" fmla="*/ 705711 h 1097437"/>
              <a:gd name="connsiteX14" fmla="*/ 1234421 w 2292671"/>
              <a:gd name="connsiteY14" fmla="*/ 570508 h 1097437"/>
              <a:gd name="connsiteX15" fmla="*/ 1259327 w 2292671"/>
              <a:gd name="connsiteY15" fmla="*/ 502907 h 1097437"/>
              <a:gd name="connsiteX16" fmla="*/ 1284233 w 2292671"/>
              <a:gd name="connsiteY16" fmla="*/ 474443 h 1097437"/>
              <a:gd name="connsiteX17" fmla="*/ 1457837 w 2292671"/>
              <a:gd name="connsiteY17" fmla="*/ 447107 h 1097437"/>
              <a:gd name="connsiteX18" fmla="*/ 1748716 w 2292671"/>
              <a:gd name="connsiteY18" fmla="*/ 373518 h 1097437"/>
              <a:gd name="connsiteX19" fmla="*/ 2069786 w 2292671"/>
              <a:gd name="connsiteY19" fmla="*/ 209921 h 1097437"/>
              <a:gd name="connsiteX20" fmla="*/ 2292671 w 2292671"/>
              <a:gd name="connsiteY20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734221 w 2292671"/>
              <a:gd name="connsiteY2" fmla="*/ 428718 h 1097437"/>
              <a:gd name="connsiteX3" fmla="*/ 981805 w 2292671"/>
              <a:gd name="connsiteY3" fmla="*/ 456653 h 1097437"/>
              <a:gd name="connsiteX4" fmla="*/ 1024501 w 2292671"/>
              <a:gd name="connsiteY4" fmla="*/ 481559 h 1097437"/>
              <a:gd name="connsiteX5" fmla="*/ 1045848 w 2292671"/>
              <a:gd name="connsiteY5" fmla="*/ 527813 h 1097437"/>
              <a:gd name="connsiteX6" fmla="*/ 1067196 w 2292671"/>
              <a:gd name="connsiteY6" fmla="*/ 634552 h 1097437"/>
              <a:gd name="connsiteX7" fmla="*/ 1099218 w 2292671"/>
              <a:gd name="connsiteY7" fmla="*/ 837357 h 1097437"/>
              <a:gd name="connsiteX8" fmla="*/ 1124124 w 2292671"/>
              <a:gd name="connsiteY8" fmla="*/ 1029487 h 1097437"/>
              <a:gd name="connsiteX9" fmla="*/ 1134798 w 2292671"/>
              <a:gd name="connsiteY9" fmla="*/ 1072183 h 1097437"/>
              <a:gd name="connsiteX10" fmla="*/ 1149030 w 2292671"/>
              <a:gd name="connsiteY10" fmla="*/ 1097089 h 1097437"/>
              <a:gd name="connsiteX11" fmla="*/ 1163262 w 2292671"/>
              <a:gd name="connsiteY11" fmla="*/ 1054393 h 1097437"/>
              <a:gd name="connsiteX12" fmla="*/ 1181052 w 2292671"/>
              <a:gd name="connsiteY12" fmla="*/ 940538 h 1097437"/>
              <a:gd name="connsiteX13" fmla="*/ 1209515 w 2292671"/>
              <a:gd name="connsiteY13" fmla="*/ 705711 h 1097437"/>
              <a:gd name="connsiteX14" fmla="*/ 1234421 w 2292671"/>
              <a:gd name="connsiteY14" fmla="*/ 570508 h 1097437"/>
              <a:gd name="connsiteX15" fmla="*/ 1259327 w 2292671"/>
              <a:gd name="connsiteY15" fmla="*/ 502907 h 1097437"/>
              <a:gd name="connsiteX16" fmla="*/ 1284233 w 2292671"/>
              <a:gd name="connsiteY16" fmla="*/ 474443 h 1097437"/>
              <a:gd name="connsiteX17" fmla="*/ 1457837 w 2292671"/>
              <a:gd name="connsiteY17" fmla="*/ 447107 h 1097437"/>
              <a:gd name="connsiteX18" fmla="*/ 1748716 w 2292671"/>
              <a:gd name="connsiteY18" fmla="*/ 373518 h 1097437"/>
              <a:gd name="connsiteX19" fmla="*/ 2069786 w 2292671"/>
              <a:gd name="connsiteY19" fmla="*/ 209921 h 1097437"/>
              <a:gd name="connsiteX20" fmla="*/ 2292671 w 2292671"/>
              <a:gd name="connsiteY20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734221 w 2292671"/>
              <a:gd name="connsiteY2" fmla="*/ 428718 h 1097437"/>
              <a:gd name="connsiteX3" fmla="*/ 913743 w 2292671"/>
              <a:gd name="connsiteY3" fmla="*/ 453694 h 1097437"/>
              <a:gd name="connsiteX4" fmla="*/ 1024501 w 2292671"/>
              <a:gd name="connsiteY4" fmla="*/ 481559 h 1097437"/>
              <a:gd name="connsiteX5" fmla="*/ 1045848 w 2292671"/>
              <a:gd name="connsiteY5" fmla="*/ 527813 h 1097437"/>
              <a:gd name="connsiteX6" fmla="*/ 1067196 w 2292671"/>
              <a:gd name="connsiteY6" fmla="*/ 634552 h 1097437"/>
              <a:gd name="connsiteX7" fmla="*/ 1099218 w 2292671"/>
              <a:gd name="connsiteY7" fmla="*/ 837357 h 1097437"/>
              <a:gd name="connsiteX8" fmla="*/ 1124124 w 2292671"/>
              <a:gd name="connsiteY8" fmla="*/ 1029487 h 1097437"/>
              <a:gd name="connsiteX9" fmla="*/ 1134798 w 2292671"/>
              <a:gd name="connsiteY9" fmla="*/ 1072183 h 1097437"/>
              <a:gd name="connsiteX10" fmla="*/ 1149030 w 2292671"/>
              <a:gd name="connsiteY10" fmla="*/ 1097089 h 1097437"/>
              <a:gd name="connsiteX11" fmla="*/ 1163262 w 2292671"/>
              <a:gd name="connsiteY11" fmla="*/ 1054393 h 1097437"/>
              <a:gd name="connsiteX12" fmla="*/ 1181052 w 2292671"/>
              <a:gd name="connsiteY12" fmla="*/ 940538 h 1097437"/>
              <a:gd name="connsiteX13" fmla="*/ 1209515 w 2292671"/>
              <a:gd name="connsiteY13" fmla="*/ 705711 h 1097437"/>
              <a:gd name="connsiteX14" fmla="*/ 1234421 w 2292671"/>
              <a:gd name="connsiteY14" fmla="*/ 570508 h 1097437"/>
              <a:gd name="connsiteX15" fmla="*/ 1259327 w 2292671"/>
              <a:gd name="connsiteY15" fmla="*/ 502907 h 1097437"/>
              <a:gd name="connsiteX16" fmla="*/ 1284233 w 2292671"/>
              <a:gd name="connsiteY16" fmla="*/ 474443 h 1097437"/>
              <a:gd name="connsiteX17" fmla="*/ 1457837 w 2292671"/>
              <a:gd name="connsiteY17" fmla="*/ 447107 h 1097437"/>
              <a:gd name="connsiteX18" fmla="*/ 1748716 w 2292671"/>
              <a:gd name="connsiteY18" fmla="*/ 373518 h 1097437"/>
              <a:gd name="connsiteX19" fmla="*/ 2069786 w 2292671"/>
              <a:gd name="connsiteY19" fmla="*/ 209921 h 1097437"/>
              <a:gd name="connsiteX20" fmla="*/ 2292671 w 2292671"/>
              <a:gd name="connsiteY20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686873 w 2292671"/>
              <a:gd name="connsiteY2" fmla="*/ 416881 h 1097437"/>
              <a:gd name="connsiteX3" fmla="*/ 913743 w 2292671"/>
              <a:gd name="connsiteY3" fmla="*/ 453694 h 1097437"/>
              <a:gd name="connsiteX4" fmla="*/ 1024501 w 2292671"/>
              <a:gd name="connsiteY4" fmla="*/ 481559 h 1097437"/>
              <a:gd name="connsiteX5" fmla="*/ 1045848 w 2292671"/>
              <a:gd name="connsiteY5" fmla="*/ 527813 h 1097437"/>
              <a:gd name="connsiteX6" fmla="*/ 1067196 w 2292671"/>
              <a:gd name="connsiteY6" fmla="*/ 634552 h 1097437"/>
              <a:gd name="connsiteX7" fmla="*/ 1099218 w 2292671"/>
              <a:gd name="connsiteY7" fmla="*/ 837357 h 1097437"/>
              <a:gd name="connsiteX8" fmla="*/ 1124124 w 2292671"/>
              <a:gd name="connsiteY8" fmla="*/ 1029487 h 1097437"/>
              <a:gd name="connsiteX9" fmla="*/ 1134798 w 2292671"/>
              <a:gd name="connsiteY9" fmla="*/ 1072183 h 1097437"/>
              <a:gd name="connsiteX10" fmla="*/ 1149030 w 2292671"/>
              <a:gd name="connsiteY10" fmla="*/ 1097089 h 1097437"/>
              <a:gd name="connsiteX11" fmla="*/ 1163262 w 2292671"/>
              <a:gd name="connsiteY11" fmla="*/ 1054393 h 1097437"/>
              <a:gd name="connsiteX12" fmla="*/ 1181052 w 2292671"/>
              <a:gd name="connsiteY12" fmla="*/ 940538 h 1097437"/>
              <a:gd name="connsiteX13" fmla="*/ 1209515 w 2292671"/>
              <a:gd name="connsiteY13" fmla="*/ 705711 h 1097437"/>
              <a:gd name="connsiteX14" fmla="*/ 1234421 w 2292671"/>
              <a:gd name="connsiteY14" fmla="*/ 570508 h 1097437"/>
              <a:gd name="connsiteX15" fmla="*/ 1259327 w 2292671"/>
              <a:gd name="connsiteY15" fmla="*/ 502907 h 1097437"/>
              <a:gd name="connsiteX16" fmla="*/ 1284233 w 2292671"/>
              <a:gd name="connsiteY16" fmla="*/ 474443 h 1097437"/>
              <a:gd name="connsiteX17" fmla="*/ 1457837 w 2292671"/>
              <a:gd name="connsiteY17" fmla="*/ 447107 h 1097437"/>
              <a:gd name="connsiteX18" fmla="*/ 1748716 w 2292671"/>
              <a:gd name="connsiteY18" fmla="*/ 373518 h 1097437"/>
              <a:gd name="connsiteX19" fmla="*/ 2069786 w 2292671"/>
              <a:gd name="connsiteY19" fmla="*/ 209921 h 1097437"/>
              <a:gd name="connsiteX20" fmla="*/ 2292671 w 2292671"/>
              <a:gd name="connsiteY20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686873 w 2292671"/>
              <a:gd name="connsiteY2" fmla="*/ 416881 h 1097437"/>
              <a:gd name="connsiteX3" fmla="*/ 892016 w 2292671"/>
              <a:gd name="connsiteY3" fmla="*/ 456756 h 1097437"/>
              <a:gd name="connsiteX4" fmla="*/ 913743 w 2292671"/>
              <a:gd name="connsiteY4" fmla="*/ 453694 h 1097437"/>
              <a:gd name="connsiteX5" fmla="*/ 1024501 w 2292671"/>
              <a:gd name="connsiteY5" fmla="*/ 481559 h 1097437"/>
              <a:gd name="connsiteX6" fmla="*/ 1045848 w 2292671"/>
              <a:gd name="connsiteY6" fmla="*/ 527813 h 1097437"/>
              <a:gd name="connsiteX7" fmla="*/ 1067196 w 2292671"/>
              <a:gd name="connsiteY7" fmla="*/ 634552 h 1097437"/>
              <a:gd name="connsiteX8" fmla="*/ 1099218 w 2292671"/>
              <a:gd name="connsiteY8" fmla="*/ 837357 h 1097437"/>
              <a:gd name="connsiteX9" fmla="*/ 1124124 w 2292671"/>
              <a:gd name="connsiteY9" fmla="*/ 1029487 h 1097437"/>
              <a:gd name="connsiteX10" fmla="*/ 1134798 w 2292671"/>
              <a:gd name="connsiteY10" fmla="*/ 1072183 h 1097437"/>
              <a:gd name="connsiteX11" fmla="*/ 1149030 w 2292671"/>
              <a:gd name="connsiteY11" fmla="*/ 1097089 h 1097437"/>
              <a:gd name="connsiteX12" fmla="*/ 1163262 w 2292671"/>
              <a:gd name="connsiteY12" fmla="*/ 1054393 h 1097437"/>
              <a:gd name="connsiteX13" fmla="*/ 1181052 w 2292671"/>
              <a:gd name="connsiteY13" fmla="*/ 940538 h 1097437"/>
              <a:gd name="connsiteX14" fmla="*/ 1209515 w 2292671"/>
              <a:gd name="connsiteY14" fmla="*/ 705711 h 1097437"/>
              <a:gd name="connsiteX15" fmla="*/ 1234421 w 2292671"/>
              <a:gd name="connsiteY15" fmla="*/ 570508 h 1097437"/>
              <a:gd name="connsiteX16" fmla="*/ 1259327 w 2292671"/>
              <a:gd name="connsiteY16" fmla="*/ 502907 h 1097437"/>
              <a:gd name="connsiteX17" fmla="*/ 1284233 w 2292671"/>
              <a:gd name="connsiteY17" fmla="*/ 474443 h 1097437"/>
              <a:gd name="connsiteX18" fmla="*/ 1457837 w 2292671"/>
              <a:gd name="connsiteY18" fmla="*/ 447107 h 1097437"/>
              <a:gd name="connsiteX19" fmla="*/ 1748716 w 2292671"/>
              <a:gd name="connsiteY19" fmla="*/ 373518 h 1097437"/>
              <a:gd name="connsiteX20" fmla="*/ 2069786 w 2292671"/>
              <a:gd name="connsiteY20" fmla="*/ 209921 h 1097437"/>
              <a:gd name="connsiteX21" fmla="*/ 2292671 w 2292671"/>
              <a:gd name="connsiteY21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686873 w 2292671"/>
              <a:gd name="connsiteY2" fmla="*/ 416881 h 1097437"/>
              <a:gd name="connsiteX3" fmla="*/ 797321 w 2292671"/>
              <a:gd name="connsiteY3" fmla="*/ 439000 h 1097437"/>
              <a:gd name="connsiteX4" fmla="*/ 913743 w 2292671"/>
              <a:gd name="connsiteY4" fmla="*/ 453694 h 1097437"/>
              <a:gd name="connsiteX5" fmla="*/ 1024501 w 2292671"/>
              <a:gd name="connsiteY5" fmla="*/ 481559 h 1097437"/>
              <a:gd name="connsiteX6" fmla="*/ 1045848 w 2292671"/>
              <a:gd name="connsiteY6" fmla="*/ 527813 h 1097437"/>
              <a:gd name="connsiteX7" fmla="*/ 1067196 w 2292671"/>
              <a:gd name="connsiteY7" fmla="*/ 634552 h 1097437"/>
              <a:gd name="connsiteX8" fmla="*/ 1099218 w 2292671"/>
              <a:gd name="connsiteY8" fmla="*/ 837357 h 1097437"/>
              <a:gd name="connsiteX9" fmla="*/ 1124124 w 2292671"/>
              <a:gd name="connsiteY9" fmla="*/ 1029487 h 1097437"/>
              <a:gd name="connsiteX10" fmla="*/ 1134798 w 2292671"/>
              <a:gd name="connsiteY10" fmla="*/ 1072183 h 1097437"/>
              <a:gd name="connsiteX11" fmla="*/ 1149030 w 2292671"/>
              <a:gd name="connsiteY11" fmla="*/ 1097089 h 1097437"/>
              <a:gd name="connsiteX12" fmla="*/ 1163262 w 2292671"/>
              <a:gd name="connsiteY12" fmla="*/ 1054393 h 1097437"/>
              <a:gd name="connsiteX13" fmla="*/ 1181052 w 2292671"/>
              <a:gd name="connsiteY13" fmla="*/ 940538 h 1097437"/>
              <a:gd name="connsiteX14" fmla="*/ 1209515 w 2292671"/>
              <a:gd name="connsiteY14" fmla="*/ 705711 h 1097437"/>
              <a:gd name="connsiteX15" fmla="*/ 1234421 w 2292671"/>
              <a:gd name="connsiteY15" fmla="*/ 570508 h 1097437"/>
              <a:gd name="connsiteX16" fmla="*/ 1259327 w 2292671"/>
              <a:gd name="connsiteY16" fmla="*/ 502907 h 1097437"/>
              <a:gd name="connsiteX17" fmla="*/ 1284233 w 2292671"/>
              <a:gd name="connsiteY17" fmla="*/ 474443 h 1097437"/>
              <a:gd name="connsiteX18" fmla="*/ 1457837 w 2292671"/>
              <a:gd name="connsiteY18" fmla="*/ 447107 h 1097437"/>
              <a:gd name="connsiteX19" fmla="*/ 1748716 w 2292671"/>
              <a:gd name="connsiteY19" fmla="*/ 373518 h 1097437"/>
              <a:gd name="connsiteX20" fmla="*/ 2069786 w 2292671"/>
              <a:gd name="connsiteY20" fmla="*/ 209921 h 1097437"/>
              <a:gd name="connsiteX21" fmla="*/ 2292671 w 2292671"/>
              <a:gd name="connsiteY21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686873 w 2292671"/>
              <a:gd name="connsiteY2" fmla="*/ 416881 h 1097437"/>
              <a:gd name="connsiteX3" fmla="*/ 797321 w 2292671"/>
              <a:gd name="connsiteY3" fmla="*/ 439000 h 1097437"/>
              <a:gd name="connsiteX4" fmla="*/ 797321 w 2292671"/>
              <a:gd name="connsiteY4" fmla="*/ 430123 h 1097437"/>
              <a:gd name="connsiteX5" fmla="*/ 913743 w 2292671"/>
              <a:gd name="connsiteY5" fmla="*/ 453694 h 1097437"/>
              <a:gd name="connsiteX6" fmla="*/ 1024501 w 2292671"/>
              <a:gd name="connsiteY6" fmla="*/ 481559 h 1097437"/>
              <a:gd name="connsiteX7" fmla="*/ 1045848 w 2292671"/>
              <a:gd name="connsiteY7" fmla="*/ 527813 h 1097437"/>
              <a:gd name="connsiteX8" fmla="*/ 1067196 w 2292671"/>
              <a:gd name="connsiteY8" fmla="*/ 634552 h 1097437"/>
              <a:gd name="connsiteX9" fmla="*/ 1099218 w 2292671"/>
              <a:gd name="connsiteY9" fmla="*/ 837357 h 1097437"/>
              <a:gd name="connsiteX10" fmla="*/ 1124124 w 2292671"/>
              <a:gd name="connsiteY10" fmla="*/ 1029487 h 1097437"/>
              <a:gd name="connsiteX11" fmla="*/ 1134798 w 2292671"/>
              <a:gd name="connsiteY11" fmla="*/ 1072183 h 1097437"/>
              <a:gd name="connsiteX12" fmla="*/ 1149030 w 2292671"/>
              <a:gd name="connsiteY12" fmla="*/ 1097089 h 1097437"/>
              <a:gd name="connsiteX13" fmla="*/ 1163262 w 2292671"/>
              <a:gd name="connsiteY13" fmla="*/ 1054393 h 1097437"/>
              <a:gd name="connsiteX14" fmla="*/ 1181052 w 2292671"/>
              <a:gd name="connsiteY14" fmla="*/ 940538 h 1097437"/>
              <a:gd name="connsiteX15" fmla="*/ 1209515 w 2292671"/>
              <a:gd name="connsiteY15" fmla="*/ 705711 h 1097437"/>
              <a:gd name="connsiteX16" fmla="*/ 1234421 w 2292671"/>
              <a:gd name="connsiteY16" fmla="*/ 570508 h 1097437"/>
              <a:gd name="connsiteX17" fmla="*/ 1259327 w 2292671"/>
              <a:gd name="connsiteY17" fmla="*/ 502907 h 1097437"/>
              <a:gd name="connsiteX18" fmla="*/ 1284233 w 2292671"/>
              <a:gd name="connsiteY18" fmla="*/ 474443 h 1097437"/>
              <a:gd name="connsiteX19" fmla="*/ 1457837 w 2292671"/>
              <a:gd name="connsiteY19" fmla="*/ 447107 h 1097437"/>
              <a:gd name="connsiteX20" fmla="*/ 1748716 w 2292671"/>
              <a:gd name="connsiteY20" fmla="*/ 373518 h 1097437"/>
              <a:gd name="connsiteX21" fmla="*/ 2069786 w 2292671"/>
              <a:gd name="connsiteY21" fmla="*/ 209921 h 1097437"/>
              <a:gd name="connsiteX22" fmla="*/ 2292671 w 2292671"/>
              <a:gd name="connsiteY22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686873 w 2292671"/>
              <a:gd name="connsiteY2" fmla="*/ 416881 h 1097437"/>
              <a:gd name="connsiteX3" fmla="*/ 797321 w 2292671"/>
              <a:gd name="connsiteY3" fmla="*/ 439000 h 1097437"/>
              <a:gd name="connsiteX4" fmla="*/ 913743 w 2292671"/>
              <a:gd name="connsiteY4" fmla="*/ 453694 h 1097437"/>
              <a:gd name="connsiteX5" fmla="*/ 1024501 w 2292671"/>
              <a:gd name="connsiteY5" fmla="*/ 481559 h 1097437"/>
              <a:gd name="connsiteX6" fmla="*/ 1045848 w 2292671"/>
              <a:gd name="connsiteY6" fmla="*/ 527813 h 1097437"/>
              <a:gd name="connsiteX7" fmla="*/ 1067196 w 2292671"/>
              <a:gd name="connsiteY7" fmla="*/ 634552 h 1097437"/>
              <a:gd name="connsiteX8" fmla="*/ 1099218 w 2292671"/>
              <a:gd name="connsiteY8" fmla="*/ 837357 h 1097437"/>
              <a:gd name="connsiteX9" fmla="*/ 1124124 w 2292671"/>
              <a:gd name="connsiteY9" fmla="*/ 1029487 h 1097437"/>
              <a:gd name="connsiteX10" fmla="*/ 1134798 w 2292671"/>
              <a:gd name="connsiteY10" fmla="*/ 1072183 h 1097437"/>
              <a:gd name="connsiteX11" fmla="*/ 1149030 w 2292671"/>
              <a:gd name="connsiteY11" fmla="*/ 1097089 h 1097437"/>
              <a:gd name="connsiteX12" fmla="*/ 1163262 w 2292671"/>
              <a:gd name="connsiteY12" fmla="*/ 1054393 h 1097437"/>
              <a:gd name="connsiteX13" fmla="*/ 1181052 w 2292671"/>
              <a:gd name="connsiteY13" fmla="*/ 940538 h 1097437"/>
              <a:gd name="connsiteX14" fmla="*/ 1209515 w 2292671"/>
              <a:gd name="connsiteY14" fmla="*/ 705711 h 1097437"/>
              <a:gd name="connsiteX15" fmla="*/ 1234421 w 2292671"/>
              <a:gd name="connsiteY15" fmla="*/ 570508 h 1097437"/>
              <a:gd name="connsiteX16" fmla="*/ 1259327 w 2292671"/>
              <a:gd name="connsiteY16" fmla="*/ 502907 h 1097437"/>
              <a:gd name="connsiteX17" fmla="*/ 1284233 w 2292671"/>
              <a:gd name="connsiteY17" fmla="*/ 474443 h 1097437"/>
              <a:gd name="connsiteX18" fmla="*/ 1457837 w 2292671"/>
              <a:gd name="connsiteY18" fmla="*/ 447107 h 1097437"/>
              <a:gd name="connsiteX19" fmla="*/ 1748716 w 2292671"/>
              <a:gd name="connsiteY19" fmla="*/ 373518 h 1097437"/>
              <a:gd name="connsiteX20" fmla="*/ 2069786 w 2292671"/>
              <a:gd name="connsiteY20" fmla="*/ 209921 h 1097437"/>
              <a:gd name="connsiteX21" fmla="*/ 2292671 w 2292671"/>
              <a:gd name="connsiteY21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686873 w 2292671"/>
              <a:gd name="connsiteY2" fmla="*/ 416881 h 1097437"/>
              <a:gd name="connsiteX3" fmla="*/ 913743 w 2292671"/>
              <a:gd name="connsiteY3" fmla="*/ 453694 h 1097437"/>
              <a:gd name="connsiteX4" fmla="*/ 1024501 w 2292671"/>
              <a:gd name="connsiteY4" fmla="*/ 481559 h 1097437"/>
              <a:gd name="connsiteX5" fmla="*/ 1045848 w 2292671"/>
              <a:gd name="connsiteY5" fmla="*/ 527813 h 1097437"/>
              <a:gd name="connsiteX6" fmla="*/ 1067196 w 2292671"/>
              <a:gd name="connsiteY6" fmla="*/ 634552 h 1097437"/>
              <a:gd name="connsiteX7" fmla="*/ 1099218 w 2292671"/>
              <a:gd name="connsiteY7" fmla="*/ 837357 h 1097437"/>
              <a:gd name="connsiteX8" fmla="*/ 1124124 w 2292671"/>
              <a:gd name="connsiteY8" fmla="*/ 1029487 h 1097437"/>
              <a:gd name="connsiteX9" fmla="*/ 1134798 w 2292671"/>
              <a:gd name="connsiteY9" fmla="*/ 1072183 h 1097437"/>
              <a:gd name="connsiteX10" fmla="*/ 1149030 w 2292671"/>
              <a:gd name="connsiteY10" fmla="*/ 1097089 h 1097437"/>
              <a:gd name="connsiteX11" fmla="*/ 1163262 w 2292671"/>
              <a:gd name="connsiteY11" fmla="*/ 1054393 h 1097437"/>
              <a:gd name="connsiteX12" fmla="*/ 1181052 w 2292671"/>
              <a:gd name="connsiteY12" fmla="*/ 940538 h 1097437"/>
              <a:gd name="connsiteX13" fmla="*/ 1209515 w 2292671"/>
              <a:gd name="connsiteY13" fmla="*/ 705711 h 1097437"/>
              <a:gd name="connsiteX14" fmla="*/ 1234421 w 2292671"/>
              <a:gd name="connsiteY14" fmla="*/ 570508 h 1097437"/>
              <a:gd name="connsiteX15" fmla="*/ 1259327 w 2292671"/>
              <a:gd name="connsiteY15" fmla="*/ 502907 h 1097437"/>
              <a:gd name="connsiteX16" fmla="*/ 1284233 w 2292671"/>
              <a:gd name="connsiteY16" fmla="*/ 474443 h 1097437"/>
              <a:gd name="connsiteX17" fmla="*/ 1457837 w 2292671"/>
              <a:gd name="connsiteY17" fmla="*/ 447107 h 1097437"/>
              <a:gd name="connsiteX18" fmla="*/ 1748716 w 2292671"/>
              <a:gd name="connsiteY18" fmla="*/ 373518 h 1097437"/>
              <a:gd name="connsiteX19" fmla="*/ 2069786 w 2292671"/>
              <a:gd name="connsiteY19" fmla="*/ 209921 h 1097437"/>
              <a:gd name="connsiteX20" fmla="*/ 2292671 w 2292671"/>
              <a:gd name="connsiteY20" fmla="*/ 633 h 1097437"/>
              <a:gd name="connsiteX0" fmla="*/ 0 w 2292671"/>
              <a:gd name="connsiteY0" fmla="*/ 0 h 1097437"/>
              <a:gd name="connsiteX1" fmla="*/ 329026 w 2292671"/>
              <a:gd name="connsiteY1" fmla="*/ 278684 h 1097437"/>
              <a:gd name="connsiteX2" fmla="*/ 686873 w 2292671"/>
              <a:gd name="connsiteY2" fmla="*/ 416881 h 1097437"/>
              <a:gd name="connsiteX3" fmla="*/ 878232 w 2292671"/>
              <a:gd name="connsiteY3" fmla="*/ 453694 h 1097437"/>
              <a:gd name="connsiteX4" fmla="*/ 1024501 w 2292671"/>
              <a:gd name="connsiteY4" fmla="*/ 481559 h 1097437"/>
              <a:gd name="connsiteX5" fmla="*/ 1045848 w 2292671"/>
              <a:gd name="connsiteY5" fmla="*/ 527813 h 1097437"/>
              <a:gd name="connsiteX6" fmla="*/ 1067196 w 2292671"/>
              <a:gd name="connsiteY6" fmla="*/ 634552 h 1097437"/>
              <a:gd name="connsiteX7" fmla="*/ 1099218 w 2292671"/>
              <a:gd name="connsiteY7" fmla="*/ 837357 h 1097437"/>
              <a:gd name="connsiteX8" fmla="*/ 1124124 w 2292671"/>
              <a:gd name="connsiteY8" fmla="*/ 1029487 h 1097437"/>
              <a:gd name="connsiteX9" fmla="*/ 1134798 w 2292671"/>
              <a:gd name="connsiteY9" fmla="*/ 1072183 h 1097437"/>
              <a:gd name="connsiteX10" fmla="*/ 1149030 w 2292671"/>
              <a:gd name="connsiteY10" fmla="*/ 1097089 h 1097437"/>
              <a:gd name="connsiteX11" fmla="*/ 1163262 w 2292671"/>
              <a:gd name="connsiteY11" fmla="*/ 1054393 h 1097437"/>
              <a:gd name="connsiteX12" fmla="*/ 1181052 w 2292671"/>
              <a:gd name="connsiteY12" fmla="*/ 940538 h 1097437"/>
              <a:gd name="connsiteX13" fmla="*/ 1209515 w 2292671"/>
              <a:gd name="connsiteY13" fmla="*/ 705711 h 1097437"/>
              <a:gd name="connsiteX14" fmla="*/ 1234421 w 2292671"/>
              <a:gd name="connsiteY14" fmla="*/ 570508 h 1097437"/>
              <a:gd name="connsiteX15" fmla="*/ 1259327 w 2292671"/>
              <a:gd name="connsiteY15" fmla="*/ 502907 h 1097437"/>
              <a:gd name="connsiteX16" fmla="*/ 1284233 w 2292671"/>
              <a:gd name="connsiteY16" fmla="*/ 474443 h 1097437"/>
              <a:gd name="connsiteX17" fmla="*/ 1457837 w 2292671"/>
              <a:gd name="connsiteY17" fmla="*/ 447107 h 1097437"/>
              <a:gd name="connsiteX18" fmla="*/ 1748716 w 2292671"/>
              <a:gd name="connsiteY18" fmla="*/ 373518 h 1097437"/>
              <a:gd name="connsiteX19" fmla="*/ 2069786 w 2292671"/>
              <a:gd name="connsiteY19" fmla="*/ 209921 h 1097437"/>
              <a:gd name="connsiteX20" fmla="*/ 2292671 w 2292671"/>
              <a:gd name="connsiteY20" fmla="*/ 633 h 1097437"/>
              <a:gd name="connsiteX0" fmla="*/ 0 w 2181912"/>
              <a:gd name="connsiteY0" fmla="*/ 0 h 1097437"/>
              <a:gd name="connsiteX1" fmla="*/ 329026 w 2181912"/>
              <a:gd name="connsiteY1" fmla="*/ 278684 h 1097437"/>
              <a:gd name="connsiteX2" fmla="*/ 686873 w 2181912"/>
              <a:gd name="connsiteY2" fmla="*/ 416881 h 1097437"/>
              <a:gd name="connsiteX3" fmla="*/ 878232 w 2181912"/>
              <a:gd name="connsiteY3" fmla="*/ 453694 h 1097437"/>
              <a:gd name="connsiteX4" fmla="*/ 1024501 w 2181912"/>
              <a:gd name="connsiteY4" fmla="*/ 481559 h 1097437"/>
              <a:gd name="connsiteX5" fmla="*/ 1045848 w 2181912"/>
              <a:gd name="connsiteY5" fmla="*/ 527813 h 1097437"/>
              <a:gd name="connsiteX6" fmla="*/ 1067196 w 2181912"/>
              <a:gd name="connsiteY6" fmla="*/ 634552 h 1097437"/>
              <a:gd name="connsiteX7" fmla="*/ 1099218 w 2181912"/>
              <a:gd name="connsiteY7" fmla="*/ 837357 h 1097437"/>
              <a:gd name="connsiteX8" fmla="*/ 1124124 w 2181912"/>
              <a:gd name="connsiteY8" fmla="*/ 1029487 h 1097437"/>
              <a:gd name="connsiteX9" fmla="*/ 1134798 w 2181912"/>
              <a:gd name="connsiteY9" fmla="*/ 1072183 h 1097437"/>
              <a:gd name="connsiteX10" fmla="*/ 1149030 w 2181912"/>
              <a:gd name="connsiteY10" fmla="*/ 1097089 h 1097437"/>
              <a:gd name="connsiteX11" fmla="*/ 1163262 w 2181912"/>
              <a:gd name="connsiteY11" fmla="*/ 1054393 h 1097437"/>
              <a:gd name="connsiteX12" fmla="*/ 1181052 w 2181912"/>
              <a:gd name="connsiteY12" fmla="*/ 940538 h 1097437"/>
              <a:gd name="connsiteX13" fmla="*/ 1209515 w 2181912"/>
              <a:gd name="connsiteY13" fmla="*/ 705711 h 1097437"/>
              <a:gd name="connsiteX14" fmla="*/ 1234421 w 2181912"/>
              <a:gd name="connsiteY14" fmla="*/ 570508 h 1097437"/>
              <a:gd name="connsiteX15" fmla="*/ 1259327 w 2181912"/>
              <a:gd name="connsiteY15" fmla="*/ 502907 h 1097437"/>
              <a:gd name="connsiteX16" fmla="*/ 1284233 w 2181912"/>
              <a:gd name="connsiteY16" fmla="*/ 474443 h 1097437"/>
              <a:gd name="connsiteX17" fmla="*/ 1457837 w 2181912"/>
              <a:gd name="connsiteY17" fmla="*/ 447107 h 1097437"/>
              <a:gd name="connsiteX18" fmla="*/ 1748716 w 2181912"/>
              <a:gd name="connsiteY18" fmla="*/ 373518 h 1097437"/>
              <a:gd name="connsiteX19" fmla="*/ 2069786 w 2181912"/>
              <a:gd name="connsiteY19" fmla="*/ 209921 h 1097437"/>
              <a:gd name="connsiteX20" fmla="*/ 2181912 w 2181912"/>
              <a:gd name="connsiteY20" fmla="*/ 116543 h 1097437"/>
              <a:gd name="connsiteX0" fmla="*/ 0 w 2068578"/>
              <a:gd name="connsiteY0" fmla="*/ 0 h 994406"/>
              <a:gd name="connsiteX1" fmla="*/ 215692 w 2068578"/>
              <a:gd name="connsiteY1" fmla="*/ 175653 h 994406"/>
              <a:gd name="connsiteX2" fmla="*/ 573539 w 2068578"/>
              <a:gd name="connsiteY2" fmla="*/ 313850 h 994406"/>
              <a:gd name="connsiteX3" fmla="*/ 764898 w 2068578"/>
              <a:gd name="connsiteY3" fmla="*/ 350663 h 994406"/>
              <a:gd name="connsiteX4" fmla="*/ 911167 w 2068578"/>
              <a:gd name="connsiteY4" fmla="*/ 378528 h 994406"/>
              <a:gd name="connsiteX5" fmla="*/ 932514 w 2068578"/>
              <a:gd name="connsiteY5" fmla="*/ 424782 h 994406"/>
              <a:gd name="connsiteX6" fmla="*/ 953862 w 2068578"/>
              <a:gd name="connsiteY6" fmla="*/ 531521 h 994406"/>
              <a:gd name="connsiteX7" fmla="*/ 985884 w 2068578"/>
              <a:gd name="connsiteY7" fmla="*/ 734326 h 994406"/>
              <a:gd name="connsiteX8" fmla="*/ 1010790 w 2068578"/>
              <a:gd name="connsiteY8" fmla="*/ 926456 h 994406"/>
              <a:gd name="connsiteX9" fmla="*/ 1021464 w 2068578"/>
              <a:gd name="connsiteY9" fmla="*/ 969152 h 994406"/>
              <a:gd name="connsiteX10" fmla="*/ 1035696 w 2068578"/>
              <a:gd name="connsiteY10" fmla="*/ 994058 h 994406"/>
              <a:gd name="connsiteX11" fmla="*/ 1049928 w 2068578"/>
              <a:gd name="connsiteY11" fmla="*/ 951362 h 994406"/>
              <a:gd name="connsiteX12" fmla="*/ 1067718 w 2068578"/>
              <a:gd name="connsiteY12" fmla="*/ 837507 h 994406"/>
              <a:gd name="connsiteX13" fmla="*/ 1096181 w 2068578"/>
              <a:gd name="connsiteY13" fmla="*/ 602680 h 994406"/>
              <a:gd name="connsiteX14" fmla="*/ 1121087 w 2068578"/>
              <a:gd name="connsiteY14" fmla="*/ 467477 h 994406"/>
              <a:gd name="connsiteX15" fmla="*/ 1145993 w 2068578"/>
              <a:gd name="connsiteY15" fmla="*/ 399876 h 994406"/>
              <a:gd name="connsiteX16" fmla="*/ 1170899 w 2068578"/>
              <a:gd name="connsiteY16" fmla="*/ 371412 h 994406"/>
              <a:gd name="connsiteX17" fmla="*/ 1344503 w 2068578"/>
              <a:gd name="connsiteY17" fmla="*/ 344076 h 994406"/>
              <a:gd name="connsiteX18" fmla="*/ 1635382 w 2068578"/>
              <a:gd name="connsiteY18" fmla="*/ 270487 h 994406"/>
              <a:gd name="connsiteX19" fmla="*/ 1956452 w 2068578"/>
              <a:gd name="connsiteY19" fmla="*/ 106890 h 994406"/>
              <a:gd name="connsiteX20" fmla="*/ 2068578 w 2068578"/>
              <a:gd name="connsiteY20" fmla="*/ 13512 h 994406"/>
              <a:gd name="connsiteX0" fmla="*/ 0 w 2068578"/>
              <a:gd name="connsiteY0" fmla="*/ 0 h 994406"/>
              <a:gd name="connsiteX1" fmla="*/ 215692 w 2068578"/>
              <a:gd name="connsiteY1" fmla="*/ 175653 h 994406"/>
              <a:gd name="connsiteX2" fmla="*/ 573539 w 2068578"/>
              <a:gd name="connsiteY2" fmla="*/ 313850 h 994406"/>
              <a:gd name="connsiteX3" fmla="*/ 764898 w 2068578"/>
              <a:gd name="connsiteY3" fmla="*/ 350663 h 994406"/>
              <a:gd name="connsiteX4" fmla="*/ 911167 w 2068578"/>
              <a:gd name="connsiteY4" fmla="*/ 378528 h 994406"/>
              <a:gd name="connsiteX5" fmla="*/ 932514 w 2068578"/>
              <a:gd name="connsiteY5" fmla="*/ 424782 h 994406"/>
              <a:gd name="connsiteX6" fmla="*/ 953862 w 2068578"/>
              <a:gd name="connsiteY6" fmla="*/ 531521 h 994406"/>
              <a:gd name="connsiteX7" fmla="*/ 985884 w 2068578"/>
              <a:gd name="connsiteY7" fmla="*/ 734326 h 994406"/>
              <a:gd name="connsiteX8" fmla="*/ 1010790 w 2068578"/>
              <a:gd name="connsiteY8" fmla="*/ 926456 h 994406"/>
              <a:gd name="connsiteX9" fmla="*/ 1021464 w 2068578"/>
              <a:gd name="connsiteY9" fmla="*/ 969152 h 994406"/>
              <a:gd name="connsiteX10" fmla="*/ 1035696 w 2068578"/>
              <a:gd name="connsiteY10" fmla="*/ 994058 h 994406"/>
              <a:gd name="connsiteX11" fmla="*/ 1049928 w 2068578"/>
              <a:gd name="connsiteY11" fmla="*/ 951362 h 994406"/>
              <a:gd name="connsiteX12" fmla="*/ 1067718 w 2068578"/>
              <a:gd name="connsiteY12" fmla="*/ 837507 h 994406"/>
              <a:gd name="connsiteX13" fmla="*/ 1096181 w 2068578"/>
              <a:gd name="connsiteY13" fmla="*/ 602680 h 994406"/>
              <a:gd name="connsiteX14" fmla="*/ 1121087 w 2068578"/>
              <a:gd name="connsiteY14" fmla="*/ 467477 h 994406"/>
              <a:gd name="connsiteX15" fmla="*/ 1145993 w 2068578"/>
              <a:gd name="connsiteY15" fmla="*/ 399876 h 994406"/>
              <a:gd name="connsiteX16" fmla="*/ 1170899 w 2068578"/>
              <a:gd name="connsiteY16" fmla="*/ 371412 h 994406"/>
              <a:gd name="connsiteX17" fmla="*/ 1344503 w 2068578"/>
              <a:gd name="connsiteY17" fmla="*/ 344076 h 994406"/>
              <a:gd name="connsiteX18" fmla="*/ 1635382 w 2068578"/>
              <a:gd name="connsiteY18" fmla="*/ 270487 h 994406"/>
              <a:gd name="connsiteX19" fmla="*/ 1956452 w 2068578"/>
              <a:gd name="connsiteY19" fmla="*/ 106890 h 994406"/>
              <a:gd name="connsiteX20" fmla="*/ 2068578 w 2068578"/>
              <a:gd name="connsiteY20" fmla="*/ 13512 h 994406"/>
              <a:gd name="connsiteX0" fmla="*/ 0 w 2068578"/>
              <a:gd name="connsiteY0" fmla="*/ 0 h 994406"/>
              <a:gd name="connsiteX1" fmla="*/ 215692 w 2068578"/>
              <a:gd name="connsiteY1" fmla="*/ 175653 h 994406"/>
              <a:gd name="connsiteX2" fmla="*/ 573539 w 2068578"/>
              <a:gd name="connsiteY2" fmla="*/ 313850 h 994406"/>
              <a:gd name="connsiteX3" fmla="*/ 764898 w 2068578"/>
              <a:gd name="connsiteY3" fmla="*/ 350663 h 994406"/>
              <a:gd name="connsiteX4" fmla="*/ 911167 w 2068578"/>
              <a:gd name="connsiteY4" fmla="*/ 378528 h 994406"/>
              <a:gd name="connsiteX5" fmla="*/ 932514 w 2068578"/>
              <a:gd name="connsiteY5" fmla="*/ 424782 h 994406"/>
              <a:gd name="connsiteX6" fmla="*/ 953862 w 2068578"/>
              <a:gd name="connsiteY6" fmla="*/ 531521 h 994406"/>
              <a:gd name="connsiteX7" fmla="*/ 985884 w 2068578"/>
              <a:gd name="connsiteY7" fmla="*/ 734326 h 994406"/>
              <a:gd name="connsiteX8" fmla="*/ 1010790 w 2068578"/>
              <a:gd name="connsiteY8" fmla="*/ 926456 h 994406"/>
              <a:gd name="connsiteX9" fmla="*/ 1021464 w 2068578"/>
              <a:gd name="connsiteY9" fmla="*/ 969152 h 994406"/>
              <a:gd name="connsiteX10" fmla="*/ 1035696 w 2068578"/>
              <a:gd name="connsiteY10" fmla="*/ 994058 h 994406"/>
              <a:gd name="connsiteX11" fmla="*/ 1049928 w 2068578"/>
              <a:gd name="connsiteY11" fmla="*/ 951362 h 994406"/>
              <a:gd name="connsiteX12" fmla="*/ 1067718 w 2068578"/>
              <a:gd name="connsiteY12" fmla="*/ 837507 h 994406"/>
              <a:gd name="connsiteX13" fmla="*/ 1096181 w 2068578"/>
              <a:gd name="connsiteY13" fmla="*/ 602680 h 994406"/>
              <a:gd name="connsiteX14" fmla="*/ 1121087 w 2068578"/>
              <a:gd name="connsiteY14" fmla="*/ 467477 h 994406"/>
              <a:gd name="connsiteX15" fmla="*/ 1145993 w 2068578"/>
              <a:gd name="connsiteY15" fmla="*/ 399876 h 994406"/>
              <a:gd name="connsiteX16" fmla="*/ 1170899 w 2068578"/>
              <a:gd name="connsiteY16" fmla="*/ 371412 h 994406"/>
              <a:gd name="connsiteX17" fmla="*/ 1344503 w 2068578"/>
              <a:gd name="connsiteY17" fmla="*/ 344076 h 994406"/>
              <a:gd name="connsiteX18" fmla="*/ 1635382 w 2068578"/>
              <a:gd name="connsiteY18" fmla="*/ 270487 h 994406"/>
              <a:gd name="connsiteX19" fmla="*/ 1956452 w 2068578"/>
              <a:gd name="connsiteY19" fmla="*/ 106890 h 994406"/>
              <a:gd name="connsiteX20" fmla="*/ 2068578 w 2068578"/>
              <a:gd name="connsiteY20" fmla="*/ 13512 h 994406"/>
              <a:gd name="connsiteX0" fmla="*/ 0 w 2068578"/>
              <a:gd name="connsiteY0" fmla="*/ 0 h 994406"/>
              <a:gd name="connsiteX1" fmla="*/ 215692 w 2068578"/>
              <a:gd name="connsiteY1" fmla="*/ 175653 h 994406"/>
              <a:gd name="connsiteX2" fmla="*/ 573539 w 2068578"/>
              <a:gd name="connsiteY2" fmla="*/ 313850 h 994406"/>
              <a:gd name="connsiteX3" fmla="*/ 764898 w 2068578"/>
              <a:gd name="connsiteY3" fmla="*/ 350663 h 994406"/>
              <a:gd name="connsiteX4" fmla="*/ 911167 w 2068578"/>
              <a:gd name="connsiteY4" fmla="*/ 378528 h 994406"/>
              <a:gd name="connsiteX5" fmla="*/ 932514 w 2068578"/>
              <a:gd name="connsiteY5" fmla="*/ 424782 h 994406"/>
              <a:gd name="connsiteX6" fmla="*/ 953862 w 2068578"/>
              <a:gd name="connsiteY6" fmla="*/ 531521 h 994406"/>
              <a:gd name="connsiteX7" fmla="*/ 985884 w 2068578"/>
              <a:gd name="connsiteY7" fmla="*/ 734326 h 994406"/>
              <a:gd name="connsiteX8" fmla="*/ 1010790 w 2068578"/>
              <a:gd name="connsiteY8" fmla="*/ 926456 h 994406"/>
              <a:gd name="connsiteX9" fmla="*/ 1021464 w 2068578"/>
              <a:gd name="connsiteY9" fmla="*/ 969152 h 994406"/>
              <a:gd name="connsiteX10" fmla="*/ 1035696 w 2068578"/>
              <a:gd name="connsiteY10" fmla="*/ 994058 h 994406"/>
              <a:gd name="connsiteX11" fmla="*/ 1049928 w 2068578"/>
              <a:gd name="connsiteY11" fmla="*/ 951362 h 994406"/>
              <a:gd name="connsiteX12" fmla="*/ 1067718 w 2068578"/>
              <a:gd name="connsiteY12" fmla="*/ 837507 h 994406"/>
              <a:gd name="connsiteX13" fmla="*/ 1096181 w 2068578"/>
              <a:gd name="connsiteY13" fmla="*/ 602680 h 994406"/>
              <a:gd name="connsiteX14" fmla="*/ 1121087 w 2068578"/>
              <a:gd name="connsiteY14" fmla="*/ 467477 h 994406"/>
              <a:gd name="connsiteX15" fmla="*/ 1145993 w 2068578"/>
              <a:gd name="connsiteY15" fmla="*/ 399876 h 994406"/>
              <a:gd name="connsiteX16" fmla="*/ 1170899 w 2068578"/>
              <a:gd name="connsiteY16" fmla="*/ 371412 h 994406"/>
              <a:gd name="connsiteX17" fmla="*/ 1344503 w 2068578"/>
              <a:gd name="connsiteY17" fmla="*/ 344076 h 994406"/>
              <a:gd name="connsiteX18" fmla="*/ 1635382 w 2068578"/>
              <a:gd name="connsiteY18" fmla="*/ 270487 h 994406"/>
              <a:gd name="connsiteX19" fmla="*/ 1920391 w 2068578"/>
              <a:gd name="connsiteY19" fmla="*/ 130072 h 994406"/>
              <a:gd name="connsiteX20" fmla="*/ 2068578 w 2068578"/>
              <a:gd name="connsiteY20" fmla="*/ 13512 h 99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68578" h="994406">
                <a:moveTo>
                  <a:pt x="0" y="0"/>
                </a:moveTo>
                <a:cubicBezTo>
                  <a:pt x="43345" y="44346"/>
                  <a:pt x="120102" y="123345"/>
                  <a:pt x="215692" y="175653"/>
                </a:cubicBezTo>
                <a:cubicBezTo>
                  <a:pt x="311282" y="227961"/>
                  <a:pt x="482005" y="284682"/>
                  <a:pt x="573539" y="313850"/>
                </a:cubicBezTo>
                <a:cubicBezTo>
                  <a:pt x="665073" y="343018"/>
                  <a:pt x="708627" y="339883"/>
                  <a:pt x="764898" y="350663"/>
                </a:cubicBezTo>
                <a:cubicBezTo>
                  <a:pt x="821169" y="361443"/>
                  <a:pt x="883231" y="366175"/>
                  <a:pt x="911167" y="378528"/>
                </a:cubicBezTo>
                <a:cubicBezTo>
                  <a:pt x="939103" y="390881"/>
                  <a:pt x="925398" y="399283"/>
                  <a:pt x="932514" y="424782"/>
                </a:cubicBezTo>
                <a:cubicBezTo>
                  <a:pt x="939630" y="450281"/>
                  <a:pt x="944967" y="479930"/>
                  <a:pt x="953862" y="531521"/>
                </a:cubicBezTo>
                <a:cubicBezTo>
                  <a:pt x="962757" y="583112"/>
                  <a:pt x="976396" y="668504"/>
                  <a:pt x="985884" y="734326"/>
                </a:cubicBezTo>
                <a:cubicBezTo>
                  <a:pt x="995372" y="800148"/>
                  <a:pt x="1004860" y="887318"/>
                  <a:pt x="1010790" y="926456"/>
                </a:cubicBezTo>
                <a:cubicBezTo>
                  <a:pt x="1016720" y="965594"/>
                  <a:pt x="1017313" y="957885"/>
                  <a:pt x="1021464" y="969152"/>
                </a:cubicBezTo>
                <a:cubicBezTo>
                  <a:pt x="1025615" y="980419"/>
                  <a:pt x="1030952" y="997023"/>
                  <a:pt x="1035696" y="994058"/>
                </a:cubicBezTo>
                <a:cubicBezTo>
                  <a:pt x="1040440" y="991093"/>
                  <a:pt x="1044591" y="977454"/>
                  <a:pt x="1049928" y="951362"/>
                </a:cubicBezTo>
                <a:cubicBezTo>
                  <a:pt x="1055265" y="925270"/>
                  <a:pt x="1060009" y="895621"/>
                  <a:pt x="1067718" y="837507"/>
                </a:cubicBezTo>
                <a:cubicBezTo>
                  <a:pt x="1075427" y="779393"/>
                  <a:pt x="1087286" y="664352"/>
                  <a:pt x="1096181" y="602680"/>
                </a:cubicBezTo>
                <a:cubicBezTo>
                  <a:pt x="1105076" y="541008"/>
                  <a:pt x="1112785" y="501278"/>
                  <a:pt x="1121087" y="467477"/>
                </a:cubicBezTo>
                <a:cubicBezTo>
                  <a:pt x="1129389" y="433676"/>
                  <a:pt x="1137691" y="415887"/>
                  <a:pt x="1145993" y="399876"/>
                </a:cubicBezTo>
                <a:cubicBezTo>
                  <a:pt x="1154295" y="383865"/>
                  <a:pt x="1137814" y="380712"/>
                  <a:pt x="1170899" y="371412"/>
                </a:cubicBezTo>
                <a:cubicBezTo>
                  <a:pt x="1203984" y="362112"/>
                  <a:pt x="1267089" y="360897"/>
                  <a:pt x="1344503" y="344076"/>
                </a:cubicBezTo>
                <a:cubicBezTo>
                  <a:pt x="1421917" y="327255"/>
                  <a:pt x="1539401" y="306154"/>
                  <a:pt x="1635382" y="270487"/>
                </a:cubicBezTo>
                <a:cubicBezTo>
                  <a:pt x="1731363" y="234820"/>
                  <a:pt x="1848192" y="172901"/>
                  <a:pt x="1920391" y="130072"/>
                </a:cubicBezTo>
                <a:cubicBezTo>
                  <a:pt x="1992590" y="87243"/>
                  <a:pt x="2038909" y="40197"/>
                  <a:pt x="2068578" y="13512"/>
                </a:cubicBezTo>
              </a:path>
            </a:pathLst>
          </a:cu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23EA635-63A5-41A3-BFA8-6985BCC19EDB}"/>
              </a:ext>
            </a:extLst>
          </p:cNvPr>
          <p:cNvGrpSpPr/>
          <p:nvPr/>
        </p:nvGrpSpPr>
        <p:grpSpPr>
          <a:xfrm>
            <a:off x="6964860" y="1013739"/>
            <a:ext cx="4705218" cy="2166005"/>
            <a:chOff x="7453002" y="4114575"/>
            <a:chExt cx="4253650" cy="2136076"/>
          </a:xfrm>
        </p:grpSpPr>
        <p:sp>
          <p:nvSpPr>
            <p:cNvPr id="112" name="Abgerundetes Rechteck 40">
              <a:extLst>
                <a:ext uri="{FF2B5EF4-FFF2-40B4-BE49-F238E27FC236}">
                  <a16:creationId xmlns:a16="http://schemas.microsoft.com/office/drawing/2014/main" id="{5A05D4AC-8E31-4C5B-AC65-970B83101E63}"/>
                </a:ext>
              </a:extLst>
            </p:cNvPr>
            <p:cNvSpPr/>
            <p:nvPr/>
          </p:nvSpPr>
          <p:spPr>
            <a:xfrm>
              <a:off x="7453003" y="4114575"/>
              <a:ext cx="4253649" cy="2136076"/>
            </a:xfrm>
            <a:prstGeom prst="roundRect">
              <a:avLst>
                <a:gd name="adj" fmla="val 15962"/>
              </a:avLst>
            </a:prstGeom>
            <a:solidFill>
              <a:srgbClr val="FEE75C"/>
            </a:solidFill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rgbClr val="FFFFFF"/>
                </a:solidFill>
              </a:endParaRPr>
            </a:p>
          </p:txBody>
        </p:sp>
        <p:sp>
          <p:nvSpPr>
            <p:cNvPr id="113" name="Textfeld 41">
              <a:extLst>
                <a:ext uri="{FF2B5EF4-FFF2-40B4-BE49-F238E27FC236}">
                  <a16:creationId xmlns:a16="http://schemas.microsoft.com/office/drawing/2014/main" id="{6C390F58-7D12-4A6D-8910-E9215ACC9218}"/>
                </a:ext>
              </a:extLst>
            </p:cNvPr>
            <p:cNvSpPr txBox="1"/>
            <p:nvPr/>
          </p:nvSpPr>
          <p:spPr>
            <a:xfrm>
              <a:off x="7954800" y="4692898"/>
              <a:ext cx="3618118" cy="1001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l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BEC by removing entropy from gas using only laser cooling</a:t>
              </a:r>
            </a:p>
            <a:p>
              <a:pPr marL="342900" indent="-342900" algn="l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de-DE" sz="2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14" name="Textfeld 42">
              <a:extLst>
                <a:ext uri="{FF2B5EF4-FFF2-40B4-BE49-F238E27FC236}">
                  <a16:creationId xmlns:a16="http://schemas.microsoft.com/office/drawing/2014/main" id="{45C80B0A-C2F3-4CE3-9C32-892C129A65F7}"/>
                </a:ext>
              </a:extLst>
            </p:cNvPr>
            <p:cNvSpPr txBox="1"/>
            <p:nvPr/>
          </p:nvSpPr>
          <p:spPr>
            <a:xfrm>
              <a:off x="7954800" y="5415484"/>
              <a:ext cx="3291725" cy="69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l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BEC in thermal contact with laser cooled gas</a:t>
              </a:r>
              <a:endParaRPr lang="de-DE" sz="2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15" name="Textfeld 44">
              <a:extLst>
                <a:ext uri="{FF2B5EF4-FFF2-40B4-BE49-F238E27FC236}">
                  <a16:creationId xmlns:a16="http://schemas.microsoft.com/office/drawing/2014/main" id="{4E1BCAF8-16F1-4180-9239-9D794246564A}"/>
                </a:ext>
              </a:extLst>
            </p:cNvPr>
            <p:cNvSpPr txBox="1"/>
            <p:nvPr/>
          </p:nvSpPr>
          <p:spPr>
            <a:xfrm>
              <a:off x="7453002" y="4259313"/>
              <a:ext cx="4253649" cy="455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latin typeface="+mn-lt"/>
                </a:rPr>
                <a:t>Goals of baseline experiment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532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/>
      <p:bldP spid="105" grpId="0"/>
      <p:bldP spid="106" grpId="0" animBg="1"/>
      <p:bldP spid="107" grpId="0" animBg="1"/>
      <p:bldP spid="10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70991AE-66A8-4250-8DF4-0DE4479D5E5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Narrow line cooling</a:t>
            </a:r>
          </a:p>
        </p:txBody>
      </p:sp>
      <p:sp>
        <p:nvSpPr>
          <p:cNvPr id="79" name="Titel 1">
            <a:extLst>
              <a:ext uri="{FF2B5EF4-FFF2-40B4-BE49-F238E27FC236}">
                <a16:creationId xmlns:a16="http://schemas.microsoft.com/office/drawing/2014/main" id="{6A7ABB20-8A5C-4AF0-B7F8-143D7417A4EA}"/>
              </a:ext>
            </a:extLst>
          </p:cNvPr>
          <p:cNvSpPr txBox="1">
            <a:spLocks/>
          </p:cNvSpPr>
          <p:nvPr/>
        </p:nvSpPr>
        <p:spPr>
          <a:xfrm>
            <a:off x="-91072" y="75682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kern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C821B2F-D457-4891-A0D3-A8751A78506F}"/>
              </a:ext>
            </a:extLst>
          </p:cNvPr>
          <p:cNvCxnSpPr/>
          <p:nvPr/>
        </p:nvCxnSpPr>
        <p:spPr bwMode="auto">
          <a:xfrm>
            <a:off x="4386385" y="4343432"/>
            <a:ext cx="836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979F36D-8A82-432A-87A3-ECC7DCAF5491}"/>
              </a:ext>
            </a:extLst>
          </p:cNvPr>
          <p:cNvSpPr txBox="1"/>
          <p:nvPr/>
        </p:nvSpPr>
        <p:spPr>
          <a:xfrm>
            <a:off x="4522944" y="440376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0000"/>
                </a:solidFill>
                <a:latin typeface="+mn-lt"/>
              </a:rPr>
              <a:t>1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S</a:t>
            </a:r>
            <a:r>
              <a:rPr lang="en-US" baseline="-25000" dirty="0">
                <a:solidFill>
                  <a:srgbClr val="000000"/>
                </a:solidFill>
                <a:latin typeface="+mn-lt"/>
              </a:rPr>
              <a:t>0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3AB09D9-BF96-4A0D-9183-CC6607B7D4C5}"/>
              </a:ext>
            </a:extLst>
          </p:cNvPr>
          <p:cNvCxnSpPr/>
          <p:nvPr/>
        </p:nvCxnSpPr>
        <p:spPr bwMode="auto">
          <a:xfrm flipV="1">
            <a:off x="4744621" y="1539682"/>
            <a:ext cx="1191705" cy="2804349"/>
          </a:xfrm>
          <a:prstGeom prst="straightConnector1">
            <a:avLst/>
          </a:prstGeom>
          <a:noFill/>
          <a:ln w="107950" cap="flat" cmpd="sng" algn="ctr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3908ED5-B7D7-49CE-B092-43789AE66DA8}"/>
              </a:ext>
            </a:extLst>
          </p:cNvPr>
          <p:cNvSpPr txBox="1"/>
          <p:nvPr/>
        </p:nvSpPr>
        <p:spPr>
          <a:xfrm>
            <a:off x="5706133" y="1175484"/>
            <a:ext cx="46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0000"/>
                </a:solidFill>
                <a:latin typeface="+mn-lt"/>
              </a:rPr>
              <a:t>1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US" baseline="-25000" dirty="0">
                <a:solidFill>
                  <a:srgbClr val="000000"/>
                </a:solidFill>
                <a:latin typeface="+mn-lt"/>
              </a:rPr>
              <a:t>1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7F561DF-0766-4788-8B72-FF6A9A53ABC4}"/>
              </a:ext>
            </a:extLst>
          </p:cNvPr>
          <p:cNvCxnSpPr/>
          <p:nvPr/>
        </p:nvCxnSpPr>
        <p:spPr bwMode="auto">
          <a:xfrm>
            <a:off x="5504034" y="1539681"/>
            <a:ext cx="836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509A44D-272C-4704-8D94-8BE7B484B8D8}"/>
              </a:ext>
            </a:extLst>
          </p:cNvPr>
          <p:cNvCxnSpPr/>
          <p:nvPr/>
        </p:nvCxnSpPr>
        <p:spPr bwMode="auto">
          <a:xfrm>
            <a:off x="6680917" y="2568011"/>
            <a:ext cx="836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B7F1C83-F82E-4261-A9A5-1E29842CE843}"/>
              </a:ext>
            </a:extLst>
          </p:cNvPr>
          <p:cNvCxnSpPr/>
          <p:nvPr/>
        </p:nvCxnSpPr>
        <p:spPr bwMode="auto">
          <a:xfrm>
            <a:off x="6683789" y="2691541"/>
            <a:ext cx="836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FFB56D6-FFAA-42E6-A365-45B6701D33C4}"/>
              </a:ext>
            </a:extLst>
          </p:cNvPr>
          <p:cNvCxnSpPr/>
          <p:nvPr/>
        </p:nvCxnSpPr>
        <p:spPr bwMode="auto">
          <a:xfrm>
            <a:off x="6686661" y="2815075"/>
            <a:ext cx="836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1AFE80-4294-4BAF-981B-761BCEE19F0A}"/>
              </a:ext>
            </a:extLst>
          </p:cNvPr>
          <p:cNvSpPr txBox="1"/>
          <p:nvPr/>
        </p:nvSpPr>
        <p:spPr>
          <a:xfrm>
            <a:off x="6586979" y="2186221"/>
            <a:ext cx="98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000000"/>
                </a:solidFill>
                <a:latin typeface="+mn-lt"/>
              </a:rPr>
              <a:t>3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US" baseline="-25000" dirty="0">
                <a:solidFill>
                  <a:srgbClr val="000000"/>
                </a:solidFill>
                <a:latin typeface="+mn-lt"/>
              </a:rPr>
              <a:t>J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923FA5-B663-4779-A627-16379A50017E}"/>
              </a:ext>
            </a:extLst>
          </p:cNvPr>
          <p:cNvSpPr txBox="1"/>
          <p:nvPr/>
        </p:nvSpPr>
        <p:spPr>
          <a:xfrm>
            <a:off x="7463195" y="258524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n-lt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7FDF02-EC88-4301-BB40-12799E7A5AD0}"/>
              </a:ext>
            </a:extLst>
          </p:cNvPr>
          <p:cNvSpPr txBox="1"/>
          <p:nvPr/>
        </p:nvSpPr>
        <p:spPr>
          <a:xfrm>
            <a:off x="7474688" y="2726015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n-lt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FD738C-9DA7-4F62-9E7F-C80EF4B4F108}"/>
              </a:ext>
            </a:extLst>
          </p:cNvPr>
          <p:cNvSpPr txBox="1"/>
          <p:nvPr/>
        </p:nvSpPr>
        <p:spPr>
          <a:xfrm>
            <a:off x="7468942" y="2461713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n-lt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647BB99-57C3-48DB-911A-590403F900DD}"/>
              </a:ext>
            </a:extLst>
          </p:cNvPr>
          <p:cNvSpPr txBox="1"/>
          <p:nvPr/>
        </p:nvSpPr>
        <p:spPr>
          <a:xfrm>
            <a:off x="7630354" y="2593866"/>
            <a:ext cx="2263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n-lt"/>
              </a:rPr>
              <a:t>J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54781C9-4900-4C7C-AE2C-97A45A41583B}"/>
              </a:ext>
            </a:extLst>
          </p:cNvPr>
          <p:cNvSpPr txBox="1"/>
          <p:nvPr/>
        </p:nvSpPr>
        <p:spPr>
          <a:xfrm>
            <a:off x="4506429" y="2402850"/>
            <a:ext cx="9012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+mn-lt"/>
              </a:rPr>
              <a:t>blue MOT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+mn-lt"/>
              </a:rPr>
              <a:t>461 nm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+mn-lt"/>
              </a:rPr>
              <a:t>30 MHz</a:t>
            </a:r>
          </a:p>
        </p:txBody>
      </p:sp>
      <p:cxnSp>
        <p:nvCxnSpPr>
          <p:cNvPr id="51" name="Straight Arrow Connector 14">
            <a:extLst>
              <a:ext uri="{FF2B5EF4-FFF2-40B4-BE49-F238E27FC236}">
                <a16:creationId xmlns:a16="http://schemas.microsoft.com/office/drawing/2014/main" id="{33819F5F-CA89-41B7-94A8-04E95E107416}"/>
              </a:ext>
            </a:extLst>
          </p:cNvPr>
          <p:cNvCxnSpPr/>
          <p:nvPr/>
        </p:nvCxnSpPr>
        <p:spPr bwMode="auto">
          <a:xfrm flipV="1">
            <a:off x="4957593" y="2700164"/>
            <a:ext cx="2169295" cy="1634652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52" name="TextBox 72">
            <a:extLst>
              <a:ext uri="{FF2B5EF4-FFF2-40B4-BE49-F238E27FC236}">
                <a16:creationId xmlns:a16="http://schemas.microsoft.com/office/drawing/2014/main" id="{69E26D14-6C05-498B-8478-F41C207939B9}"/>
              </a:ext>
            </a:extLst>
          </p:cNvPr>
          <p:cNvSpPr txBox="1"/>
          <p:nvPr/>
        </p:nvSpPr>
        <p:spPr>
          <a:xfrm>
            <a:off x="6083879" y="3405329"/>
            <a:ext cx="8250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+mn-lt"/>
              </a:rPr>
              <a:t>red MOT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+mn-lt"/>
              </a:rPr>
              <a:t>689 nm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+mn-lt"/>
              </a:rPr>
              <a:t>7.4 kHz</a:t>
            </a:r>
          </a:p>
        </p:txBody>
      </p:sp>
      <p:pic>
        <p:nvPicPr>
          <p:cNvPr id="53" name="Picture 3" descr="C:\SrBEC\Data\09Aug30\Movie\B0021AA0.bmp">
            <a:extLst>
              <a:ext uri="{FF2B5EF4-FFF2-40B4-BE49-F238E27FC236}">
                <a16:creationId xmlns:a16="http://schemas.microsoft.com/office/drawing/2014/main" id="{79E5A110-61BC-4F1C-995A-9531FA8E4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8" t="10628"/>
          <a:stretch/>
        </p:blipFill>
        <p:spPr bwMode="auto">
          <a:xfrm>
            <a:off x="2511601" y="1636069"/>
            <a:ext cx="1320312" cy="1663994"/>
          </a:xfrm>
          <a:prstGeom prst="rect">
            <a:avLst/>
          </a:prstGeom>
          <a:noFill/>
        </p:spPr>
      </p:pic>
      <p:cxnSp>
        <p:nvCxnSpPr>
          <p:cNvPr id="54" name="Straight Arrow Connector 45">
            <a:extLst>
              <a:ext uri="{FF2B5EF4-FFF2-40B4-BE49-F238E27FC236}">
                <a16:creationId xmlns:a16="http://schemas.microsoft.com/office/drawing/2014/main" id="{C70089F4-3180-4F3B-B610-AF39A81F089C}"/>
              </a:ext>
            </a:extLst>
          </p:cNvPr>
          <p:cNvCxnSpPr/>
          <p:nvPr/>
        </p:nvCxnSpPr>
        <p:spPr bwMode="auto">
          <a:xfrm>
            <a:off x="2502262" y="1513487"/>
            <a:ext cx="305248" cy="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55" name="TextBox 46">
            <a:extLst>
              <a:ext uri="{FF2B5EF4-FFF2-40B4-BE49-F238E27FC236}">
                <a16:creationId xmlns:a16="http://schemas.microsoft.com/office/drawing/2014/main" id="{B9CB7E62-6325-4509-A3B9-B2C94A3F3FA9}"/>
              </a:ext>
            </a:extLst>
          </p:cNvPr>
          <p:cNvSpPr txBox="1"/>
          <p:nvPr/>
        </p:nvSpPr>
        <p:spPr>
          <a:xfrm>
            <a:off x="2502263" y="1343074"/>
            <a:ext cx="129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n-lt"/>
              </a:rPr>
              <a:t>2 mm</a:t>
            </a:r>
          </a:p>
        </p:txBody>
      </p:sp>
      <p:cxnSp>
        <p:nvCxnSpPr>
          <p:cNvPr id="56" name="Straight Arrow Connector 57">
            <a:extLst>
              <a:ext uri="{FF2B5EF4-FFF2-40B4-BE49-F238E27FC236}">
                <a16:creationId xmlns:a16="http://schemas.microsoft.com/office/drawing/2014/main" id="{B450E415-6079-4AB8-9500-8AA5F48A9FF2}"/>
              </a:ext>
            </a:extLst>
          </p:cNvPr>
          <p:cNvCxnSpPr/>
          <p:nvPr/>
        </p:nvCxnSpPr>
        <p:spPr bwMode="auto">
          <a:xfrm rot="10800000" flipV="1">
            <a:off x="3434858" y="1511192"/>
            <a:ext cx="396680" cy="229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8963A61-7F0F-4C1A-844F-C774FD35E5A6}"/>
              </a:ext>
            </a:extLst>
          </p:cNvPr>
          <p:cNvSpPr txBox="1"/>
          <p:nvPr/>
        </p:nvSpPr>
        <p:spPr>
          <a:xfrm>
            <a:off x="2454627" y="3300331"/>
            <a:ext cx="1628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+mn-lt"/>
              </a:rPr>
              <a:t>hot blue MOT</a:t>
            </a:r>
          </a:p>
          <a:p>
            <a:pPr algn="l"/>
            <a:r>
              <a:rPr lang="en-US" sz="2000" dirty="0">
                <a:solidFill>
                  <a:srgbClr val="FF0000"/>
                </a:solidFill>
                <a:latin typeface="+mn-lt"/>
              </a:rPr>
              <a:t>T ~ 1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mK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  <a:p>
            <a:pPr algn="l"/>
            <a:r>
              <a:rPr lang="en-US" sz="2000" dirty="0">
                <a:solidFill>
                  <a:srgbClr val="FF0000"/>
                </a:solidFill>
                <a:latin typeface="+mn-lt"/>
              </a:rPr>
              <a:t>PSD ~ 10</a:t>
            </a:r>
            <a:r>
              <a:rPr lang="en-US" sz="2400" baseline="30000" dirty="0">
                <a:solidFill>
                  <a:srgbClr val="FF0000"/>
                </a:solidFill>
                <a:latin typeface="+mn-lt"/>
              </a:rPr>
              <a:t>-10</a:t>
            </a:r>
            <a:endParaRPr lang="en-US" sz="2000" baseline="30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8" name="Picture 5" descr="C:\SrBEC\Data\09Aug30\Movie\E0001AA0.bmp">
            <a:extLst>
              <a:ext uri="{FF2B5EF4-FFF2-40B4-BE49-F238E27FC236}">
                <a16:creationId xmlns:a16="http://schemas.microsoft.com/office/drawing/2014/main" id="{2D1D51C6-7003-4CA6-A5FE-4326C0BBE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0" t="9882" r="23507" b="13785"/>
          <a:stretch/>
        </p:blipFill>
        <p:spPr bwMode="auto">
          <a:xfrm>
            <a:off x="8123968" y="1511860"/>
            <a:ext cx="1298757" cy="1639957"/>
          </a:xfrm>
          <a:prstGeom prst="rect">
            <a:avLst/>
          </a:prstGeom>
          <a:noFill/>
        </p:spPr>
      </p:pic>
      <p:sp>
        <p:nvSpPr>
          <p:cNvPr id="59" name="TextBox 63">
            <a:extLst>
              <a:ext uri="{FF2B5EF4-FFF2-40B4-BE49-F238E27FC236}">
                <a16:creationId xmlns:a16="http://schemas.microsoft.com/office/drawing/2014/main" id="{58D655B4-8D3A-4FC0-AEA9-B8C56810408A}"/>
              </a:ext>
            </a:extLst>
          </p:cNvPr>
          <p:cNvSpPr txBox="1"/>
          <p:nvPr/>
        </p:nvSpPr>
        <p:spPr>
          <a:xfrm>
            <a:off x="8027116" y="3166993"/>
            <a:ext cx="1592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+mn-lt"/>
              </a:rPr>
              <a:t>cold red MOT</a:t>
            </a:r>
          </a:p>
          <a:p>
            <a:pPr algn="l"/>
            <a:r>
              <a:rPr lang="en-US" sz="2000" dirty="0">
                <a:solidFill>
                  <a:srgbClr val="0000F8"/>
                </a:solidFill>
                <a:latin typeface="+mn-lt"/>
              </a:rPr>
              <a:t>T ~ 1 µK</a:t>
            </a:r>
          </a:p>
          <a:p>
            <a:pPr algn="l"/>
            <a:r>
              <a:rPr lang="en-US" sz="2000" dirty="0">
                <a:solidFill>
                  <a:srgbClr val="0000F8"/>
                </a:solidFill>
                <a:latin typeface="+mn-lt"/>
              </a:rPr>
              <a:t>PSD ~ 10</a:t>
            </a:r>
            <a:r>
              <a:rPr lang="en-US" sz="2400" baseline="30000" dirty="0">
                <a:solidFill>
                  <a:srgbClr val="0000F8"/>
                </a:solidFill>
                <a:latin typeface="+mn-lt"/>
              </a:rPr>
              <a:t>-3</a:t>
            </a:r>
            <a:endParaRPr lang="en-US" sz="2000" baseline="30000" dirty="0">
              <a:solidFill>
                <a:srgbClr val="0000F8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8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EC9BB5-38C6-4BA2-A81F-ADBBA9747EC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Cooling in trap</a:t>
            </a:r>
          </a:p>
        </p:txBody>
      </p:sp>
      <p:sp>
        <p:nvSpPr>
          <p:cNvPr id="79" name="Titel 1">
            <a:extLst>
              <a:ext uri="{FF2B5EF4-FFF2-40B4-BE49-F238E27FC236}">
                <a16:creationId xmlns:a16="http://schemas.microsoft.com/office/drawing/2014/main" id="{6A7ABB20-8A5C-4AF0-B7F8-143D7417A4EA}"/>
              </a:ext>
            </a:extLst>
          </p:cNvPr>
          <p:cNvSpPr txBox="1">
            <a:spLocks/>
          </p:cNvSpPr>
          <p:nvPr/>
        </p:nvSpPr>
        <p:spPr>
          <a:xfrm>
            <a:off x="-91072" y="75682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kern="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C13C0A-55BD-46C5-BD03-B04462D216E6}"/>
              </a:ext>
            </a:extLst>
          </p:cNvPr>
          <p:cNvGrpSpPr>
            <a:grpSpLocks noChangeAspect="1"/>
          </p:cNvGrpSpPr>
          <p:nvPr/>
        </p:nvGrpSpPr>
        <p:grpSpPr>
          <a:xfrm>
            <a:off x="1844926" y="856812"/>
            <a:ext cx="3940712" cy="1392247"/>
            <a:chOff x="910702" y="2444965"/>
            <a:chExt cx="6762549" cy="2389196"/>
          </a:xfrm>
        </p:grpSpPr>
        <p:sp>
          <p:nvSpPr>
            <p:cNvPr id="28" name="Freihandform 12">
              <a:extLst>
                <a:ext uri="{FF2B5EF4-FFF2-40B4-BE49-F238E27FC236}">
                  <a16:creationId xmlns:a16="http://schemas.microsoft.com/office/drawing/2014/main" id="{D0A54AC3-A505-4978-84CF-CCD08DE686A3}"/>
                </a:ext>
              </a:extLst>
            </p:cNvPr>
            <p:cNvSpPr/>
            <p:nvPr/>
          </p:nvSpPr>
          <p:spPr>
            <a:xfrm>
              <a:off x="1155564" y="2444965"/>
              <a:ext cx="6517687" cy="1269218"/>
            </a:xfrm>
            <a:custGeom>
              <a:avLst/>
              <a:gdLst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19331 h 1529750"/>
                <a:gd name="connsiteX1" fmla="*/ 2825152 w 5578416"/>
                <a:gd name="connsiteY1" fmla="*/ 559278 h 1529750"/>
                <a:gd name="connsiteX2" fmla="*/ 5093899 w 5578416"/>
                <a:gd name="connsiteY2" fmla="*/ 127957 h 1529750"/>
                <a:gd name="connsiteX3" fmla="*/ 5197416 w 5578416"/>
                <a:gd name="connsiteY3" fmla="*/ 1327029 h 1529750"/>
                <a:gd name="connsiteX4" fmla="*/ 2807899 w 5578416"/>
                <a:gd name="connsiteY4" fmla="*/ 921588 h 1529750"/>
                <a:gd name="connsiteX5" fmla="*/ 392502 w 5578416"/>
                <a:gd name="connsiteY5" fmla="*/ 1396040 h 1529750"/>
                <a:gd name="connsiteX6" fmla="*/ 427008 w 5578416"/>
                <a:gd name="connsiteY6" fmla="*/ 119331 h 1529750"/>
                <a:gd name="connsiteX0" fmla="*/ 39702 w 5191110"/>
                <a:gd name="connsiteY0" fmla="*/ 119332 h 1529751"/>
                <a:gd name="connsiteX1" fmla="*/ 2437846 w 5191110"/>
                <a:gd name="connsiteY1" fmla="*/ 559279 h 1529751"/>
                <a:gd name="connsiteX2" fmla="*/ 4706593 w 5191110"/>
                <a:gd name="connsiteY2" fmla="*/ 127958 h 1529751"/>
                <a:gd name="connsiteX3" fmla="*/ 4810110 w 5191110"/>
                <a:gd name="connsiteY3" fmla="*/ 1327030 h 1529751"/>
                <a:gd name="connsiteX4" fmla="*/ 2420593 w 5191110"/>
                <a:gd name="connsiteY4" fmla="*/ 921589 h 1529751"/>
                <a:gd name="connsiteX5" fmla="*/ 5196 w 5191110"/>
                <a:gd name="connsiteY5" fmla="*/ 1396041 h 1529751"/>
                <a:gd name="connsiteX6" fmla="*/ 39702 w 5191110"/>
                <a:gd name="connsiteY6" fmla="*/ 119332 h 1529751"/>
                <a:gd name="connsiteX0" fmla="*/ 39702 w 5191110"/>
                <a:gd name="connsiteY0" fmla="*/ 119332 h 1459302"/>
                <a:gd name="connsiteX1" fmla="*/ 2437846 w 5191110"/>
                <a:gd name="connsiteY1" fmla="*/ 559279 h 1459302"/>
                <a:gd name="connsiteX2" fmla="*/ 4706593 w 5191110"/>
                <a:gd name="connsiteY2" fmla="*/ 127958 h 1459302"/>
                <a:gd name="connsiteX3" fmla="*/ 4810110 w 5191110"/>
                <a:gd name="connsiteY3" fmla="*/ 1327030 h 1459302"/>
                <a:gd name="connsiteX4" fmla="*/ 2420593 w 5191110"/>
                <a:gd name="connsiteY4" fmla="*/ 921589 h 1459302"/>
                <a:gd name="connsiteX5" fmla="*/ 5196 w 5191110"/>
                <a:gd name="connsiteY5" fmla="*/ 1396041 h 1459302"/>
                <a:gd name="connsiteX6" fmla="*/ 39702 w 5191110"/>
                <a:gd name="connsiteY6" fmla="*/ 119332 h 1459302"/>
                <a:gd name="connsiteX0" fmla="*/ 39702 w 5101970"/>
                <a:gd name="connsiteY0" fmla="*/ 119332 h 1459302"/>
                <a:gd name="connsiteX1" fmla="*/ 2437846 w 5101970"/>
                <a:gd name="connsiteY1" fmla="*/ 559279 h 1459302"/>
                <a:gd name="connsiteX2" fmla="*/ 4706593 w 5101970"/>
                <a:gd name="connsiteY2" fmla="*/ 127958 h 1459302"/>
                <a:gd name="connsiteX3" fmla="*/ 4810110 w 5101970"/>
                <a:gd name="connsiteY3" fmla="*/ 1327030 h 1459302"/>
                <a:gd name="connsiteX4" fmla="*/ 2420593 w 5101970"/>
                <a:gd name="connsiteY4" fmla="*/ 921589 h 1459302"/>
                <a:gd name="connsiteX5" fmla="*/ 5196 w 5101970"/>
                <a:gd name="connsiteY5" fmla="*/ 1396041 h 1459302"/>
                <a:gd name="connsiteX6" fmla="*/ 39702 w 5101970"/>
                <a:gd name="connsiteY6" fmla="*/ 119332 h 1459302"/>
                <a:gd name="connsiteX0" fmla="*/ 39702 w 5101970"/>
                <a:gd name="connsiteY0" fmla="*/ 119332 h 1396041"/>
                <a:gd name="connsiteX1" fmla="*/ 2437846 w 5101970"/>
                <a:gd name="connsiteY1" fmla="*/ 559279 h 1396041"/>
                <a:gd name="connsiteX2" fmla="*/ 4706593 w 5101970"/>
                <a:gd name="connsiteY2" fmla="*/ 127958 h 1396041"/>
                <a:gd name="connsiteX3" fmla="*/ 4810110 w 5101970"/>
                <a:gd name="connsiteY3" fmla="*/ 1327030 h 1396041"/>
                <a:gd name="connsiteX4" fmla="*/ 2420593 w 5101970"/>
                <a:gd name="connsiteY4" fmla="*/ 921589 h 1396041"/>
                <a:gd name="connsiteX5" fmla="*/ 5196 w 5101970"/>
                <a:gd name="connsiteY5" fmla="*/ 1396041 h 1396041"/>
                <a:gd name="connsiteX6" fmla="*/ 39702 w 5101970"/>
                <a:gd name="connsiteY6" fmla="*/ 119332 h 1396041"/>
                <a:gd name="connsiteX0" fmla="*/ 39702 w 4810110"/>
                <a:gd name="connsiteY0" fmla="*/ 119332 h 1396041"/>
                <a:gd name="connsiteX1" fmla="*/ 2437846 w 4810110"/>
                <a:gd name="connsiteY1" fmla="*/ 559279 h 1396041"/>
                <a:gd name="connsiteX2" fmla="*/ 4706593 w 4810110"/>
                <a:gd name="connsiteY2" fmla="*/ 127958 h 1396041"/>
                <a:gd name="connsiteX3" fmla="*/ 4810110 w 4810110"/>
                <a:gd name="connsiteY3" fmla="*/ 1327030 h 1396041"/>
                <a:gd name="connsiteX4" fmla="*/ 2420593 w 4810110"/>
                <a:gd name="connsiteY4" fmla="*/ 921589 h 1396041"/>
                <a:gd name="connsiteX5" fmla="*/ 5196 w 4810110"/>
                <a:gd name="connsiteY5" fmla="*/ 1396041 h 1396041"/>
                <a:gd name="connsiteX6" fmla="*/ 39702 w 4810110"/>
                <a:gd name="connsiteY6" fmla="*/ 119332 h 1396041"/>
                <a:gd name="connsiteX0" fmla="*/ 39702 w 4810392"/>
                <a:gd name="connsiteY0" fmla="*/ 69360 h 1346069"/>
                <a:gd name="connsiteX1" fmla="*/ 2437846 w 4810392"/>
                <a:gd name="connsiteY1" fmla="*/ 509307 h 1346069"/>
                <a:gd name="connsiteX2" fmla="*/ 4792653 w 4810392"/>
                <a:gd name="connsiteY2" fmla="*/ 127958 h 1346069"/>
                <a:gd name="connsiteX3" fmla="*/ 4810110 w 4810392"/>
                <a:gd name="connsiteY3" fmla="*/ 1277058 h 1346069"/>
                <a:gd name="connsiteX4" fmla="*/ 2420593 w 4810392"/>
                <a:gd name="connsiteY4" fmla="*/ 871617 h 1346069"/>
                <a:gd name="connsiteX5" fmla="*/ 5196 w 4810392"/>
                <a:gd name="connsiteY5" fmla="*/ 1346069 h 1346069"/>
                <a:gd name="connsiteX6" fmla="*/ 39702 w 4810392"/>
                <a:gd name="connsiteY6" fmla="*/ 69360 h 1346069"/>
                <a:gd name="connsiteX0" fmla="*/ 39702 w 4810392"/>
                <a:gd name="connsiteY0" fmla="*/ 1 h 1276710"/>
                <a:gd name="connsiteX1" fmla="*/ 2437846 w 4810392"/>
                <a:gd name="connsiteY1" fmla="*/ 439948 h 1276710"/>
                <a:gd name="connsiteX2" fmla="*/ 4792653 w 4810392"/>
                <a:gd name="connsiteY2" fmla="*/ 58599 h 1276710"/>
                <a:gd name="connsiteX3" fmla="*/ 4810110 w 4810392"/>
                <a:gd name="connsiteY3" fmla="*/ 1207699 h 1276710"/>
                <a:gd name="connsiteX4" fmla="*/ 2420593 w 4810392"/>
                <a:gd name="connsiteY4" fmla="*/ 802258 h 1276710"/>
                <a:gd name="connsiteX5" fmla="*/ 5196 w 4810392"/>
                <a:gd name="connsiteY5" fmla="*/ 1276710 h 1276710"/>
                <a:gd name="connsiteX6" fmla="*/ 39702 w 4810392"/>
                <a:gd name="connsiteY6" fmla="*/ 1 h 12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392" h="1276710">
                  <a:moveTo>
                    <a:pt x="39702" y="1"/>
                  </a:moveTo>
                  <a:cubicBezTo>
                    <a:pt x="425396" y="135721"/>
                    <a:pt x="1645688" y="430182"/>
                    <a:pt x="2437846" y="439948"/>
                  </a:cubicBezTo>
                  <a:cubicBezTo>
                    <a:pt x="3230004" y="449714"/>
                    <a:pt x="4464066" y="186616"/>
                    <a:pt x="4792653" y="58599"/>
                  </a:cubicBezTo>
                  <a:cubicBezTo>
                    <a:pt x="4810392" y="511247"/>
                    <a:pt x="4804664" y="746260"/>
                    <a:pt x="4810110" y="1207699"/>
                  </a:cubicBezTo>
                  <a:cubicBezTo>
                    <a:pt x="4322126" y="1048010"/>
                    <a:pt x="3221412" y="790756"/>
                    <a:pt x="2420593" y="802258"/>
                  </a:cubicBezTo>
                  <a:cubicBezTo>
                    <a:pt x="1619774" y="813760"/>
                    <a:pt x="462368" y="1144564"/>
                    <a:pt x="5196" y="1276710"/>
                  </a:cubicBezTo>
                  <a:cubicBezTo>
                    <a:pt x="0" y="846841"/>
                    <a:pt x="35313" y="416139"/>
                    <a:pt x="3970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Ellipse 13">
              <a:extLst>
                <a:ext uri="{FF2B5EF4-FFF2-40B4-BE49-F238E27FC236}">
                  <a16:creationId xmlns:a16="http://schemas.microsoft.com/office/drawing/2014/main" id="{DBE7BE6B-358A-44AA-AD84-8B787FB1D0C1}"/>
                </a:ext>
              </a:extLst>
            </p:cNvPr>
            <p:cNvSpPr/>
            <p:nvPr/>
          </p:nvSpPr>
          <p:spPr>
            <a:xfrm>
              <a:off x="3949036" y="2987078"/>
              <a:ext cx="1385492" cy="158104"/>
            </a:xfrm>
            <a:prstGeom prst="ellipse">
              <a:avLst/>
            </a:prstGeom>
            <a:solidFill>
              <a:srgbClr val="0000F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Pfeil nach rechts 14">
              <a:extLst>
                <a:ext uri="{FF2B5EF4-FFF2-40B4-BE49-F238E27FC236}">
                  <a16:creationId xmlns:a16="http://schemas.microsoft.com/office/drawing/2014/main" id="{21417119-964F-42D1-A8DB-FB7244CD87FF}"/>
                </a:ext>
              </a:extLst>
            </p:cNvPr>
            <p:cNvSpPr/>
            <p:nvPr/>
          </p:nvSpPr>
          <p:spPr bwMode="auto">
            <a:xfrm rot="5400000" flipH="1">
              <a:off x="4063083" y="3385677"/>
              <a:ext cx="1157398" cy="1339371"/>
            </a:xfrm>
            <a:prstGeom prst="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>
                <a:solidFill>
                  <a:srgbClr val="00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1" name="TextBox 56">
              <a:extLst>
                <a:ext uri="{FF2B5EF4-FFF2-40B4-BE49-F238E27FC236}">
                  <a16:creationId xmlns:a16="http://schemas.microsoft.com/office/drawing/2014/main" id="{CE155D82-F132-48CA-B9FD-AC97F3621E91}"/>
                </a:ext>
              </a:extLst>
            </p:cNvPr>
            <p:cNvSpPr txBox="1"/>
            <p:nvPr/>
          </p:nvSpPr>
          <p:spPr>
            <a:xfrm>
              <a:off x="910702" y="3361032"/>
              <a:ext cx="2074818" cy="63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dipole trap</a:t>
              </a:r>
            </a:p>
          </p:txBody>
        </p:sp>
        <p:sp>
          <p:nvSpPr>
            <p:cNvPr id="32" name="TextBox 56">
              <a:extLst>
                <a:ext uri="{FF2B5EF4-FFF2-40B4-BE49-F238E27FC236}">
                  <a16:creationId xmlns:a16="http://schemas.microsoft.com/office/drawing/2014/main" id="{7098ADD2-1B60-4FF8-9310-133E10B831A7}"/>
                </a:ext>
              </a:extLst>
            </p:cNvPr>
            <p:cNvSpPr txBox="1"/>
            <p:nvPr/>
          </p:nvSpPr>
          <p:spPr>
            <a:xfrm>
              <a:off x="5059880" y="4200361"/>
              <a:ext cx="2338242" cy="63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cooling laser</a:t>
              </a:r>
            </a:p>
          </p:txBody>
        </p:sp>
      </p:grpSp>
      <p:sp>
        <p:nvSpPr>
          <p:cNvPr id="33" name="TextBox 63">
            <a:extLst>
              <a:ext uri="{FF2B5EF4-FFF2-40B4-BE49-F238E27FC236}">
                <a16:creationId xmlns:a16="http://schemas.microsoft.com/office/drawing/2014/main" id="{FB43CFFA-8320-4DB3-A5F2-4E4692769C84}"/>
              </a:ext>
            </a:extLst>
          </p:cNvPr>
          <p:cNvSpPr txBox="1"/>
          <p:nvPr/>
        </p:nvSpPr>
        <p:spPr>
          <a:xfrm>
            <a:off x="4716702" y="1218106"/>
            <a:ext cx="1160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00F8"/>
                </a:solidFill>
                <a:latin typeface="+mn-lt"/>
              </a:rPr>
              <a:t>T ~ 1 µK</a:t>
            </a:r>
          </a:p>
          <a:p>
            <a:pPr algn="l"/>
            <a:r>
              <a:rPr lang="en-US" sz="2000" dirty="0">
                <a:solidFill>
                  <a:srgbClr val="0000F8"/>
                </a:solidFill>
                <a:latin typeface="+mn-lt"/>
              </a:rPr>
              <a:t>PSD ~ 0.1</a:t>
            </a:r>
          </a:p>
        </p:txBody>
      </p:sp>
    </p:spTree>
    <p:extLst>
      <p:ext uri="{BB962C8B-B14F-4D97-AF65-F5344CB8AC3E}">
        <p14:creationId xmlns:p14="http://schemas.microsoft.com/office/powerpoint/2010/main" val="2935970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A2D8938-B52F-4294-BBBA-325F3CB0DC2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BEC using dimple trick</a:t>
            </a:r>
          </a:p>
        </p:txBody>
      </p:sp>
      <p:sp>
        <p:nvSpPr>
          <p:cNvPr id="79" name="Titel 1">
            <a:extLst>
              <a:ext uri="{FF2B5EF4-FFF2-40B4-BE49-F238E27FC236}">
                <a16:creationId xmlns:a16="http://schemas.microsoft.com/office/drawing/2014/main" id="{6A7ABB20-8A5C-4AF0-B7F8-143D7417A4EA}"/>
              </a:ext>
            </a:extLst>
          </p:cNvPr>
          <p:cNvSpPr txBox="1">
            <a:spLocks/>
          </p:cNvSpPr>
          <p:nvPr/>
        </p:nvSpPr>
        <p:spPr>
          <a:xfrm>
            <a:off x="-91072" y="75682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kern="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ABACED-17E1-4F46-9F6B-107AA2EBA893}"/>
              </a:ext>
            </a:extLst>
          </p:cNvPr>
          <p:cNvGrpSpPr>
            <a:grpSpLocks noChangeAspect="1"/>
          </p:cNvGrpSpPr>
          <p:nvPr/>
        </p:nvGrpSpPr>
        <p:grpSpPr>
          <a:xfrm>
            <a:off x="1844926" y="856812"/>
            <a:ext cx="3940712" cy="903148"/>
            <a:chOff x="910702" y="2444965"/>
            <a:chExt cx="6762549" cy="1549866"/>
          </a:xfrm>
        </p:grpSpPr>
        <p:sp>
          <p:nvSpPr>
            <p:cNvPr id="12" name="Freihandform 12">
              <a:extLst>
                <a:ext uri="{FF2B5EF4-FFF2-40B4-BE49-F238E27FC236}">
                  <a16:creationId xmlns:a16="http://schemas.microsoft.com/office/drawing/2014/main" id="{82CA0348-A0DF-4BBD-B3ED-5A0389359875}"/>
                </a:ext>
              </a:extLst>
            </p:cNvPr>
            <p:cNvSpPr/>
            <p:nvPr/>
          </p:nvSpPr>
          <p:spPr>
            <a:xfrm>
              <a:off x="1155564" y="2444965"/>
              <a:ext cx="6517687" cy="1269218"/>
            </a:xfrm>
            <a:custGeom>
              <a:avLst/>
              <a:gdLst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19331 h 1529750"/>
                <a:gd name="connsiteX1" fmla="*/ 2825152 w 5578416"/>
                <a:gd name="connsiteY1" fmla="*/ 559278 h 1529750"/>
                <a:gd name="connsiteX2" fmla="*/ 5093899 w 5578416"/>
                <a:gd name="connsiteY2" fmla="*/ 127957 h 1529750"/>
                <a:gd name="connsiteX3" fmla="*/ 5197416 w 5578416"/>
                <a:gd name="connsiteY3" fmla="*/ 1327029 h 1529750"/>
                <a:gd name="connsiteX4" fmla="*/ 2807899 w 5578416"/>
                <a:gd name="connsiteY4" fmla="*/ 921588 h 1529750"/>
                <a:gd name="connsiteX5" fmla="*/ 392502 w 5578416"/>
                <a:gd name="connsiteY5" fmla="*/ 1396040 h 1529750"/>
                <a:gd name="connsiteX6" fmla="*/ 427008 w 5578416"/>
                <a:gd name="connsiteY6" fmla="*/ 119331 h 1529750"/>
                <a:gd name="connsiteX0" fmla="*/ 39702 w 5191110"/>
                <a:gd name="connsiteY0" fmla="*/ 119332 h 1529751"/>
                <a:gd name="connsiteX1" fmla="*/ 2437846 w 5191110"/>
                <a:gd name="connsiteY1" fmla="*/ 559279 h 1529751"/>
                <a:gd name="connsiteX2" fmla="*/ 4706593 w 5191110"/>
                <a:gd name="connsiteY2" fmla="*/ 127958 h 1529751"/>
                <a:gd name="connsiteX3" fmla="*/ 4810110 w 5191110"/>
                <a:gd name="connsiteY3" fmla="*/ 1327030 h 1529751"/>
                <a:gd name="connsiteX4" fmla="*/ 2420593 w 5191110"/>
                <a:gd name="connsiteY4" fmla="*/ 921589 h 1529751"/>
                <a:gd name="connsiteX5" fmla="*/ 5196 w 5191110"/>
                <a:gd name="connsiteY5" fmla="*/ 1396041 h 1529751"/>
                <a:gd name="connsiteX6" fmla="*/ 39702 w 5191110"/>
                <a:gd name="connsiteY6" fmla="*/ 119332 h 1529751"/>
                <a:gd name="connsiteX0" fmla="*/ 39702 w 5191110"/>
                <a:gd name="connsiteY0" fmla="*/ 119332 h 1459302"/>
                <a:gd name="connsiteX1" fmla="*/ 2437846 w 5191110"/>
                <a:gd name="connsiteY1" fmla="*/ 559279 h 1459302"/>
                <a:gd name="connsiteX2" fmla="*/ 4706593 w 5191110"/>
                <a:gd name="connsiteY2" fmla="*/ 127958 h 1459302"/>
                <a:gd name="connsiteX3" fmla="*/ 4810110 w 5191110"/>
                <a:gd name="connsiteY3" fmla="*/ 1327030 h 1459302"/>
                <a:gd name="connsiteX4" fmla="*/ 2420593 w 5191110"/>
                <a:gd name="connsiteY4" fmla="*/ 921589 h 1459302"/>
                <a:gd name="connsiteX5" fmla="*/ 5196 w 5191110"/>
                <a:gd name="connsiteY5" fmla="*/ 1396041 h 1459302"/>
                <a:gd name="connsiteX6" fmla="*/ 39702 w 5191110"/>
                <a:gd name="connsiteY6" fmla="*/ 119332 h 1459302"/>
                <a:gd name="connsiteX0" fmla="*/ 39702 w 5101970"/>
                <a:gd name="connsiteY0" fmla="*/ 119332 h 1459302"/>
                <a:gd name="connsiteX1" fmla="*/ 2437846 w 5101970"/>
                <a:gd name="connsiteY1" fmla="*/ 559279 h 1459302"/>
                <a:gd name="connsiteX2" fmla="*/ 4706593 w 5101970"/>
                <a:gd name="connsiteY2" fmla="*/ 127958 h 1459302"/>
                <a:gd name="connsiteX3" fmla="*/ 4810110 w 5101970"/>
                <a:gd name="connsiteY3" fmla="*/ 1327030 h 1459302"/>
                <a:gd name="connsiteX4" fmla="*/ 2420593 w 5101970"/>
                <a:gd name="connsiteY4" fmla="*/ 921589 h 1459302"/>
                <a:gd name="connsiteX5" fmla="*/ 5196 w 5101970"/>
                <a:gd name="connsiteY5" fmla="*/ 1396041 h 1459302"/>
                <a:gd name="connsiteX6" fmla="*/ 39702 w 5101970"/>
                <a:gd name="connsiteY6" fmla="*/ 119332 h 1459302"/>
                <a:gd name="connsiteX0" fmla="*/ 39702 w 5101970"/>
                <a:gd name="connsiteY0" fmla="*/ 119332 h 1396041"/>
                <a:gd name="connsiteX1" fmla="*/ 2437846 w 5101970"/>
                <a:gd name="connsiteY1" fmla="*/ 559279 h 1396041"/>
                <a:gd name="connsiteX2" fmla="*/ 4706593 w 5101970"/>
                <a:gd name="connsiteY2" fmla="*/ 127958 h 1396041"/>
                <a:gd name="connsiteX3" fmla="*/ 4810110 w 5101970"/>
                <a:gd name="connsiteY3" fmla="*/ 1327030 h 1396041"/>
                <a:gd name="connsiteX4" fmla="*/ 2420593 w 5101970"/>
                <a:gd name="connsiteY4" fmla="*/ 921589 h 1396041"/>
                <a:gd name="connsiteX5" fmla="*/ 5196 w 5101970"/>
                <a:gd name="connsiteY5" fmla="*/ 1396041 h 1396041"/>
                <a:gd name="connsiteX6" fmla="*/ 39702 w 5101970"/>
                <a:gd name="connsiteY6" fmla="*/ 119332 h 1396041"/>
                <a:gd name="connsiteX0" fmla="*/ 39702 w 4810110"/>
                <a:gd name="connsiteY0" fmla="*/ 119332 h 1396041"/>
                <a:gd name="connsiteX1" fmla="*/ 2437846 w 4810110"/>
                <a:gd name="connsiteY1" fmla="*/ 559279 h 1396041"/>
                <a:gd name="connsiteX2" fmla="*/ 4706593 w 4810110"/>
                <a:gd name="connsiteY2" fmla="*/ 127958 h 1396041"/>
                <a:gd name="connsiteX3" fmla="*/ 4810110 w 4810110"/>
                <a:gd name="connsiteY3" fmla="*/ 1327030 h 1396041"/>
                <a:gd name="connsiteX4" fmla="*/ 2420593 w 4810110"/>
                <a:gd name="connsiteY4" fmla="*/ 921589 h 1396041"/>
                <a:gd name="connsiteX5" fmla="*/ 5196 w 4810110"/>
                <a:gd name="connsiteY5" fmla="*/ 1396041 h 1396041"/>
                <a:gd name="connsiteX6" fmla="*/ 39702 w 4810110"/>
                <a:gd name="connsiteY6" fmla="*/ 119332 h 1396041"/>
                <a:gd name="connsiteX0" fmla="*/ 39702 w 4810392"/>
                <a:gd name="connsiteY0" fmla="*/ 69360 h 1346069"/>
                <a:gd name="connsiteX1" fmla="*/ 2437846 w 4810392"/>
                <a:gd name="connsiteY1" fmla="*/ 509307 h 1346069"/>
                <a:gd name="connsiteX2" fmla="*/ 4792653 w 4810392"/>
                <a:gd name="connsiteY2" fmla="*/ 127958 h 1346069"/>
                <a:gd name="connsiteX3" fmla="*/ 4810110 w 4810392"/>
                <a:gd name="connsiteY3" fmla="*/ 1277058 h 1346069"/>
                <a:gd name="connsiteX4" fmla="*/ 2420593 w 4810392"/>
                <a:gd name="connsiteY4" fmla="*/ 871617 h 1346069"/>
                <a:gd name="connsiteX5" fmla="*/ 5196 w 4810392"/>
                <a:gd name="connsiteY5" fmla="*/ 1346069 h 1346069"/>
                <a:gd name="connsiteX6" fmla="*/ 39702 w 4810392"/>
                <a:gd name="connsiteY6" fmla="*/ 69360 h 1346069"/>
                <a:gd name="connsiteX0" fmla="*/ 39702 w 4810392"/>
                <a:gd name="connsiteY0" fmla="*/ 1 h 1276710"/>
                <a:gd name="connsiteX1" fmla="*/ 2437846 w 4810392"/>
                <a:gd name="connsiteY1" fmla="*/ 439948 h 1276710"/>
                <a:gd name="connsiteX2" fmla="*/ 4792653 w 4810392"/>
                <a:gd name="connsiteY2" fmla="*/ 58599 h 1276710"/>
                <a:gd name="connsiteX3" fmla="*/ 4810110 w 4810392"/>
                <a:gd name="connsiteY3" fmla="*/ 1207699 h 1276710"/>
                <a:gd name="connsiteX4" fmla="*/ 2420593 w 4810392"/>
                <a:gd name="connsiteY4" fmla="*/ 802258 h 1276710"/>
                <a:gd name="connsiteX5" fmla="*/ 5196 w 4810392"/>
                <a:gd name="connsiteY5" fmla="*/ 1276710 h 1276710"/>
                <a:gd name="connsiteX6" fmla="*/ 39702 w 4810392"/>
                <a:gd name="connsiteY6" fmla="*/ 1 h 12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392" h="1276710">
                  <a:moveTo>
                    <a:pt x="39702" y="1"/>
                  </a:moveTo>
                  <a:cubicBezTo>
                    <a:pt x="425396" y="135721"/>
                    <a:pt x="1645688" y="430182"/>
                    <a:pt x="2437846" y="439948"/>
                  </a:cubicBezTo>
                  <a:cubicBezTo>
                    <a:pt x="3230004" y="449714"/>
                    <a:pt x="4464066" y="186616"/>
                    <a:pt x="4792653" y="58599"/>
                  </a:cubicBezTo>
                  <a:cubicBezTo>
                    <a:pt x="4810392" y="511247"/>
                    <a:pt x="4804664" y="746260"/>
                    <a:pt x="4810110" y="1207699"/>
                  </a:cubicBezTo>
                  <a:cubicBezTo>
                    <a:pt x="4322126" y="1048010"/>
                    <a:pt x="3221412" y="790756"/>
                    <a:pt x="2420593" y="802258"/>
                  </a:cubicBezTo>
                  <a:cubicBezTo>
                    <a:pt x="1619774" y="813760"/>
                    <a:pt x="462368" y="1144564"/>
                    <a:pt x="5196" y="1276710"/>
                  </a:cubicBezTo>
                  <a:cubicBezTo>
                    <a:pt x="0" y="846841"/>
                    <a:pt x="35313" y="416139"/>
                    <a:pt x="3970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Ellipse 13">
              <a:extLst>
                <a:ext uri="{FF2B5EF4-FFF2-40B4-BE49-F238E27FC236}">
                  <a16:creationId xmlns:a16="http://schemas.microsoft.com/office/drawing/2014/main" id="{0FDF6F85-2313-45C4-BD9D-F4281BAF9430}"/>
                </a:ext>
              </a:extLst>
            </p:cNvPr>
            <p:cNvSpPr/>
            <p:nvPr/>
          </p:nvSpPr>
          <p:spPr>
            <a:xfrm>
              <a:off x="3949036" y="2987078"/>
              <a:ext cx="1385492" cy="158104"/>
            </a:xfrm>
            <a:prstGeom prst="ellipse">
              <a:avLst/>
            </a:prstGeom>
            <a:solidFill>
              <a:srgbClr val="0000F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TextBox 56">
              <a:extLst>
                <a:ext uri="{FF2B5EF4-FFF2-40B4-BE49-F238E27FC236}">
                  <a16:creationId xmlns:a16="http://schemas.microsoft.com/office/drawing/2014/main" id="{5DC276FD-8265-4AB1-8F3A-EB18F77F6B83}"/>
                </a:ext>
              </a:extLst>
            </p:cNvPr>
            <p:cNvSpPr txBox="1"/>
            <p:nvPr/>
          </p:nvSpPr>
          <p:spPr>
            <a:xfrm>
              <a:off x="910702" y="3361031"/>
              <a:ext cx="2074818" cy="63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dipole trap</a:t>
              </a:r>
            </a:p>
          </p:txBody>
        </p:sp>
      </p:grpSp>
      <p:sp>
        <p:nvSpPr>
          <p:cNvPr id="15" name="TextBox 63">
            <a:extLst>
              <a:ext uri="{FF2B5EF4-FFF2-40B4-BE49-F238E27FC236}">
                <a16:creationId xmlns:a16="http://schemas.microsoft.com/office/drawing/2014/main" id="{081226B6-F0CD-45E5-AFA3-E3AF2CF958E7}"/>
              </a:ext>
            </a:extLst>
          </p:cNvPr>
          <p:cNvSpPr txBox="1"/>
          <p:nvPr/>
        </p:nvSpPr>
        <p:spPr>
          <a:xfrm>
            <a:off x="4716702" y="1218106"/>
            <a:ext cx="1160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00F8"/>
                </a:solidFill>
                <a:latin typeface="+mn-lt"/>
              </a:rPr>
              <a:t>T ~ 1 µK</a:t>
            </a:r>
          </a:p>
          <a:p>
            <a:pPr algn="l"/>
            <a:r>
              <a:rPr lang="en-US" sz="2000" dirty="0">
                <a:solidFill>
                  <a:srgbClr val="0000F8"/>
                </a:solidFill>
                <a:latin typeface="+mn-lt"/>
              </a:rPr>
              <a:t>PSD ~ 0.1</a:t>
            </a:r>
          </a:p>
        </p:txBody>
      </p:sp>
      <p:sp>
        <p:nvSpPr>
          <p:cNvPr id="16" name="Rechteck 43">
            <a:extLst>
              <a:ext uri="{FF2B5EF4-FFF2-40B4-BE49-F238E27FC236}">
                <a16:creationId xmlns:a16="http://schemas.microsoft.com/office/drawing/2014/main" id="{0CB8D933-3D03-48F6-983D-C4BA1FB36507}"/>
              </a:ext>
            </a:extLst>
          </p:cNvPr>
          <p:cNvSpPr/>
          <p:nvPr/>
        </p:nvSpPr>
        <p:spPr>
          <a:xfrm>
            <a:off x="4986542" y="5246143"/>
            <a:ext cx="103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+mn-lt"/>
              </a:rPr>
              <a:t>potential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39A3CE4-EE32-4EB0-AAD0-2A47D4F60CCF}"/>
              </a:ext>
            </a:extLst>
          </p:cNvPr>
          <p:cNvSpPr/>
          <p:nvPr/>
        </p:nvSpPr>
        <p:spPr bwMode="auto">
          <a:xfrm>
            <a:off x="3621126" y="5481361"/>
            <a:ext cx="809897" cy="166586"/>
          </a:xfrm>
          <a:custGeom>
            <a:avLst/>
            <a:gdLst>
              <a:gd name="connsiteX0" fmla="*/ 0 w 809897"/>
              <a:gd name="connsiteY0" fmla="*/ 0 h 166586"/>
              <a:gd name="connsiteX1" fmla="*/ 68580 w 809897"/>
              <a:gd name="connsiteY1" fmla="*/ 48986 h 166586"/>
              <a:gd name="connsiteX2" fmla="*/ 153488 w 809897"/>
              <a:gd name="connsiteY2" fmla="*/ 94706 h 166586"/>
              <a:gd name="connsiteX3" fmla="*/ 264523 w 809897"/>
              <a:gd name="connsiteY3" fmla="*/ 150223 h 166586"/>
              <a:gd name="connsiteX4" fmla="*/ 382088 w 809897"/>
              <a:gd name="connsiteY4" fmla="*/ 166552 h 166586"/>
              <a:gd name="connsiteX5" fmla="*/ 493123 w 809897"/>
              <a:gd name="connsiteY5" fmla="*/ 153489 h 166586"/>
              <a:gd name="connsiteX6" fmla="*/ 607423 w 809897"/>
              <a:gd name="connsiteY6" fmla="*/ 120832 h 166586"/>
              <a:gd name="connsiteX7" fmla="*/ 679268 w 809897"/>
              <a:gd name="connsiteY7" fmla="*/ 75112 h 166586"/>
              <a:gd name="connsiteX8" fmla="*/ 757645 w 809897"/>
              <a:gd name="connsiteY8" fmla="*/ 26126 h 166586"/>
              <a:gd name="connsiteX9" fmla="*/ 809897 w 809897"/>
              <a:gd name="connsiteY9" fmla="*/ 0 h 16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897" h="166586">
                <a:moveTo>
                  <a:pt x="0" y="0"/>
                </a:moveTo>
                <a:cubicBezTo>
                  <a:pt x="21499" y="16601"/>
                  <a:pt x="42999" y="33202"/>
                  <a:pt x="68580" y="48986"/>
                </a:cubicBezTo>
                <a:cubicBezTo>
                  <a:pt x="94161" y="64770"/>
                  <a:pt x="120831" y="77833"/>
                  <a:pt x="153488" y="94706"/>
                </a:cubicBezTo>
                <a:cubicBezTo>
                  <a:pt x="186145" y="111579"/>
                  <a:pt x="226423" y="138249"/>
                  <a:pt x="264523" y="150223"/>
                </a:cubicBezTo>
                <a:cubicBezTo>
                  <a:pt x="302623" y="162197"/>
                  <a:pt x="343988" y="166008"/>
                  <a:pt x="382088" y="166552"/>
                </a:cubicBezTo>
                <a:cubicBezTo>
                  <a:pt x="420188" y="167096"/>
                  <a:pt x="455567" y="161109"/>
                  <a:pt x="493123" y="153489"/>
                </a:cubicBezTo>
                <a:cubicBezTo>
                  <a:pt x="530679" y="145869"/>
                  <a:pt x="576399" y="133895"/>
                  <a:pt x="607423" y="120832"/>
                </a:cubicBezTo>
                <a:cubicBezTo>
                  <a:pt x="638447" y="107769"/>
                  <a:pt x="679268" y="75112"/>
                  <a:pt x="679268" y="75112"/>
                </a:cubicBezTo>
                <a:cubicBezTo>
                  <a:pt x="704305" y="59328"/>
                  <a:pt x="735874" y="38645"/>
                  <a:pt x="757645" y="26126"/>
                </a:cubicBezTo>
                <a:cubicBezTo>
                  <a:pt x="779416" y="13607"/>
                  <a:pt x="794656" y="6803"/>
                  <a:pt x="809897" y="0"/>
                </a:cubicBezTo>
              </a:path>
            </a:pathLst>
          </a:cu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latin typeface="+mn-lt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0A8E870-2FE8-4A3B-A2A4-C1DFD5BEDA4E}"/>
              </a:ext>
            </a:extLst>
          </p:cNvPr>
          <p:cNvSpPr/>
          <p:nvPr/>
        </p:nvSpPr>
        <p:spPr bwMode="auto">
          <a:xfrm>
            <a:off x="2655083" y="5246143"/>
            <a:ext cx="2739934" cy="405196"/>
          </a:xfrm>
          <a:custGeom>
            <a:avLst/>
            <a:gdLst>
              <a:gd name="connsiteX0" fmla="*/ 0 w 2739934"/>
              <a:gd name="connsiteY0" fmla="*/ 0 h 405196"/>
              <a:gd name="connsiteX1" fmla="*/ 372291 w 2739934"/>
              <a:gd name="connsiteY1" fmla="*/ 13063 h 405196"/>
              <a:gd name="connsiteX2" fmla="*/ 545374 w 2739934"/>
              <a:gd name="connsiteY2" fmla="*/ 45720 h 405196"/>
              <a:gd name="connsiteX3" fmla="*/ 862148 w 2739934"/>
              <a:gd name="connsiteY3" fmla="*/ 179614 h 405196"/>
              <a:gd name="connsiteX4" fmla="*/ 1120140 w 2739934"/>
              <a:gd name="connsiteY4" fmla="*/ 329837 h 405196"/>
              <a:gd name="connsiteX5" fmla="*/ 1214846 w 2739934"/>
              <a:gd name="connsiteY5" fmla="*/ 382088 h 405196"/>
              <a:gd name="connsiteX6" fmla="*/ 1355271 w 2739934"/>
              <a:gd name="connsiteY6" fmla="*/ 404948 h 405196"/>
              <a:gd name="connsiteX7" fmla="*/ 1541417 w 2739934"/>
              <a:gd name="connsiteY7" fmla="*/ 369026 h 405196"/>
              <a:gd name="connsiteX8" fmla="*/ 1701437 w 2739934"/>
              <a:gd name="connsiteY8" fmla="*/ 277586 h 405196"/>
              <a:gd name="connsiteX9" fmla="*/ 1867988 w 2739934"/>
              <a:gd name="connsiteY9" fmla="*/ 179614 h 405196"/>
              <a:gd name="connsiteX10" fmla="*/ 2031274 w 2739934"/>
              <a:gd name="connsiteY10" fmla="*/ 91440 h 405196"/>
              <a:gd name="connsiteX11" fmla="*/ 2207623 w 2739934"/>
              <a:gd name="connsiteY11" fmla="*/ 39188 h 405196"/>
              <a:gd name="connsiteX12" fmla="*/ 2436223 w 2739934"/>
              <a:gd name="connsiteY12" fmla="*/ 9797 h 405196"/>
              <a:gd name="connsiteX13" fmla="*/ 2739934 w 2739934"/>
              <a:gd name="connsiteY13" fmla="*/ 0 h 40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39934" h="405196">
                <a:moveTo>
                  <a:pt x="0" y="0"/>
                </a:moveTo>
                <a:cubicBezTo>
                  <a:pt x="140697" y="2721"/>
                  <a:pt x="281395" y="5443"/>
                  <a:pt x="372291" y="13063"/>
                </a:cubicBezTo>
                <a:cubicBezTo>
                  <a:pt x="463187" y="20683"/>
                  <a:pt x="463731" y="17962"/>
                  <a:pt x="545374" y="45720"/>
                </a:cubicBezTo>
                <a:cubicBezTo>
                  <a:pt x="627017" y="73478"/>
                  <a:pt x="766354" y="132261"/>
                  <a:pt x="862148" y="179614"/>
                </a:cubicBezTo>
                <a:cubicBezTo>
                  <a:pt x="957942" y="226967"/>
                  <a:pt x="1061357" y="296091"/>
                  <a:pt x="1120140" y="329837"/>
                </a:cubicBezTo>
                <a:cubicBezTo>
                  <a:pt x="1178923" y="363583"/>
                  <a:pt x="1175658" y="369570"/>
                  <a:pt x="1214846" y="382088"/>
                </a:cubicBezTo>
                <a:cubicBezTo>
                  <a:pt x="1254034" y="394606"/>
                  <a:pt x="1300843" y="407125"/>
                  <a:pt x="1355271" y="404948"/>
                </a:cubicBezTo>
                <a:cubicBezTo>
                  <a:pt x="1409699" y="402771"/>
                  <a:pt x="1483723" y="390253"/>
                  <a:pt x="1541417" y="369026"/>
                </a:cubicBezTo>
                <a:cubicBezTo>
                  <a:pt x="1599111" y="347799"/>
                  <a:pt x="1701437" y="277586"/>
                  <a:pt x="1701437" y="277586"/>
                </a:cubicBezTo>
                <a:cubicBezTo>
                  <a:pt x="1755866" y="246017"/>
                  <a:pt x="1813015" y="210638"/>
                  <a:pt x="1867988" y="179614"/>
                </a:cubicBezTo>
                <a:cubicBezTo>
                  <a:pt x="1922961" y="148590"/>
                  <a:pt x="1974668" y="114844"/>
                  <a:pt x="2031274" y="91440"/>
                </a:cubicBezTo>
                <a:cubicBezTo>
                  <a:pt x="2087880" y="68036"/>
                  <a:pt x="2140132" y="52795"/>
                  <a:pt x="2207623" y="39188"/>
                </a:cubicBezTo>
                <a:cubicBezTo>
                  <a:pt x="2275115" y="25581"/>
                  <a:pt x="2347505" y="16328"/>
                  <a:pt x="2436223" y="9797"/>
                </a:cubicBezTo>
                <a:cubicBezTo>
                  <a:pt x="2524942" y="3266"/>
                  <a:pt x="2632438" y="1633"/>
                  <a:pt x="2739934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D3B92B2-B27E-4E2E-BAAF-F539E14FB8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itel 1">
            <a:extLst>
              <a:ext uri="{FF2B5EF4-FFF2-40B4-BE49-F238E27FC236}">
                <a16:creationId xmlns:a16="http://schemas.microsoft.com/office/drawing/2014/main" id="{6A7ABB20-8A5C-4AF0-B7F8-143D7417A4EA}"/>
              </a:ext>
            </a:extLst>
          </p:cNvPr>
          <p:cNvSpPr txBox="1">
            <a:spLocks/>
          </p:cNvSpPr>
          <p:nvPr/>
        </p:nvSpPr>
        <p:spPr>
          <a:xfrm>
            <a:off x="-91072" y="75682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9" name="Freihandform 12">
            <a:extLst>
              <a:ext uri="{FF2B5EF4-FFF2-40B4-BE49-F238E27FC236}">
                <a16:creationId xmlns:a16="http://schemas.microsoft.com/office/drawing/2014/main" id="{FA78CA9B-7CD4-499B-B72B-9A89AE10F395}"/>
              </a:ext>
            </a:extLst>
          </p:cNvPr>
          <p:cNvSpPr/>
          <p:nvPr/>
        </p:nvSpPr>
        <p:spPr>
          <a:xfrm rot="16200000">
            <a:off x="2584369" y="1149677"/>
            <a:ext cx="2890194" cy="2466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EA0214-8201-4243-9B0D-2C1C34885740}"/>
              </a:ext>
            </a:extLst>
          </p:cNvPr>
          <p:cNvSpPr/>
          <p:nvPr/>
        </p:nvSpPr>
        <p:spPr bwMode="auto">
          <a:xfrm>
            <a:off x="3608446" y="-1"/>
            <a:ext cx="688734" cy="69751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latin typeface="+mn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BB2AFC4-A3A0-470E-9DBC-00E59A6E65DA}"/>
              </a:ext>
            </a:extLst>
          </p:cNvPr>
          <p:cNvGrpSpPr>
            <a:grpSpLocks noChangeAspect="1"/>
          </p:cNvGrpSpPr>
          <p:nvPr/>
        </p:nvGrpSpPr>
        <p:grpSpPr>
          <a:xfrm>
            <a:off x="1844926" y="856812"/>
            <a:ext cx="3940712" cy="903148"/>
            <a:chOff x="910702" y="2444965"/>
            <a:chExt cx="6762549" cy="1549866"/>
          </a:xfrm>
        </p:grpSpPr>
        <p:sp>
          <p:nvSpPr>
            <p:cNvPr id="22" name="Freihandform 12">
              <a:extLst>
                <a:ext uri="{FF2B5EF4-FFF2-40B4-BE49-F238E27FC236}">
                  <a16:creationId xmlns:a16="http://schemas.microsoft.com/office/drawing/2014/main" id="{6F5E3EA8-7A6E-428C-A2BB-99665294BF01}"/>
                </a:ext>
              </a:extLst>
            </p:cNvPr>
            <p:cNvSpPr/>
            <p:nvPr/>
          </p:nvSpPr>
          <p:spPr>
            <a:xfrm>
              <a:off x="1155564" y="2444965"/>
              <a:ext cx="6517687" cy="1269218"/>
            </a:xfrm>
            <a:custGeom>
              <a:avLst/>
              <a:gdLst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19331 h 1529750"/>
                <a:gd name="connsiteX1" fmla="*/ 2825152 w 5578416"/>
                <a:gd name="connsiteY1" fmla="*/ 559278 h 1529750"/>
                <a:gd name="connsiteX2" fmla="*/ 5093899 w 5578416"/>
                <a:gd name="connsiteY2" fmla="*/ 127957 h 1529750"/>
                <a:gd name="connsiteX3" fmla="*/ 5197416 w 5578416"/>
                <a:gd name="connsiteY3" fmla="*/ 1327029 h 1529750"/>
                <a:gd name="connsiteX4" fmla="*/ 2807899 w 5578416"/>
                <a:gd name="connsiteY4" fmla="*/ 921588 h 1529750"/>
                <a:gd name="connsiteX5" fmla="*/ 392502 w 5578416"/>
                <a:gd name="connsiteY5" fmla="*/ 1396040 h 1529750"/>
                <a:gd name="connsiteX6" fmla="*/ 427008 w 5578416"/>
                <a:gd name="connsiteY6" fmla="*/ 119331 h 1529750"/>
                <a:gd name="connsiteX0" fmla="*/ 39702 w 5191110"/>
                <a:gd name="connsiteY0" fmla="*/ 119332 h 1529751"/>
                <a:gd name="connsiteX1" fmla="*/ 2437846 w 5191110"/>
                <a:gd name="connsiteY1" fmla="*/ 559279 h 1529751"/>
                <a:gd name="connsiteX2" fmla="*/ 4706593 w 5191110"/>
                <a:gd name="connsiteY2" fmla="*/ 127958 h 1529751"/>
                <a:gd name="connsiteX3" fmla="*/ 4810110 w 5191110"/>
                <a:gd name="connsiteY3" fmla="*/ 1327030 h 1529751"/>
                <a:gd name="connsiteX4" fmla="*/ 2420593 w 5191110"/>
                <a:gd name="connsiteY4" fmla="*/ 921589 h 1529751"/>
                <a:gd name="connsiteX5" fmla="*/ 5196 w 5191110"/>
                <a:gd name="connsiteY5" fmla="*/ 1396041 h 1529751"/>
                <a:gd name="connsiteX6" fmla="*/ 39702 w 5191110"/>
                <a:gd name="connsiteY6" fmla="*/ 119332 h 1529751"/>
                <a:gd name="connsiteX0" fmla="*/ 39702 w 5191110"/>
                <a:gd name="connsiteY0" fmla="*/ 119332 h 1459302"/>
                <a:gd name="connsiteX1" fmla="*/ 2437846 w 5191110"/>
                <a:gd name="connsiteY1" fmla="*/ 559279 h 1459302"/>
                <a:gd name="connsiteX2" fmla="*/ 4706593 w 5191110"/>
                <a:gd name="connsiteY2" fmla="*/ 127958 h 1459302"/>
                <a:gd name="connsiteX3" fmla="*/ 4810110 w 5191110"/>
                <a:gd name="connsiteY3" fmla="*/ 1327030 h 1459302"/>
                <a:gd name="connsiteX4" fmla="*/ 2420593 w 5191110"/>
                <a:gd name="connsiteY4" fmla="*/ 921589 h 1459302"/>
                <a:gd name="connsiteX5" fmla="*/ 5196 w 5191110"/>
                <a:gd name="connsiteY5" fmla="*/ 1396041 h 1459302"/>
                <a:gd name="connsiteX6" fmla="*/ 39702 w 5191110"/>
                <a:gd name="connsiteY6" fmla="*/ 119332 h 1459302"/>
                <a:gd name="connsiteX0" fmla="*/ 39702 w 5101970"/>
                <a:gd name="connsiteY0" fmla="*/ 119332 h 1459302"/>
                <a:gd name="connsiteX1" fmla="*/ 2437846 w 5101970"/>
                <a:gd name="connsiteY1" fmla="*/ 559279 h 1459302"/>
                <a:gd name="connsiteX2" fmla="*/ 4706593 w 5101970"/>
                <a:gd name="connsiteY2" fmla="*/ 127958 h 1459302"/>
                <a:gd name="connsiteX3" fmla="*/ 4810110 w 5101970"/>
                <a:gd name="connsiteY3" fmla="*/ 1327030 h 1459302"/>
                <a:gd name="connsiteX4" fmla="*/ 2420593 w 5101970"/>
                <a:gd name="connsiteY4" fmla="*/ 921589 h 1459302"/>
                <a:gd name="connsiteX5" fmla="*/ 5196 w 5101970"/>
                <a:gd name="connsiteY5" fmla="*/ 1396041 h 1459302"/>
                <a:gd name="connsiteX6" fmla="*/ 39702 w 5101970"/>
                <a:gd name="connsiteY6" fmla="*/ 119332 h 1459302"/>
                <a:gd name="connsiteX0" fmla="*/ 39702 w 5101970"/>
                <a:gd name="connsiteY0" fmla="*/ 119332 h 1396041"/>
                <a:gd name="connsiteX1" fmla="*/ 2437846 w 5101970"/>
                <a:gd name="connsiteY1" fmla="*/ 559279 h 1396041"/>
                <a:gd name="connsiteX2" fmla="*/ 4706593 w 5101970"/>
                <a:gd name="connsiteY2" fmla="*/ 127958 h 1396041"/>
                <a:gd name="connsiteX3" fmla="*/ 4810110 w 5101970"/>
                <a:gd name="connsiteY3" fmla="*/ 1327030 h 1396041"/>
                <a:gd name="connsiteX4" fmla="*/ 2420593 w 5101970"/>
                <a:gd name="connsiteY4" fmla="*/ 921589 h 1396041"/>
                <a:gd name="connsiteX5" fmla="*/ 5196 w 5101970"/>
                <a:gd name="connsiteY5" fmla="*/ 1396041 h 1396041"/>
                <a:gd name="connsiteX6" fmla="*/ 39702 w 5101970"/>
                <a:gd name="connsiteY6" fmla="*/ 119332 h 1396041"/>
                <a:gd name="connsiteX0" fmla="*/ 39702 w 4810110"/>
                <a:gd name="connsiteY0" fmla="*/ 119332 h 1396041"/>
                <a:gd name="connsiteX1" fmla="*/ 2437846 w 4810110"/>
                <a:gd name="connsiteY1" fmla="*/ 559279 h 1396041"/>
                <a:gd name="connsiteX2" fmla="*/ 4706593 w 4810110"/>
                <a:gd name="connsiteY2" fmla="*/ 127958 h 1396041"/>
                <a:gd name="connsiteX3" fmla="*/ 4810110 w 4810110"/>
                <a:gd name="connsiteY3" fmla="*/ 1327030 h 1396041"/>
                <a:gd name="connsiteX4" fmla="*/ 2420593 w 4810110"/>
                <a:gd name="connsiteY4" fmla="*/ 921589 h 1396041"/>
                <a:gd name="connsiteX5" fmla="*/ 5196 w 4810110"/>
                <a:gd name="connsiteY5" fmla="*/ 1396041 h 1396041"/>
                <a:gd name="connsiteX6" fmla="*/ 39702 w 4810110"/>
                <a:gd name="connsiteY6" fmla="*/ 119332 h 1396041"/>
                <a:gd name="connsiteX0" fmla="*/ 39702 w 4810392"/>
                <a:gd name="connsiteY0" fmla="*/ 69360 h 1346069"/>
                <a:gd name="connsiteX1" fmla="*/ 2437846 w 4810392"/>
                <a:gd name="connsiteY1" fmla="*/ 509307 h 1346069"/>
                <a:gd name="connsiteX2" fmla="*/ 4792653 w 4810392"/>
                <a:gd name="connsiteY2" fmla="*/ 127958 h 1346069"/>
                <a:gd name="connsiteX3" fmla="*/ 4810110 w 4810392"/>
                <a:gd name="connsiteY3" fmla="*/ 1277058 h 1346069"/>
                <a:gd name="connsiteX4" fmla="*/ 2420593 w 4810392"/>
                <a:gd name="connsiteY4" fmla="*/ 871617 h 1346069"/>
                <a:gd name="connsiteX5" fmla="*/ 5196 w 4810392"/>
                <a:gd name="connsiteY5" fmla="*/ 1346069 h 1346069"/>
                <a:gd name="connsiteX6" fmla="*/ 39702 w 4810392"/>
                <a:gd name="connsiteY6" fmla="*/ 69360 h 1346069"/>
                <a:gd name="connsiteX0" fmla="*/ 39702 w 4810392"/>
                <a:gd name="connsiteY0" fmla="*/ 1 h 1276710"/>
                <a:gd name="connsiteX1" fmla="*/ 2437846 w 4810392"/>
                <a:gd name="connsiteY1" fmla="*/ 439948 h 1276710"/>
                <a:gd name="connsiteX2" fmla="*/ 4792653 w 4810392"/>
                <a:gd name="connsiteY2" fmla="*/ 58599 h 1276710"/>
                <a:gd name="connsiteX3" fmla="*/ 4810110 w 4810392"/>
                <a:gd name="connsiteY3" fmla="*/ 1207699 h 1276710"/>
                <a:gd name="connsiteX4" fmla="*/ 2420593 w 4810392"/>
                <a:gd name="connsiteY4" fmla="*/ 802258 h 1276710"/>
                <a:gd name="connsiteX5" fmla="*/ 5196 w 4810392"/>
                <a:gd name="connsiteY5" fmla="*/ 1276710 h 1276710"/>
                <a:gd name="connsiteX6" fmla="*/ 39702 w 4810392"/>
                <a:gd name="connsiteY6" fmla="*/ 1 h 12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392" h="1276710">
                  <a:moveTo>
                    <a:pt x="39702" y="1"/>
                  </a:moveTo>
                  <a:cubicBezTo>
                    <a:pt x="425396" y="135721"/>
                    <a:pt x="1645688" y="430182"/>
                    <a:pt x="2437846" y="439948"/>
                  </a:cubicBezTo>
                  <a:cubicBezTo>
                    <a:pt x="3230004" y="449714"/>
                    <a:pt x="4464066" y="186616"/>
                    <a:pt x="4792653" y="58599"/>
                  </a:cubicBezTo>
                  <a:cubicBezTo>
                    <a:pt x="4810392" y="511247"/>
                    <a:pt x="4804664" y="746260"/>
                    <a:pt x="4810110" y="1207699"/>
                  </a:cubicBezTo>
                  <a:cubicBezTo>
                    <a:pt x="4322126" y="1048010"/>
                    <a:pt x="3221412" y="790756"/>
                    <a:pt x="2420593" y="802258"/>
                  </a:cubicBezTo>
                  <a:cubicBezTo>
                    <a:pt x="1619774" y="813760"/>
                    <a:pt x="462368" y="1144564"/>
                    <a:pt x="5196" y="1276710"/>
                  </a:cubicBezTo>
                  <a:cubicBezTo>
                    <a:pt x="0" y="846841"/>
                    <a:pt x="35313" y="416139"/>
                    <a:pt x="3970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Ellipse 13">
              <a:extLst>
                <a:ext uri="{FF2B5EF4-FFF2-40B4-BE49-F238E27FC236}">
                  <a16:creationId xmlns:a16="http://schemas.microsoft.com/office/drawing/2014/main" id="{1264811E-993C-48A6-ACD0-AAEECF9EF873}"/>
                </a:ext>
              </a:extLst>
            </p:cNvPr>
            <p:cNvSpPr/>
            <p:nvPr/>
          </p:nvSpPr>
          <p:spPr>
            <a:xfrm>
              <a:off x="3949036" y="2987078"/>
              <a:ext cx="1385492" cy="158104"/>
            </a:xfrm>
            <a:prstGeom prst="ellipse">
              <a:avLst/>
            </a:prstGeom>
            <a:solidFill>
              <a:srgbClr val="0000F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TextBox 56">
              <a:extLst>
                <a:ext uri="{FF2B5EF4-FFF2-40B4-BE49-F238E27FC236}">
                  <a16:creationId xmlns:a16="http://schemas.microsoft.com/office/drawing/2014/main" id="{7147E981-F8E8-4D0E-91D4-85D78127D7FF}"/>
                </a:ext>
              </a:extLst>
            </p:cNvPr>
            <p:cNvSpPr txBox="1"/>
            <p:nvPr/>
          </p:nvSpPr>
          <p:spPr>
            <a:xfrm>
              <a:off x="910702" y="3361031"/>
              <a:ext cx="2074818" cy="63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dipole trap</a:t>
              </a:r>
            </a:p>
          </p:txBody>
        </p:sp>
      </p:grpSp>
      <p:sp>
        <p:nvSpPr>
          <p:cNvPr id="25" name="TextBox 63">
            <a:extLst>
              <a:ext uri="{FF2B5EF4-FFF2-40B4-BE49-F238E27FC236}">
                <a16:creationId xmlns:a16="http://schemas.microsoft.com/office/drawing/2014/main" id="{389AAB8E-FEAC-47D5-901B-7DA35D5C4B5E}"/>
              </a:ext>
            </a:extLst>
          </p:cNvPr>
          <p:cNvSpPr txBox="1"/>
          <p:nvPr/>
        </p:nvSpPr>
        <p:spPr>
          <a:xfrm>
            <a:off x="4716702" y="1218106"/>
            <a:ext cx="1160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00F8"/>
                </a:solidFill>
                <a:latin typeface="+mn-lt"/>
              </a:rPr>
              <a:t>T ~ 1 µK</a:t>
            </a:r>
          </a:p>
          <a:p>
            <a:pPr algn="l"/>
            <a:r>
              <a:rPr lang="en-US" sz="2000" dirty="0">
                <a:solidFill>
                  <a:srgbClr val="0000F8"/>
                </a:solidFill>
                <a:latin typeface="+mn-lt"/>
              </a:rPr>
              <a:t>PSD &gt; 2.6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BC05A11B-2946-4853-BD07-DB7A0B47D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084"/>
          <a:stretch/>
        </p:blipFill>
        <p:spPr bwMode="auto">
          <a:xfrm>
            <a:off x="2651817" y="5207430"/>
            <a:ext cx="27432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Freihandform 86">
            <a:extLst>
              <a:ext uri="{FF2B5EF4-FFF2-40B4-BE49-F238E27FC236}">
                <a16:creationId xmlns:a16="http://schemas.microsoft.com/office/drawing/2014/main" id="{06584B2D-EB88-42C1-9809-21E504617DD8}"/>
              </a:ext>
            </a:extLst>
          </p:cNvPr>
          <p:cNvSpPr/>
          <p:nvPr/>
        </p:nvSpPr>
        <p:spPr bwMode="auto">
          <a:xfrm>
            <a:off x="3608447" y="5485105"/>
            <a:ext cx="813707" cy="579891"/>
          </a:xfrm>
          <a:custGeom>
            <a:avLst/>
            <a:gdLst>
              <a:gd name="connsiteX0" fmla="*/ 0 w 813707"/>
              <a:gd name="connsiteY0" fmla="*/ 0 h 579891"/>
              <a:gd name="connsiteX1" fmla="*/ 46264 w 813707"/>
              <a:gd name="connsiteY1" fmla="*/ 29935 h 579891"/>
              <a:gd name="connsiteX2" fmla="*/ 89807 w 813707"/>
              <a:gd name="connsiteY2" fmla="*/ 57150 h 579891"/>
              <a:gd name="connsiteX3" fmla="*/ 122464 w 813707"/>
              <a:gd name="connsiteY3" fmla="*/ 76200 h 579891"/>
              <a:gd name="connsiteX4" fmla="*/ 166007 w 813707"/>
              <a:gd name="connsiteY4" fmla="*/ 103414 h 579891"/>
              <a:gd name="connsiteX5" fmla="*/ 214993 w 813707"/>
              <a:gd name="connsiteY5" fmla="*/ 125185 h 579891"/>
              <a:gd name="connsiteX6" fmla="*/ 244929 w 813707"/>
              <a:gd name="connsiteY6" fmla="*/ 133350 h 579891"/>
              <a:gd name="connsiteX7" fmla="*/ 272143 w 813707"/>
              <a:gd name="connsiteY7" fmla="*/ 146957 h 579891"/>
              <a:gd name="connsiteX8" fmla="*/ 291193 w 813707"/>
              <a:gd name="connsiteY8" fmla="*/ 155121 h 579891"/>
              <a:gd name="connsiteX9" fmla="*/ 321129 w 813707"/>
              <a:gd name="connsiteY9" fmla="*/ 182335 h 579891"/>
              <a:gd name="connsiteX10" fmla="*/ 332014 w 813707"/>
              <a:gd name="connsiteY10" fmla="*/ 223157 h 579891"/>
              <a:gd name="connsiteX11" fmla="*/ 342900 w 813707"/>
              <a:gd name="connsiteY11" fmla="*/ 253092 h 579891"/>
              <a:gd name="connsiteX12" fmla="*/ 356507 w 813707"/>
              <a:gd name="connsiteY12" fmla="*/ 321128 h 579891"/>
              <a:gd name="connsiteX13" fmla="*/ 364671 w 813707"/>
              <a:gd name="connsiteY13" fmla="*/ 364671 h 579891"/>
              <a:gd name="connsiteX14" fmla="*/ 372836 w 813707"/>
              <a:gd name="connsiteY14" fmla="*/ 419100 h 579891"/>
              <a:gd name="connsiteX15" fmla="*/ 381000 w 813707"/>
              <a:gd name="connsiteY15" fmla="*/ 457200 h 579891"/>
              <a:gd name="connsiteX16" fmla="*/ 383721 w 813707"/>
              <a:gd name="connsiteY16" fmla="*/ 495300 h 579891"/>
              <a:gd name="connsiteX17" fmla="*/ 397329 w 813707"/>
              <a:gd name="connsiteY17" fmla="*/ 552450 h 579891"/>
              <a:gd name="connsiteX18" fmla="*/ 405493 w 813707"/>
              <a:gd name="connsiteY18" fmla="*/ 571500 h 579891"/>
              <a:gd name="connsiteX19" fmla="*/ 413657 w 813707"/>
              <a:gd name="connsiteY19" fmla="*/ 579664 h 579891"/>
              <a:gd name="connsiteX20" fmla="*/ 421821 w 813707"/>
              <a:gd name="connsiteY20" fmla="*/ 563335 h 579891"/>
              <a:gd name="connsiteX21" fmla="*/ 432707 w 813707"/>
              <a:gd name="connsiteY21" fmla="*/ 530678 h 579891"/>
              <a:gd name="connsiteX22" fmla="*/ 443593 w 813707"/>
              <a:gd name="connsiteY22" fmla="*/ 470807 h 579891"/>
              <a:gd name="connsiteX23" fmla="*/ 451757 w 813707"/>
              <a:gd name="connsiteY23" fmla="*/ 413657 h 579891"/>
              <a:gd name="connsiteX24" fmla="*/ 459921 w 813707"/>
              <a:gd name="connsiteY24" fmla="*/ 364671 h 579891"/>
              <a:gd name="connsiteX25" fmla="*/ 468086 w 813707"/>
              <a:gd name="connsiteY25" fmla="*/ 323850 h 579891"/>
              <a:gd name="connsiteX26" fmla="*/ 476250 w 813707"/>
              <a:gd name="connsiteY26" fmla="*/ 277585 h 579891"/>
              <a:gd name="connsiteX27" fmla="*/ 484414 w 813707"/>
              <a:gd name="connsiteY27" fmla="*/ 231321 h 579891"/>
              <a:gd name="connsiteX28" fmla="*/ 495300 w 813707"/>
              <a:gd name="connsiteY28" fmla="*/ 201385 h 579891"/>
              <a:gd name="connsiteX29" fmla="*/ 508907 w 813707"/>
              <a:gd name="connsiteY29" fmla="*/ 174171 h 579891"/>
              <a:gd name="connsiteX30" fmla="*/ 525236 w 813707"/>
              <a:gd name="connsiteY30" fmla="*/ 157842 h 579891"/>
              <a:gd name="connsiteX31" fmla="*/ 557893 w 813707"/>
              <a:gd name="connsiteY31" fmla="*/ 141514 h 579891"/>
              <a:gd name="connsiteX32" fmla="*/ 593271 w 813707"/>
              <a:gd name="connsiteY32" fmla="*/ 127907 h 579891"/>
              <a:gd name="connsiteX33" fmla="*/ 628650 w 813707"/>
              <a:gd name="connsiteY33" fmla="*/ 114300 h 579891"/>
              <a:gd name="connsiteX34" fmla="*/ 658586 w 813707"/>
              <a:gd name="connsiteY34" fmla="*/ 95250 h 579891"/>
              <a:gd name="connsiteX35" fmla="*/ 696686 w 813707"/>
              <a:gd name="connsiteY35" fmla="*/ 76200 h 579891"/>
              <a:gd name="connsiteX36" fmla="*/ 723900 w 813707"/>
              <a:gd name="connsiteY36" fmla="*/ 54428 h 579891"/>
              <a:gd name="connsiteX37" fmla="*/ 753836 w 813707"/>
              <a:gd name="connsiteY37" fmla="*/ 38100 h 579891"/>
              <a:gd name="connsiteX38" fmla="*/ 775607 w 813707"/>
              <a:gd name="connsiteY38" fmla="*/ 19050 h 579891"/>
              <a:gd name="connsiteX39" fmla="*/ 813707 w 813707"/>
              <a:gd name="connsiteY39" fmla="*/ 2721 h 57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3707" h="579891">
                <a:moveTo>
                  <a:pt x="0" y="0"/>
                </a:moveTo>
                <a:lnTo>
                  <a:pt x="46264" y="29935"/>
                </a:lnTo>
                <a:cubicBezTo>
                  <a:pt x="61232" y="39460"/>
                  <a:pt x="77107" y="49439"/>
                  <a:pt x="89807" y="57150"/>
                </a:cubicBezTo>
                <a:cubicBezTo>
                  <a:pt x="102507" y="64861"/>
                  <a:pt x="109764" y="68489"/>
                  <a:pt x="122464" y="76200"/>
                </a:cubicBezTo>
                <a:cubicBezTo>
                  <a:pt x="135164" y="83911"/>
                  <a:pt x="150586" y="95250"/>
                  <a:pt x="166007" y="103414"/>
                </a:cubicBezTo>
                <a:cubicBezTo>
                  <a:pt x="181429" y="111578"/>
                  <a:pt x="201839" y="120196"/>
                  <a:pt x="214993" y="125185"/>
                </a:cubicBezTo>
                <a:cubicBezTo>
                  <a:pt x="228147" y="130174"/>
                  <a:pt x="235404" y="129721"/>
                  <a:pt x="244929" y="133350"/>
                </a:cubicBezTo>
                <a:cubicBezTo>
                  <a:pt x="254454" y="136979"/>
                  <a:pt x="264432" y="143329"/>
                  <a:pt x="272143" y="146957"/>
                </a:cubicBezTo>
                <a:cubicBezTo>
                  <a:pt x="279854" y="150586"/>
                  <a:pt x="283029" y="149225"/>
                  <a:pt x="291193" y="155121"/>
                </a:cubicBezTo>
                <a:cubicBezTo>
                  <a:pt x="299357" y="161017"/>
                  <a:pt x="314326" y="170996"/>
                  <a:pt x="321129" y="182335"/>
                </a:cubicBezTo>
                <a:cubicBezTo>
                  <a:pt x="327933" y="193674"/>
                  <a:pt x="328386" y="211364"/>
                  <a:pt x="332014" y="223157"/>
                </a:cubicBezTo>
                <a:cubicBezTo>
                  <a:pt x="335642" y="234950"/>
                  <a:pt x="338818" y="236764"/>
                  <a:pt x="342900" y="253092"/>
                </a:cubicBezTo>
                <a:cubicBezTo>
                  <a:pt x="346982" y="269421"/>
                  <a:pt x="352878" y="302531"/>
                  <a:pt x="356507" y="321128"/>
                </a:cubicBezTo>
                <a:cubicBezTo>
                  <a:pt x="360136" y="339725"/>
                  <a:pt x="361950" y="348342"/>
                  <a:pt x="364671" y="364671"/>
                </a:cubicBezTo>
                <a:cubicBezTo>
                  <a:pt x="367393" y="381000"/>
                  <a:pt x="370115" y="403679"/>
                  <a:pt x="372836" y="419100"/>
                </a:cubicBezTo>
                <a:cubicBezTo>
                  <a:pt x="375557" y="434521"/>
                  <a:pt x="379186" y="444500"/>
                  <a:pt x="381000" y="457200"/>
                </a:cubicBezTo>
                <a:cubicBezTo>
                  <a:pt x="382814" y="469900"/>
                  <a:pt x="381000" y="479425"/>
                  <a:pt x="383721" y="495300"/>
                </a:cubicBezTo>
                <a:cubicBezTo>
                  <a:pt x="386442" y="511175"/>
                  <a:pt x="393700" y="539750"/>
                  <a:pt x="397329" y="552450"/>
                </a:cubicBezTo>
                <a:cubicBezTo>
                  <a:pt x="400958" y="565150"/>
                  <a:pt x="402772" y="566964"/>
                  <a:pt x="405493" y="571500"/>
                </a:cubicBezTo>
                <a:cubicBezTo>
                  <a:pt x="408214" y="576036"/>
                  <a:pt x="410936" y="581025"/>
                  <a:pt x="413657" y="579664"/>
                </a:cubicBezTo>
                <a:cubicBezTo>
                  <a:pt x="416378" y="578303"/>
                  <a:pt x="418646" y="571499"/>
                  <a:pt x="421821" y="563335"/>
                </a:cubicBezTo>
                <a:cubicBezTo>
                  <a:pt x="424996" y="555171"/>
                  <a:pt x="429078" y="546099"/>
                  <a:pt x="432707" y="530678"/>
                </a:cubicBezTo>
                <a:cubicBezTo>
                  <a:pt x="436336" y="515257"/>
                  <a:pt x="440418" y="490311"/>
                  <a:pt x="443593" y="470807"/>
                </a:cubicBezTo>
                <a:cubicBezTo>
                  <a:pt x="446768" y="451304"/>
                  <a:pt x="449036" y="431346"/>
                  <a:pt x="451757" y="413657"/>
                </a:cubicBezTo>
                <a:cubicBezTo>
                  <a:pt x="454478" y="395968"/>
                  <a:pt x="457199" y="379639"/>
                  <a:pt x="459921" y="364671"/>
                </a:cubicBezTo>
                <a:cubicBezTo>
                  <a:pt x="462643" y="349703"/>
                  <a:pt x="465365" y="338364"/>
                  <a:pt x="468086" y="323850"/>
                </a:cubicBezTo>
                <a:cubicBezTo>
                  <a:pt x="470807" y="309336"/>
                  <a:pt x="476250" y="277585"/>
                  <a:pt x="476250" y="277585"/>
                </a:cubicBezTo>
                <a:cubicBezTo>
                  <a:pt x="478971" y="262164"/>
                  <a:pt x="481239" y="244021"/>
                  <a:pt x="484414" y="231321"/>
                </a:cubicBezTo>
                <a:cubicBezTo>
                  <a:pt x="487589" y="218621"/>
                  <a:pt x="491218" y="210910"/>
                  <a:pt x="495300" y="201385"/>
                </a:cubicBezTo>
                <a:cubicBezTo>
                  <a:pt x="499382" y="191860"/>
                  <a:pt x="503918" y="181428"/>
                  <a:pt x="508907" y="174171"/>
                </a:cubicBezTo>
                <a:cubicBezTo>
                  <a:pt x="513896" y="166914"/>
                  <a:pt x="517072" y="163285"/>
                  <a:pt x="525236" y="157842"/>
                </a:cubicBezTo>
                <a:cubicBezTo>
                  <a:pt x="533400" y="152399"/>
                  <a:pt x="546554" y="146503"/>
                  <a:pt x="557893" y="141514"/>
                </a:cubicBezTo>
                <a:cubicBezTo>
                  <a:pt x="569232" y="136525"/>
                  <a:pt x="593271" y="127907"/>
                  <a:pt x="593271" y="127907"/>
                </a:cubicBezTo>
                <a:cubicBezTo>
                  <a:pt x="605064" y="123371"/>
                  <a:pt x="617764" y="119743"/>
                  <a:pt x="628650" y="114300"/>
                </a:cubicBezTo>
                <a:cubicBezTo>
                  <a:pt x="639536" y="108857"/>
                  <a:pt x="647247" y="101600"/>
                  <a:pt x="658586" y="95250"/>
                </a:cubicBezTo>
                <a:cubicBezTo>
                  <a:pt x="669925" y="88900"/>
                  <a:pt x="685800" y="83004"/>
                  <a:pt x="696686" y="76200"/>
                </a:cubicBezTo>
                <a:cubicBezTo>
                  <a:pt x="707572" y="69396"/>
                  <a:pt x="714375" y="60778"/>
                  <a:pt x="723900" y="54428"/>
                </a:cubicBezTo>
                <a:cubicBezTo>
                  <a:pt x="733425" y="48078"/>
                  <a:pt x="745218" y="43996"/>
                  <a:pt x="753836" y="38100"/>
                </a:cubicBezTo>
                <a:cubicBezTo>
                  <a:pt x="762454" y="32204"/>
                  <a:pt x="765629" y="24946"/>
                  <a:pt x="775607" y="19050"/>
                </a:cubicBezTo>
                <a:cubicBezTo>
                  <a:pt x="785585" y="13154"/>
                  <a:pt x="799646" y="7937"/>
                  <a:pt x="813707" y="2721"/>
                </a:cubicBezTo>
              </a:path>
            </a:pathLst>
          </a:cu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8" name="Rechteck 43">
            <a:extLst>
              <a:ext uri="{FF2B5EF4-FFF2-40B4-BE49-F238E27FC236}">
                <a16:creationId xmlns:a16="http://schemas.microsoft.com/office/drawing/2014/main" id="{FB2FE17E-1CA7-4EDE-8748-586AF28F9B4D}"/>
              </a:ext>
            </a:extLst>
          </p:cNvPr>
          <p:cNvSpPr/>
          <p:nvPr/>
        </p:nvSpPr>
        <p:spPr>
          <a:xfrm>
            <a:off x="4986542" y="5246143"/>
            <a:ext cx="103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+mn-lt"/>
              </a:rPr>
              <a:t>potential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5F5A277-3E4C-4438-B9B6-F34E5423533D}"/>
              </a:ext>
            </a:extLst>
          </p:cNvPr>
          <p:cNvSpPr/>
          <p:nvPr/>
        </p:nvSpPr>
        <p:spPr bwMode="auto">
          <a:xfrm>
            <a:off x="3999561" y="5898631"/>
            <a:ext cx="45719" cy="16636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latin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4AF50A-5D3B-4028-AAFA-CAB023BEDFFF}"/>
              </a:ext>
            </a:extLst>
          </p:cNvPr>
          <p:cNvSpPr/>
          <p:nvPr/>
        </p:nvSpPr>
        <p:spPr bwMode="auto">
          <a:xfrm rot="5400000">
            <a:off x="6811949" y="4298602"/>
            <a:ext cx="2326072" cy="162349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5D561B1B-9A9D-49C5-A537-6C8228759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8"/>
          <a:stretch/>
        </p:blipFill>
        <p:spPr bwMode="auto">
          <a:xfrm>
            <a:off x="7301659" y="4041650"/>
            <a:ext cx="1327044" cy="207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122E4CD-F775-4CBE-8C74-A3F7A5E239DD}"/>
              </a:ext>
            </a:extLst>
          </p:cNvPr>
          <p:cNvCxnSpPr/>
          <p:nvPr/>
        </p:nvCxnSpPr>
        <p:spPr bwMode="auto">
          <a:xfrm flipH="1">
            <a:off x="4109159" y="5898631"/>
            <a:ext cx="595188" cy="6341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Rechteck 43">
            <a:extLst>
              <a:ext uri="{FF2B5EF4-FFF2-40B4-BE49-F238E27FC236}">
                <a16:creationId xmlns:a16="http://schemas.microsoft.com/office/drawing/2014/main" id="{17DD7C2D-DD62-46FC-BD25-D6E2C28CC611}"/>
              </a:ext>
            </a:extLst>
          </p:cNvPr>
          <p:cNvSpPr/>
          <p:nvPr/>
        </p:nvSpPr>
        <p:spPr>
          <a:xfrm>
            <a:off x="4733374" y="5729353"/>
            <a:ext cx="542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+mn-lt"/>
              </a:rPr>
              <a:t>BEC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BEC using dimple trick</a:t>
            </a:r>
          </a:p>
        </p:txBody>
      </p:sp>
    </p:spTree>
    <p:extLst>
      <p:ext uri="{BB962C8B-B14F-4D97-AF65-F5344CB8AC3E}">
        <p14:creationId xmlns:p14="http://schemas.microsoft.com/office/powerpoint/2010/main" val="349443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6C4875-52CA-43F0-B0AD-37329696732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itel 1">
            <a:extLst>
              <a:ext uri="{FF2B5EF4-FFF2-40B4-BE49-F238E27FC236}">
                <a16:creationId xmlns:a16="http://schemas.microsoft.com/office/drawing/2014/main" id="{6A7ABB20-8A5C-4AF0-B7F8-143D7417A4EA}"/>
              </a:ext>
            </a:extLst>
          </p:cNvPr>
          <p:cNvSpPr txBox="1">
            <a:spLocks/>
          </p:cNvSpPr>
          <p:nvPr/>
        </p:nvSpPr>
        <p:spPr>
          <a:xfrm>
            <a:off x="-91072" y="75682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4" name="Freihandform 12">
            <a:extLst>
              <a:ext uri="{FF2B5EF4-FFF2-40B4-BE49-F238E27FC236}">
                <a16:creationId xmlns:a16="http://schemas.microsoft.com/office/drawing/2014/main" id="{B466C451-E722-4682-9D32-49ECD05C6361}"/>
              </a:ext>
            </a:extLst>
          </p:cNvPr>
          <p:cNvSpPr/>
          <p:nvPr/>
        </p:nvSpPr>
        <p:spPr>
          <a:xfrm rot="16200000">
            <a:off x="2584369" y="1149677"/>
            <a:ext cx="2890194" cy="2466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24EAADBC-A0D5-4428-8DDD-561C2BB8D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" b="62962"/>
          <a:stretch/>
        </p:blipFill>
        <p:spPr bwMode="auto">
          <a:xfrm>
            <a:off x="2659754" y="3789516"/>
            <a:ext cx="2743200" cy="52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B531EFF4-AF63-44F6-885D-4AC28B288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084"/>
          <a:stretch/>
        </p:blipFill>
        <p:spPr bwMode="auto">
          <a:xfrm>
            <a:off x="2651817" y="5207430"/>
            <a:ext cx="27432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Freihandform 86">
            <a:extLst>
              <a:ext uri="{FF2B5EF4-FFF2-40B4-BE49-F238E27FC236}">
                <a16:creationId xmlns:a16="http://schemas.microsoft.com/office/drawing/2014/main" id="{40BBCB43-BE40-42F7-B02E-9E9B99A8A69D}"/>
              </a:ext>
            </a:extLst>
          </p:cNvPr>
          <p:cNvSpPr/>
          <p:nvPr/>
        </p:nvSpPr>
        <p:spPr bwMode="auto">
          <a:xfrm>
            <a:off x="3608447" y="5485105"/>
            <a:ext cx="813707" cy="579891"/>
          </a:xfrm>
          <a:custGeom>
            <a:avLst/>
            <a:gdLst>
              <a:gd name="connsiteX0" fmla="*/ 0 w 813707"/>
              <a:gd name="connsiteY0" fmla="*/ 0 h 579891"/>
              <a:gd name="connsiteX1" fmla="*/ 46264 w 813707"/>
              <a:gd name="connsiteY1" fmla="*/ 29935 h 579891"/>
              <a:gd name="connsiteX2" fmla="*/ 89807 w 813707"/>
              <a:gd name="connsiteY2" fmla="*/ 57150 h 579891"/>
              <a:gd name="connsiteX3" fmla="*/ 122464 w 813707"/>
              <a:gd name="connsiteY3" fmla="*/ 76200 h 579891"/>
              <a:gd name="connsiteX4" fmla="*/ 166007 w 813707"/>
              <a:gd name="connsiteY4" fmla="*/ 103414 h 579891"/>
              <a:gd name="connsiteX5" fmla="*/ 214993 w 813707"/>
              <a:gd name="connsiteY5" fmla="*/ 125185 h 579891"/>
              <a:gd name="connsiteX6" fmla="*/ 244929 w 813707"/>
              <a:gd name="connsiteY6" fmla="*/ 133350 h 579891"/>
              <a:gd name="connsiteX7" fmla="*/ 272143 w 813707"/>
              <a:gd name="connsiteY7" fmla="*/ 146957 h 579891"/>
              <a:gd name="connsiteX8" fmla="*/ 291193 w 813707"/>
              <a:gd name="connsiteY8" fmla="*/ 155121 h 579891"/>
              <a:gd name="connsiteX9" fmla="*/ 321129 w 813707"/>
              <a:gd name="connsiteY9" fmla="*/ 182335 h 579891"/>
              <a:gd name="connsiteX10" fmla="*/ 332014 w 813707"/>
              <a:gd name="connsiteY10" fmla="*/ 223157 h 579891"/>
              <a:gd name="connsiteX11" fmla="*/ 342900 w 813707"/>
              <a:gd name="connsiteY11" fmla="*/ 253092 h 579891"/>
              <a:gd name="connsiteX12" fmla="*/ 356507 w 813707"/>
              <a:gd name="connsiteY12" fmla="*/ 321128 h 579891"/>
              <a:gd name="connsiteX13" fmla="*/ 364671 w 813707"/>
              <a:gd name="connsiteY13" fmla="*/ 364671 h 579891"/>
              <a:gd name="connsiteX14" fmla="*/ 372836 w 813707"/>
              <a:gd name="connsiteY14" fmla="*/ 419100 h 579891"/>
              <a:gd name="connsiteX15" fmla="*/ 381000 w 813707"/>
              <a:gd name="connsiteY15" fmla="*/ 457200 h 579891"/>
              <a:gd name="connsiteX16" fmla="*/ 383721 w 813707"/>
              <a:gd name="connsiteY16" fmla="*/ 495300 h 579891"/>
              <a:gd name="connsiteX17" fmla="*/ 397329 w 813707"/>
              <a:gd name="connsiteY17" fmla="*/ 552450 h 579891"/>
              <a:gd name="connsiteX18" fmla="*/ 405493 w 813707"/>
              <a:gd name="connsiteY18" fmla="*/ 571500 h 579891"/>
              <a:gd name="connsiteX19" fmla="*/ 413657 w 813707"/>
              <a:gd name="connsiteY19" fmla="*/ 579664 h 579891"/>
              <a:gd name="connsiteX20" fmla="*/ 421821 w 813707"/>
              <a:gd name="connsiteY20" fmla="*/ 563335 h 579891"/>
              <a:gd name="connsiteX21" fmla="*/ 432707 w 813707"/>
              <a:gd name="connsiteY21" fmla="*/ 530678 h 579891"/>
              <a:gd name="connsiteX22" fmla="*/ 443593 w 813707"/>
              <a:gd name="connsiteY22" fmla="*/ 470807 h 579891"/>
              <a:gd name="connsiteX23" fmla="*/ 451757 w 813707"/>
              <a:gd name="connsiteY23" fmla="*/ 413657 h 579891"/>
              <a:gd name="connsiteX24" fmla="*/ 459921 w 813707"/>
              <a:gd name="connsiteY24" fmla="*/ 364671 h 579891"/>
              <a:gd name="connsiteX25" fmla="*/ 468086 w 813707"/>
              <a:gd name="connsiteY25" fmla="*/ 323850 h 579891"/>
              <a:gd name="connsiteX26" fmla="*/ 476250 w 813707"/>
              <a:gd name="connsiteY26" fmla="*/ 277585 h 579891"/>
              <a:gd name="connsiteX27" fmla="*/ 484414 w 813707"/>
              <a:gd name="connsiteY27" fmla="*/ 231321 h 579891"/>
              <a:gd name="connsiteX28" fmla="*/ 495300 w 813707"/>
              <a:gd name="connsiteY28" fmla="*/ 201385 h 579891"/>
              <a:gd name="connsiteX29" fmla="*/ 508907 w 813707"/>
              <a:gd name="connsiteY29" fmla="*/ 174171 h 579891"/>
              <a:gd name="connsiteX30" fmla="*/ 525236 w 813707"/>
              <a:gd name="connsiteY30" fmla="*/ 157842 h 579891"/>
              <a:gd name="connsiteX31" fmla="*/ 557893 w 813707"/>
              <a:gd name="connsiteY31" fmla="*/ 141514 h 579891"/>
              <a:gd name="connsiteX32" fmla="*/ 593271 w 813707"/>
              <a:gd name="connsiteY32" fmla="*/ 127907 h 579891"/>
              <a:gd name="connsiteX33" fmla="*/ 628650 w 813707"/>
              <a:gd name="connsiteY33" fmla="*/ 114300 h 579891"/>
              <a:gd name="connsiteX34" fmla="*/ 658586 w 813707"/>
              <a:gd name="connsiteY34" fmla="*/ 95250 h 579891"/>
              <a:gd name="connsiteX35" fmla="*/ 696686 w 813707"/>
              <a:gd name="connsiteY35" fmla="*/ 76200 h 579891"/>
              <a:gd name="connsiteX36" fmla="*/ 723900 w 813707"/>
              <a:gd name="connsiteY36" fmla="*/ 54428 h 579891"/>
              <a:gd name="connsiteX37" fmla="*/ 753836 w 813707"/>
              <a:gd name="connsiteY37" fmla="*/ 38100 h 579891"/>
              <a:gd name="connsiteX38" fmla="*/ 775607 w 813707"/>
              <a:gd name="connsiteY38" fmla="*/ 19050 h 579891"/>
              <a:gd name="connsiteX39" fmla="*/ 813707 w 813707"/>
              <a:gd name="connsiteY39" fmla="*/ 2721 h 57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3707" h="579891">
                <a:moveTo>
                  <a:pt x="0" y="0"/>
                </a:moveTo>
                <a:lnTo>
                  <a:pt x="46264" y="29935"/>
                </a:lnTo>
                <a:cubicBezTo>
                  <a:pt x="61232" y="39460"/>
                  <a:pt x="77107" y="49439"/>
                  <a:pt x="89807" y="57150"/>
                </a:cubicBezTo>
                <a:cubicBezTo>
                  <a:pt x="102507" y="64861"/>
                  <a:pt x="109764" y="68489"/>
                  <a:pt x="122464" y="76200"/>
                </a:cubicBezTo>
                <a:cubicBezTo>
                  <a:pt x="135164" y="83911"/>
                  <a:pt x="150586" y="95250"/>
                  <a:pt x="166007" y="103414"/>
                </a:cubicBezTo>
                <a:cubicBezTo>
                  <a:pt x="181429" y="111578"/>
                  <a:pt x="201839" y="120196"/>
                  <a:pt x="214993" y="125185"/>
                </a:cubicBezTo>
                <a:cubicBezTo>
                  <a:pt x="228147" y="130174"/>
                  <a:pt x="235404" y="129721"/>
                  <a:pt x="244929" y="133350"/>
                </a:cubicBezTo>
                <a:cubicBezTo>
                  <a:pt x="254454" y="136979"/>
                  <a:pt x="264432" y="143329"/>
                  <a:pt x="272143" y="146957"/>
                </a:cubicBezTo>
                <a:cubicBezTo>
                  <a:pt x="279854" y="150586"/>
                  <a:pt x="283029" y="149225"/>
                  <a:pt x="291193" y="155121"/>
                </a:cubicBezTo>
                <a:cubicBezTo>
                  <a:pt x="299357" y="161017"/>
                  <a:pt x="314326" y="170996"/>
                  <a:pt x="321129" y="182335"/>
                </a:cubicBezTo>
                <a:cubicBezTo>
                  <a:pt x="327933" y="193674"/>
                  <a:pt x="328386" y="211364"/>
                  <a:pt x="332014" y="223157"/>
                </a:cubicBezTo>
                <a:cubicBezTo>
                  <a:pt x="335642" y="234950"/>
                  <a:pt x="338818" y="236764"/>
                  <a:pt x="342900" y="253092"/>
                </a:cubicBezTo>
                <a:cubicBezTo>
                  <a:pt x="346982" y="269421"/>
                  <a:pt x="352878" y="302531"/>
                  <a:pt x="356507" y="321128"/>
                </a:cubicBezTo>
                <a:cubicBezTo>
                  <a:pt x="360136" y="339725"/>
                  <a:pt x="361950" y="348342"/>
                  <a:pt x="364671" y="364671"/>
                </a:cubicBezTo>
                <a:cubicBezTo>
                  <a:pt x="367393" y="381000"/>
                  <a:pt x="370115" y="403679"/>
                  <a:pt x="372836" y="419100"/>
                </a:cubicBezTo>
                <a:cubicBezTo>
                  <a:pt x="375557" y="434521"/>
                  <a:pt x="379186" y="444500"/>
                  <a:pt x="381000" y="457200"/>
                </a:cubicBezTo>
                <a:cubicBezTo>
                  <a:pt x="382814" y="469900"/>
                  <a:pt x="381000" y="479425"/>
                  <a:pt x="383721" y="495300"/>
                </a:cubicBezTo>
                <a:cubicBezTo>
                  <a:pt x="386442" y="511175"/>
                  <a:pt x="393700" y="539750"/>
                  <a:pt x="397329" y="552450"/>
                </a:cubicBezTo>
                <a:cubicBezTo>
                  <a:pt x="400958" y="565150"/>
                  <a:pt x="402772" y="566964"/>
                  <a:pt x="405493" y="571500"/>
                </a:cubicBezTo>
                <a:cubicBezTo>
                  <a:pt x="408214" y="576036"/>
                  <a:pt x="410936" y="581025"/>
                  <a:pt x="413657" y="579664"/>
                </a:cubicBezTo>
                <a:cubicBezTo>
                  <a:pt x="416378" y="578303"/>
                  <a:pt x="418646" y="571499"/>
                  <a:pt x="421821" y="563335"/>
                </a:cubicBezTo>
                <a:cubicBezTo>
                  <a:pt x="424996" y="555171"/>
                  <a:pt x="429078" y="546099"/>
                  <a:pt x="432707" y="530678"/>
                </a:cubicBezTo>
                <a:cubicBezTo>
                  <a:pt x="436336" y="515257"/>
                  <a:pt x="440418" y="490311"/>
                  <a:pt x="443593" y="470807"/>
                </a:cubicBezTo>
                <a:cubicBezTo>
                  <a:pt x="446768" y="451304"/>
                  <a:pt x="449036" y="431346"/>
                  <a:pt x="451757" y="413657"/>
                </a:cubicBezTo>
                <a:cubicBezTo>
                  <a:pt x="454478" y="395968"/>
                  <a:pt x="457199" y="379639"/>
                  <a:pt x="459921" y="364671"/>
                </a:cubicBezTo>
                <a:cubicBezTo>
                  <a:pt x="462643" y="349703"/>
                  <a:pt x="465365" y="338364"/>
                  <a:pt x="468086" y="323850"/>
                </a:cubicBezTo>
                <a:cubicBezTo>
                  <a:pt x="470807" y="309336"/>
                  <a:pt x="476250" y="277585"/>
                  <a:pt x="476250" y="277585"/>
                </a:cubicBezTo>
                <a:cubicBezTo>
                  <a:pt x="478971" y="262164"/>
                  <a:pt x="481239" y="244021"/>
                  <a:pt x="484414" y="231321"/>
                </a:cubicBezTo>
                <a:cubicBezTo>
                  <a:pt x="487589" y="218621"/>
                  <a:pt x="491218" y="210910"/>
                  <a:pt x="495300" y="201385"/>
                </a:cubicBezTo>
                <a:cubicBezTo>
                  <a:pt x="499382" y="191860"/>
                  <a:pt x="503918" y="181428"/>
                  <a:pt x="508907" y="174171"/>
                </a:cubicBezTo>
                <a:cubicBezTo>
                  <a:pt x="513896" y="166914"/>
                  <a:pt x="517072" y="163285"/>
                  <a:pt x="525236" y="157842"/>
                </a:cubicBezTo>
                <a:cubicBezTo>
                  <a:pt x="533400" y="152399"/>
                  <a:pt x="546554" y="146503"/>
                  <a:pt x="557893" y="141514"/>
                </a:cubicBezTo>
                <a:cubicBezTo>
                  <a:pt x="569232" y="136525"/>
                  <a:pt x="593271" y="127907"/>
                  <a:pt x="593271" y="127907"/>
                </a:cubicBezTo>
                <a:cubicBezTo>
                  <a:pt x="605064" y="123371"/>
                  <a:pt x="617764" y="119743"/>
                  <a:pt x="628650" y="114300"/>
                </a:cubicBezTo>
                <a:cubicBezTo>
                  <a:pt x="639536" y="108857"/>
                  <a:pt x="647247" y="101600"/>
                  <a:pt x="658586" y="95250"/>
                </a:cubicBezTo>
                <a:cubicBezTo>
                  <a:pt x="669925" y="88900"/>
                  <a:pt x="685800" y="83004"/>
                  <a:pt x="696686" y="76200"/>
                </a:cubicBezTo>
                <a:cubicBezTo>
                  <a:pt x="707572" y="69396"/>
                  <a:pt x="714375" y="60778"/>
                  <a:pt x="723900" y="54428"/>
                </a:cubicBezTo>
                <a:cubicBezTo>
                  <a:pt x="733425" y="48078"/>
                  <a:pt x="745218" y="43996"/>
                  <a:pt x="753836" y="38100"/>
                </a:cubicBezTo>
                <a:cubicBezTo>
                  <a:pt x="762454" y="32204"/>
                  <a:pt x="765629" y="24946"/>
                  <a:pt x="775607" y="19050"/>
                </a:cubicBezTo>
                <a:cubicBezTo>
                  <a:pt x="785585" y="13154"/>
                  <a:pt x="799646" y="7937"/>
                  <a:pt x="813707" y="2721"/>
                </a:cubicBezTo>
              </a:path>
            </a:pathLst>
          </a:cu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7" name="TextBox 11">
            <a:extLst>
              <a:ext uri="{FF2B5EF4-FFF2-40B4-BE49-F238E27FC236}">
                <a16:creationId xmlns:a16="http://schemas.microsoft.com/office/drawing/2014/main" id="{BA210A05-8BE4-47EE-BCB7-B3BAC9232C1C}"/>
              </a:ext>
            </a:extLst>
          </p:cNvPr>
          <p:cNvSpPr txBox="1"/>
          <p:nvPr/>
        </p:nvSpPr>
        <p:spPr>
          <a:xfrm>
            <a:off x="1974115" y="5012259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S</a:t>
            </a:r>
            <a:r>
              <a:rPr lang="en-US" sz="2000" baseline="-25000" dirty="0">
                <a:solidFill>
                  <a:srgbClr val="000000"/>
                </a:solidFill>
                <a:latin typeface="+mn-lt"/>
              </a:rPr>
              <a:t>0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8" name="TextBox 40">
            <a:extLst>
              <a:ext uri="{FF2B5EF4-FFF2-40B4-BE49-F238E27FC236}">
                <a16:creationId xmlns:a16="http://schemas.microsoft.com/office/drawing/2014/main" id="{79337F82-C811-461C-99E2-6C89A5CB2CEE}"/>
              </a:ext>
            </a:extLst>
          </p:cNvPr>
          <p:cNvSpPr txBox="1"/>
          <p:nvPr/>
        </p:nvSpPr>
        <p:spPr>
          <a:xfrm>
            <a:off x="1611073" y="3656367"/>
            <a:ext cx="1140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latin typeface="+mn-lt"/>
              </a:rPr>
              <a:t>1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9" name="Rechteck 43">
            <a:extLst>
              <a:ext uri="{FF2B5EF4-FFF2-40B4-BE49-F238E27FC236}">
                <a16:creationId xmlns:a16="http://schemas.microsoft.com/office/drawing/2014/main" id="{39DEE968-2E9A-4265-B27C-9996E17CE500}"/>
              </a:ext>
            </a:extLst>
          </p:cNvPr>
          <p:cNvSpPr/>
          <p:nvPr/>
        </p:nvSpPr>
        <p:spPr>
          <a:xfrm>
            <a:off x="4986542" y="5246143"/>
            <a:ext cx="103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+mn-lt"/>
              </a:rPr>
              <a:t>potential</a:t>
            </a:r>
          </a:p>
        </p:txBody>
      </p:sp>
      <p:sp>
        <p:nvSpPr>
          <p:cNvPr id="60" name="Rechteck 60">
            <a:extLst>
              <a:ext uri="{FF2B5EF4-FFF2-40B4-BE49-F238E27FC236}">
                <a16:creationId xmlns:a16="http://schemas.microsoft.com/office/drawing/2014/main" id="{7CEF031E-8C73-4C65-A061-41ED525B11F2}"/>
              </a:ext>
            </a:extLst>
          </p:cNvPr>
          <p:cNvSpPr/>
          <p:nvPr/>
        </p:nvSpPr>
        <p:spPr>
          <a:xfrm>
            <a:off x="4409343" y="4317035"/>
            <a:ext cx="1362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err="1">
                <a:solidFill>
                  <a:srgbClr val="000000"/>
                </a:solidFill>
                <a:latin typeface="+mn-lt"/>
              </a:rPr>
              <a:t>cooling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laser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61" name="Gerade Verbindung mit Pfeil 79">
            <a:extLst>
              <a:ext uri="{FF2B5EF4-FFF2-40B4-BE49-F238E27FC236}">
                <a16:creationId xmlns:a16="http://schemas.microsoft.com/office/drawing/2014/main" id="{16E1B395-4513-47A9-AA34-1494CA4640AD}"/>
              </a:ext>
            </a:extLst>
          </p:cNvPr>
          <p:cNvCxnSpPr/>
          <p:nvPr/>
        </p:nvCxnSpPr>
        <p:spPr bwMode="auto">
          <a:xfrm flipV="1">
            <a:off x="3741357" y="4004187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FDA3A91-FAE9-425B-91DF-B30D0D7B91DC}"/>
              </a:ext>
            </a:extLst>
          </p:cNvPr>
          <p:cNvGrpSpPr/>
          <p:nvPr/>
        </p:nvGrpSpPr>
        <p:grpSpPr>
          <a:xfrm>
            <a:off x="7136077" y="1035018"/>
            <a:ext cx="3057470" cy="2736034"/>
            <a:chOff x="7136077" y="1035018"/>
            <a:chExt cx="3057470" cy="2736034"/>
          </a:xfrm>
        </p:grpSpPr>
        <p:cxnSp>
          <p:nvCxnSpPr>
            <p:cNvPr id="39" name="Straight Connector 9">
              <a:extLst>
                <a:ext uri="{FF2B5EF4-FFF2-40B4-BE49-F238E27FC236}">
                  <a16:creationId xmlns:a16="http://schemas.microsoft.com/office/drawing/2014/main" id="{386B9E28-5411-4B16-A2B2-4D4E4F72C302}"/>
                </a:ext>
              </a:extLst>
            </p:cNvPr>
            <p:cNvCxnSpPr/>
            <p:nvPr/>
          </p:nvCxnSpPr>
          <p:spPr bwMode="auto">
            <a:xfrm>
              <a:off x="7308115" y="3365770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984936BE-D6F4-49E8-9BB9-69B5851A4CD9}"/>
                </a:ext>
              </a:extLst>
            </p:cNvPr>
            <p:cNvSpPr txBox="1"/>
            <p:nvPr/>
          </p:nvSpPr>
          <p:spPr>
            <a:xfrm>
              <a:off x="7377167" y="3406272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1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S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0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BEFB3F48-2D45-4F7E-9B80-A37C99ACB228}"/>
                </a:ext>
              </a:extLst>
            </p:cNvPr>
            <p:cNvSpPr txBox="1"/>
            <p:nvPr/>
          </p:nvSpPr>
          <p:spPr>
            <a:xfrm>
              <a:off x="7680776" y="1281430"/>
              <a:ext cx="3994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1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P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1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42" name="Straight Connector 32">
              <a:extLst>
                <a:ext uri="{FF2B5EF4-FFF2-40B4-BE49-F238E27FC236}">
                  <a16:creationId xmlns:a16="http://schemas.microsoft.com/office/drawing/2014/main" id="{495EEDA1-F252-4105-91B6-1C97F826E241}"/>
                </a:ext>
              </a:extLst>
            </p:cNvPr>
            <p:cNvCxnSpPr/>
            <p:nvPr/>
          </p:nvCxnSpPr>
          <p:spPr bwMode="auto">
            <a:xfrm>
              <a:off x="7618059" y="1593178"/>
              <a:ext cx="52635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34">
              <a:extLst>
                <a:ext uri="{FF2B5EF4-FFF2-40B4-BE49-F238E27FC236}">
                  <a16:creationId xmlns:a16="http://schemas.microsoft.com/office/drawing/2014/main" id="{FD41D20C-19B0-4436-9093-A2F7C5F26874}"/>
                </a:ext>
              </a:extLst>
            </p:cNvPr>
            <p:cNvCxnSpPr/>
            <p:nvPr/>
          </p:nvCxnSpPr>
          <p:spPr bwMode="auto">
            <a:xfrm>
              <a:off x="9370111" y="2247950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35">
              <a:extLst>
                <a:ext uri="{FF2B5EF4-FFF2-40B4-BE49-F238E27FC236}">
                  <a16:creationId xmlns:a16="http://schemas.microsoft.com/office/drawing/2014/main" id="{23C35038-5091-406E-AADC-007E6548E641}"/>
                </a:ext>
              </a:extLst>
            </p:cNvPr>
            <p:cNvCxnSpPr/>
            <p:nvPr/>
          </p:nvCxnSpPr>
          <p:spPr bwMode="auto">
            <a:xfrm>
              <a:off x="9371918" y="2325726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36">
              <a:extLst>
                <a:ext uri="{FF2B5EF4-FFF2-40B4-BE49-F238E27FC236}">
                  <a16:creationId xmlns:a16="http://schemas.microsoft.com/office/drawing/2014/main" id="{1765C405-E00F-4DEF-84B4-9C2A7A4DE980}"/>
                </a:ext>
              </a:extLst>
            </p:cNvPr>
            <p:cNvCxnSpPr/>
            <p:nvPr/>
          </p:nvCxnSpPr>
          <p:spPr bwMode="auto">
            <a:xfrm>
              <a:off x="9373727" y="2403503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0">
              <a:extLst>
                <a:ext uri="{FF2B5EF4-FFF2-40B4-BE49-F238E27FC236}">
                  <a16:creationId xmlns:a16="http://schemas.microsoft.com/office/drawing/2014/main" id="{36480252-0A30-4687-9694-11264FD0369F}"/>
                </a:ext>
              </a:extLst>
            </p:cNvPr>
            <p:cNvSpPr txBox="1"/>
            <p:nvPr/>
          </p:nvSpPr>
          <p:spPr>
            <a:xfrm>
              <a:off x="9323308" y="2417972"/>
              <a:ext cx="622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3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P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J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7" name="TextBox 41">
              <a:extLst>
                <a:ext uri="{FF2B5EF4-FFF2-40B4-BE49-F238E27FC236}">
                  <a16:creationId xmlns:a16="http://schemas.microsoft.com/office/drawing/2014/main" id="{DD1AAC75-156F-46A5-BAB9-DA58D829E268}"/>
                </a:ext>
              </a:extLst>
            </p:cNvPr>
            <p:cNvSpPr txBox="1"/>
            <p:nvPr/>
          </p:nvSpPr>
          <p:spPr>
            <a:xfrm>
              <a:off x="9835996" y="2209021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1</a:t>
              </a:r>
            </a:p>
          </p:txBody>
        </p:sp>
        <p:sp>
          <p:nvSpPr>
            <p:cNvPr id="48" name="TextBox 42">
              <a:extLst>
                <a:ext uri="{FF2B5EF4-FFF2-40B4-BE49-F238E27FC236}">
                  <a16:creationId xmlns:a16="http://schemas.microsoft.com/office/drawing/2014/main" id="{79AF56E5-3940-4C74-A932-84FEC2CC93FA}"/>
                </a:ext>
              </a:extLst>
            </p:cNvPr>
            <p:cNvSpPr txBox="1"/>
            <p:nvPr/>
          </p:nvSpPr>
          <p:spPr>
            <a:xfrm>
              <a:off x="9843231" y="2315992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0</a:t>
              </a:r>
            </a:p>
          </p:txBody>
        </p:sp>
        <p:sp>
          <p:nvSpPr>
            <p:cNvPr id="49" name="TextBox 43">
              <a:extLst>
                <a:ext uri="{FF2B5EF4-FFF2-40B4-BE49-F238E27FC236}">
                  <a16:creationId xmlns:a16="http://schemas.microsoft.com/office/drawing/2014/main" id="{716C9C19-F405-4AEE-8046-0F38400E655D}"/>
                </a:ext>
              </a:extLst>
            </p:cNvPr>
            <p:cNvSpPr txBox="1"/>
            <p:nvPr/>
          </p:nvSpPr>
          <p:spPr>
            <a:xfrm>
              <a:off x="9839611" y="2107665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2</a:t>
              </a:r>
            </a:p>
          </p:txBody>
        </p:sp>
        <p:sp>
          <p:nvSpPr>
            <p:cNvPr id="50" name="TextBox 52">
              <a:extLst>
                <a:ext uri="{FF2B5EF4-FFF2-40B4-BE49-F238E27FC236}">
                  <a16:creationId xmlns:a16="http://schemas.microsoft.com/office/drawing/2014/main" id="{B06BE4CB-E62E-432C-B3FD-A14797216BDE}"/>
                </a:ext>
              </a:extLst>
            </p:cNvPr>
            <p:cNvSpPr txBox="1"/>
            <p:nvPr/>
          </p:nvSpPr>
          <p:spPr>
            <a:xfrm>
              <a:off x="9944091" y="2211829"/>
              <a:ext cx="2215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J</a:t>
              </a:r>
            </a:p>
          </p:txBody>
        </p:sp>
        <p:cxnSp>
          <p:nvCxnSpPr>
            <p:cNvPr id="51" name="Straight Arrow Connector 44">
              <a:extLst>
                <a:ext uri="{FF2B5EF4-FFF2-40B4-BE49-F238E27FC236}">
                  <a16:creationId xmlns:a16="http://schemas.microsoft.com/office/drawing/2014/main" id="{570DD1B1-ECF1-4E76-BF29-71540FDC19B2}"/>
                </a:ext>
              </a:extLst>
            </p:cNvPr>
            <p:cNvCxnSpPr/>
            <p:nvPr/>
          </p:nvCxnSpPr>
          <p:spPr bwMode="auto">
            <a:xfrm flipV="1">
              <a:off x="7574004" y="2329344"/>
              <a:ext cx="1790683" cy="1030999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 w="lg" len="lg"/>
            </a:ln>
            <a:effectLst/>
          </p:spPr>
        </p:cxnSp>
        <p:sp>
          <p:nvSpPr>
            <p:cNvPr id="52" name="TextBox 56">
              <a:extLst>
                <a:ext uri="{FF2B5EF4-FFF2-40B4-BE49-F238E27FC236}">
                  <a16:creationId xmlns:a16="http://schemas.microsoft.com/office/drawing/2014/main" id="{26F1ED17-54E6-443D-8A72-615A0171682B}"/>
                </a:ext>
              </a:extLst>
            </p:cNvPr>
            <p:cNvSpPr txBox="1"/>
            <p:nvPr/>
          </p:nvSpPr>
          <p:spPr>
            <a:xfrm>
              <a:off x="8478384" y="2763449"/>
              <a:ext cx="670376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red MOT</a:t>
              </a:r>
            </a:p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689 nm</a:t>
              </a:r>
            </a:p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7.4 kHz</a:t>
              </a:r>
            </a:p>
          </p:txBody>
        </p:sp>
        <p:sp>
          <p:nvSpPr>
            <p:cNvPr id="53" name="Ellipse 27">
              <a:extLst>
                <a:ext uri="{FF2B5EF4-FFF2-40B4-BE49-F238E27FC236}">
                  <a16:creationId xmlns:a16="http://schemas.microsoft.com/office/drawing/2014/main" id="{34626A7B-064C-457A-9943-4C771F24E990}"/>
                </a:ext>
              </a:extLst>
            </p:cNvPr>
            <p:cNvSpPr/>
            <p:nvPr/>
          </p:nvSpPr>
          <p:spPr bwMode="auto">
            <a:xfrm>
              <a:off x="7361247" y="3305854"/>
              <a:ext cx="436818" cy="1300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4" name="Ellipse 28">
              <a:extLst>
                <a:ext uri="{FF2B5EF4-FFF2-40B4-BE49-F238E27FC236}">
                  <a16:creationId xmlns:a16="http://schemas.microsoft.com/office/drawing/2014/main" id="{F82A6F4C-C8CD-4682-BC0D-24B7421FE735}"/>
                </a:ext>
              </a:extLst>
            </p:cNvPr>
            <p:cNvSpPr/>
            <p:nvPr/>
          </p:nvSpPr>
          <p:spPr bwMode="auto">
            <a:xfrm>
              <a:off x="9585287" y="2302212"/>
              <a:ext cx="98804" cy="520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5" name="TextBox 16">
              <a:extLst>
                <a:ext uri="{FF2B5EF4-FFF2-40B4-BE49-F238E27FC236}">
                  <a16:creationId xmlns:a16="http://schemas.microsoft.com/office/drawing/2014/main" id="{24450D90-3073-4ACD-987E-C8AF3E7751C0}"/>
                </a:ext>
              </a:extLst>
            </p:cNvPr>
            <p:cNvSpPr txBox="1"/>
            <p:nvPr/>
          </p:nvSpPr>
          <p:spPr>
            <a:xfrm>
              <a:off x="8873554" y="1157540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3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S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1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56" name="Straight Connector 32">
              <a:extLst>
                <a:ext uri="{FF2B5EF4-FFF2-40B4-BE49-F238E27FC236}">
                  <a16:creationId xmlns:a16="http://schemas.microsoft.com/office/drawing/2014/main" id="{8C18928A-D810-4DF0-B061-69F3C4B3854A}"/>
                </a:ext>
              </a:extLst>
            </p:cNvPr>
            <p:cNvCxnSpPr/>
            <p:nvPr/>
          </p:nvCxnSpPr>
          <p:spPr bwMode="auto">
            <a:xfrm>
              <a:off x="8801821" y="1485888"/>
              <a:ext cx="52635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Abgerundetes Rechteck 84">
              <a:extLst>
                <a:ext uri="{FF2B5EF4-FFF2-40B4-BE49-F238E27FC236}">
                  <a16:creationId xmlns:a16="http://schemas.microsoft.com/office/drawing/2014/main" id="{EEB1FE4A-12A1-4B08-97E7-406F88725A3C}"/>
                </a:ext>
              </a:extLst>
            </p:cNvPr>
            <p:cNvSpPr/>
            <p:nvPr/>
          </p:nvSpPr>
          <p:spPr bwMode="auto">
            <a:xfrm>
              <a:off x="7136077" y="1035018"/>
              <a:ext cx="3057470" cy="2736034"/>
            </a:xfrm>
            <a:prstGeom prst="roundRect">
              <a:avLst>
                <a:gd name="adj" fmla="val 8597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280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A794B2-26B2-4117-B77C-CBB10186EF4D}"/>
              </a:ext>
            </a:extLst>
          </p:cNvPr>
          <p:cNvGrpSpPr>
            <a:grpSpLocks noChangeAspect="1"/>
          </p:cNvGrpSpPr>
          <p:nvPr/>
        </p:nvGrpSpPr>
        <p:grpSpPr>
          <a:xfrm>
            <a:off x="1844926" y="856812"/>
            <a:ext cx="3940712" cy="1392247"/>
            <a:chOff x="910702" y="2444965"/>
            <a:chExt cx="6762549" cy="2389196"/>
          </a:xfrm>
        </p:grpSpPr>
        <p:sp>
          <p:nvSpPr>
            <p:cNvPr id="64" name="Freihandform 12">
              <a:extLst>
                <a:ext uri="{FF2B5EF4-FFF2-40B4-BE49-F238E27FC236}">
                  <a16:creationId xmlns:a16="http://schemas.microsoft.com/office/drawing/2014/main" id="{32F78687-CB7A-4E3A-B536-889B284E57C3}"/>
                </a:ext>
              </a:extLst>
            </p:cNvPr>
            <p:cNvSpPr/>
            <p:nvPr/>
          </p:nvSpPr>
          <p:spPr>
            <a:xfrm>
              <a:off x="1155564" y="2444965"/>
              <a:ext cx="6517687" cy="1269218"/>
            </a:xfrm>
            <a:custGeom>
              <a:avLst/>
              <a:gdLst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19331 h 1529750"/>
                <a:gd name="connsiteX1" fmla="*/ 2825152 w 5578416"/>
                <a:gd name="connsiteY1" fmla="*/ 559278 h 1529750"/>
                <a:gd name="connsiteX2" fmla="*/ 5093899 w 5578416"/>
                <a:gd name="connsiteY2" fmla="*/ 127957 h 1529750"/>
                <a:gd name="connsiteX3" fmla="*/ 5197416 w 5578416"/>
                <a:gd name="connsiteY3" fmla="*/ 1327029 h 1529750"/>
                <a:gd name="connsiteX4" fmla="*/ 2807899 w 5578416"/>
                <a:gd name="connsiteY4" fmla="*/ 921588 h 1529750"/>
                <a:gd name="connsiteX5" fmla="*/ 392502 w 5578416"/>
                <a:gd name="connsiteY5" fmla="*/ 1396040 h 1529750"/>
                <a:gd name="connsiteX6" fmla="*/ 427008 w 5578416"/>
                <a:gd name="connsiteY6" fmla="*/ 119331 h 1529750"/>
                <a:gd name="connsiteX0" fmla="*/ 39702 w 5191110"/>
                <a:gd name="connsiteY0" fmla="*/ 119332 h 1529751"/>
                <a:gd name="connsiteX1" fmla="*/ 2437846 w 5191110"/>
                <a:gd name="connsiteY1" fmla="*/ 559279 h 1529751"/>
                <a:gd name="connsiteX2" fmla="*/ 4706593 w 5191110"/>
                <a:gd name="connsiteY2" fmla="*/ 127958 h 1529751"/>
                <a:gd name="connsiteX3" fmla="*/ 4810110 w 5191110"/>
                <a:gd name="connsiteY3" fmla="*/ 1327030 h 1529751"/>
                <a:gd name="connsiteX4" fmla="*/ 2420593 w 5191110"/>
                <a:gd name="connsiteY4" fmla="*/ 921589 h 1529751"/>
                <a:gd name="connsiteX5" fmla="*/ 5196 w 5191110"/>
                <a:gd name="connsiteY5" fmla="*/ 1396041 h 1529751"/>
                <a:gd name="connsiteX6" fmla="*/ 39702 w 5191110"/>
                <a:gd name="connsiteY6" fmla="*/ 119332 h 1529751"/>
                <a:gd name="connsiteX0" fmla="*/ 39702 w 5191110"/>
                <a:gd name="connsiteY0" fmla="*/ 119332 h 1459302"/>
                <a:gd name="connsiteX1" fmla="*/ 2437846 w 5191110"/>
                <a:gd name="connsiteY1" fmla="*/ 559279 h 1459302"/>
                <a:gd name="connsiteX2" fmla="*/ 4706593 w 5191110"/>
                <a:gd name="connsiteY2" fmla="*/ 127958 h 1459302"/>
                <a:gd name="connsiteX3" fmla="*/ 4810110 w 5191110"/>
                <a:gd name="connsiteY3" fmla="*/ 1327030 h 1459302"/>
                <a:gd name="connsiteX4" fmla="*/ 2420593 w 5191110"/>
                <a:gd name="connsiteY4" fmla="*/ 921589 h 1459302"/>
                <a:gd name="connsiteX5" fmla="*/ 5196 w 5191110"/>
                <a:gd name="connsiteY5" fmla="*/ 1396041 h 1459302"/>
                <a:gd name="connsiteX6" fmla="*/ 39702 w 5191110"/>
                <a:gd name="connsiteY6" fmla="*/ 119332 h 1459302"/>
                <a:gd name="connsiteX0" fmla="*/ 39702 w 5101970"/>
                <a:gd name="connsiteY0" fmla="*/ 119332 h 1459302"/>
                <a:gd name="connsiteX1" fmla="*/ 2437846 w 5101970"/>
                <a:gd name="connsiteY1" fmla="*/ 559279 h 1459302"/>
                <a:gd name="connsiteX2" fmla="*/ 4706593 w 5101970"/>
                <a:gd name="connsiteY2" fmla="*/ 127958 h 1459302"/>
                <a:gd name="connsiteX3" fmla="*/ 4810110 w 5101970"/>
                <a:gd name="connsiteY3" fmla="*/ 1327030 h 1459302"/>
                <a:gd name="connsiteX4" fmla="*/ 2420593 w 5101970"/>
                <a:gd name="connsiteY4" fmla="*/ 921589 h 1459302"/>
                <a:gd name="connsiteX5" fmla="*/ 5196 w 5101970"/>
                <a:gd name="connsiteY5" fmla="*/ 1396041 h 1459302"/>
                <a:gd name="connsiteX6" fmla="*/ 39702 w 5101970"/>
                <a:gd name="connsiteY6" fmla="*/ 119332 h 1459302"/>
                <a:gd name="connsiteX0" fmla="*/ 39702 w 5101970"/>
                <a:gd name="connsiteY0" fmla="*/ 119332 h 1396041"/>
                <a:gd name="connsiteX1" fmla="*/ 2437846 w 5101970"/>
                <a:gd name="connsiteY1" fmla="*/ 559279 h 1396041"/>
                <a:gd name="connsiteX2" fmla="*/ 4706593 w 5101970"/>
                <a:gd name="connsiteY2" fmla="*/ 127958 h 1396041"/>
                <a:gd name="connsiteX3" fmla="*/ 4810110 w 5101970"/>
                <a:gd name="connsiteY3" fmla="*/ 1327030 h 1396041"/>
                <a:gd name="connsiteX4" fmla="*/ 2420593 w 5101970"/>
                <a:gd name="connsiteY4" fmla="*/ 921589 h 1396041"/>
                <a:gd name="connsiteX5" fmla="*/ 5196 w 5101970"/>
                <a:gd name="connsiteY5" fmla="*/ 1396041 h 1396041"/>
                <a:gd name="connsiteX6" fmla="*/ 39702 w 5101970"/>
                <a:gd name="connsiteY6" fmla="*/ 119332 h 1396041"/>
                <a:gd name="connsiteX0" fmla="*/ 39702 w 4810110"/>
                <a:gd name="connsiteY0" fmla="*/ 119332 h 1396041"/>
                <a:gd name="connsiteX1" fmla="*/ 2437846 w 4810110"/>
                <a:gd name="connsiteY1" fmla="*/ 559279 h 1396041"/>
                <a:gd name="connsiteX2" fmla="*/ 4706593 w 4810110"/>
                <a:gd name="connsiteY2" fmla="*/ 127958 h 1396041"/>
                <a:gd name="connsiteX3" fmla="*/ 4810110 w 4810110"/>
                <a:gd name="connsiteY3" fmla="*/ 1327030 h 1396041"/>
                <a:gd name="connsiteX4" fmla="*/ 2420593 w 4810110"/>
                <a:gd name="connsiteY4" fmla="*/ 921589 h 1396041"/>
                <a:gd name="connsiteX5" fmla="*/ 5196 w 4810110"/>
                <a:gd name="connsiteY5" fmla="*/ 1396041 h 1396041"/>
                <a:gd name="connsiteX6" fmla="*/ 39702 w 4810110"/>
                <a:gd name="connsiteY6" fmla="*/ 119332 h 1396041"/>
                <a:gd name="connsiteX0" fmla="*/ 39702 w 4810392"/>
                <a:gd name="connsiteY0" fmla="*/ 69360 h 1346069"/>
                <a:gd name="connsiteX1" fmla="*/ 2437846 w 4810392"/>
                <a:gd name="connsiteY1" fmla="*/ 509307 h 1346069"/>
                <a:gd name="connsiteX2" fmla="*/ 4792653 w 4810392"/>
                <a:gd name="connsiteY2" fmla="*/ 127958 h 1346069"/>
                <a:gd name="connsiteX3" fmla="*/ 4810110 w 4810392"/>
                <a:gd name="connsiteY3" fmla="*/ 1277058 h 1346069"/>
                <a:gd name="connsiteX4" fmla="*/ 2420593 w 4810392"/>
                <a:gd name="connsiteY4" fmla="*/ 871617 h 1346069"/>
                <a:gd name="connsiteX5" fmla="*/ 5196 w 4810392"/>
                <a:gd name="connsiteY5" fmla="*/ 1346069 h 1346069"/>
                <a:gd name="connsiteX6" fmla="*/ 39702 w 4810392"/>
                <a:gd name="connsiteY6" fmla="*/ 69360 h 1346069"/>
                <a:gd name="connsiteX0" fmla="*/ 39702 w 4810392"/>
                <a:gd name="connsiteY0" fmla="*/ 1 h 1276710"/>
                <a:gd name="connsiteX1" fmla="*/ 2437846 w 4810392"/>
                <a:gd name="connsiteY1" fmla="*/ 439948 h 1276710"/>
                <a:gd name="connsiteX2" fmla="*/ 4792653 w 4810392"/>
                <a:gd name="connsiteY2" fmla="*/ 58599 h 1276710"/>
                <a:gd name="connsiteX3" fmla="*/ 4810110 w 4810392"/>
                <a:gd name="connsiteY3" fmla="*/ 1207699 h 1276710"/>
                <a:gd name="connsiteX4" fmla="*/ 2420593 w 4810392"/>
                <a:gd name="connsiteY4" fmla="*/ 802258 h 1276710"/>
                <a:gd name="connsiteX5" fmla="*/ 5196 w 4810392"/>
                <a:gd name="connsiteY5" fmla="*/ 1276710 h 1276710"/>
                <a:gd name="connsiteX6" fmla="*/ 39702 w 4810392"/>
                <a:gd name="connsiteY6" fmla="*/ 1 h 12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392" h="1276710">
                  <a:moveTo>
                    <a:pt x="39702" y="1"/>
                  </a:moveTo>
                  <a:cubicBezTo>
                    <a:pt x="425396" y="135721"/>
                    <a:pt x="1645688" y="430182"/>
                    <a:pt x="2437846" y="439948"/>
                  </a:cubicBezTo>
                  <a:cubicBezTo>
                    <a:pt x="3230004" y="449714"/>
                    <a:pt x="4464066" y="186616"/>
                    <a:pt x="4792653" y="58599"/>
                  </a:cubicBezTo>
                  <a:cubicBezTo>
                    <a:pt x="4810392" y="511247"/>
                    <a:pt x="4804664" y="746260"/>
                    <a:pt x="4810110" y="1207699"/>
                  </a:cubicBezTo>
                  <a:cubicBezTo>
                    <a:pt x="4322126" y="1048010"/>
                    <a:pt x="3221412" y="790756"/>
                    <a:pt x="2420593" y="802258"/>
                  </a:cubicBezTo>
                  <a:cubicBezTo>
                    <a:pt x="1619774" y="813760"/>
                    <a:pt x="462368" y="1144564"/>
                    <a:pt x="5196" y="1276710"/>
                  </a:cubicBezTo>
                  <a:cubicBezTo>
                    <a:pt x="0" y="846841"/>
                    <a:pt x="35313" y="416139"/>
                    <a:pt x="3970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Ellipse 13">
              <a:extLst>
                <a:ext uri="{FF2B5EF4-FFF2-40B4-BE49-F238E27FC236}">
                  <a16:creationId xmlns:a16="http://schemas.microsoft.com/office/drawing/2014/main" id="{7A9CA22F-CBD3-4A43-B886-D0E06002E889}"/>
                </a:ext>
              </a:extLst>
            </p:cNvPr>
            <p:cNvSpPr/>
            <p:nvPr/>
          </p:nvSpPr>
          <p:spPr>
            <a:xfrm>
              <a:off x="3949036" y="2987078"/>
              <a:ext cx="1385492" cy="158104"/>
            </a:xfrm>
            <a:prstGeom prst="ellipse">
              <a:avLst/>
            </a:prstGeom>
            <a:solidFill>
              <a:srgbClr val="0000F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" name="Pfeil nach rechts 14">
              <a:extLst>
                <a:ext uri="{FF2B5EF4-FFF2-40B4-BE49-F238E27FC236}">
                  <a16:creationId xmlns:a16="http://schemas.microsoft.com/office/drawing/2014/main" id="{9FE9FDB5-0F36-419B-B54B-B28242E055E6}"/>
                </a:ext>
              </a:extLst>
            </p:cNvPr>
            <p:cNvSpPr/>
            <p:nvPr/>
          </p:nvSpPr>
          <p:spPr bwMode="auto">
            <a:xfrm rot="5400000" flipH="1">
              <a:off x="4063083" y="3385677"/>
              <a:ext cx="1157398" cy="1339371"/>
            </a:xfrm>
            <a:prstGeom prst="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>
                <a:solidFill>
                  <a:srgbClr val="00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7" name="TextBox 56">
              <a:extLst>
                <a:ext uri="{FF2B5EF4-FFF2-40B4-BE49-F238E27FC236}">
                  <a16:creationId xmlns:a16="http://schemas.microsoft.com/office/drawing/2014/main" id="{E5E1ECA0-AFDD-446D-B5F7-5EA8CE077432}"/>
                </a:ext>
              </a:extLst>
            </p:cNvPr>
            <p:cNvSpPr txBox="1"/>
            <p:nvPr/>
          </p:nvSpPr>
          <p:spPr>
            <a:xfrm>
              <a:off x="910702" y="3361032"/>
              <a:ext cx="2074818" cy="63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dipole trap</a:t>
              </a:r>
            </a:p>
          </p:txBody>
        </p:sp>
        <p:sp>
          <p:nvSpPr>
            <p:cNvPr id="68" name="TextBox 56">
              <a:extLst>
                <a:ext uri="{FF2B5EF4-FFF2-40B4-BE49-F238E27FC236}">
                  <a16:creationId xmlns:a16="http://schemas.microsoft.com/office/drawing/2014/main" id="{20018FAA-08D7-414C-A1E5-67C7D18EF74A}"/>
                </a:ext>
              </a:extLst>
            </p:cNvPr>
            <p:cNvSpPr txBox="1"/>
            <p:nvPr/>
          </p:nvSpPr>
          <p:spPr>
            <a:xfrm>
              <a:off x="5059880" y="4200361"/>
              <a:ext cx="2338242" cy="63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cooling laser</a:t>
              </a:r>
            </a:p>
          </p:txBody>
        </p:sp>
      </p:grpSp>
      <p:cxnSp>
        <p:nvCxnSpPr>
          <p:cNvPr id="69" name="Gerade Verbindung mit Pfeil 79">
            <a:extLst>
              <a:ext uri="{FF2B5EF4-FFF2-40B4-BE49-F238E27FC236}">
                <a16:creationId xmlns:a16="http://schemas.microsoft.com/office/drawing/2014/main" id="{6EE7388D-D41B-42B9-9863-26E2B8BE0321}"/>
              </a:ext>
            </a:extLst>
          </p:cNvPr>
          <p:cNvCxnSpPr/>
          <p:nvPr/>
        </p:nvCxnSpPr>
        <p:spPr bwMode="auto">
          <a:xfrm flipV="1">
            <a:off x="4023418" y="4439131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Gerade Verbindung mit Pfeil 79">
            <a:extLst>
              <a:ext uri="{FF2B5EF4-FFF2-40B4-BE49-F238E27FC236}">
                <a16:creationId xmlns:a16="http://schemas.microsoft.com/office/drawing/2014/main" id="{4276FAA2-2BEE-4569-98DD-6296228C91B1}"/>
              </a:ext>
            </a:extLst>
          </p:cNvPr>
          <p:cNvCxnSpPr/>
          <p:nvPr/>
        </p:nvCxnSpPr>
        <p:spPr bwMode="auto">
          <a:xfrm flipV="1">
            <a:off x="4304512" y="3998236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21908E03-6D66-40F0-B1A1-5B6619FCC7FB}"/>
              </a:ext>
            </a:extLst>
          </p:cNvPr>
          <p:cNvSpPr/>
          <p:nvPr/>
        </p:nvSpPr>
        <p:spPr bwMode="auto">
          <a:xfrm rot="5400000">
            <a:off x="6811949" y="4298602"/>
            <a:ext cx="2326072" cy="162349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2" name="Picture 2">
            <a:extLst>
              <a:ext uri="{FF2B5EF4-FFF2-40B4-BE49-F238E27FC236}">
                <a16:creationId xmlns:a16="http://schemas.microsoft.com/office/drawing/2014/main" id="{7E0E4ACB-EEE0-4B57-944A-ACFDB43BB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8"/>
          <a:stretch/>
        </p:blipFill>
        <p:spPr bwMode="auto">
          <a:xfrm>
            <a:off x="7301659" y="4041650"/>
            <a:ext cx="1327044" cy="207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9F38E74A-2CB9-412C-A3BF-ACB8D832F77E}"/>
              </a:ext>
            </a:extLst>
          </p:cNvPr>
          <p:cNvSpPr/>
          <p:nvPr/>
        </p:nvSpPr>
        <p:spPr bwMode="auto">
          <a:xfrm>
            <a:off x="3608446" y="-1"/>
            <a:ext cx="688734" cy="69751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latin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Transparency beam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21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409C95-A862-4BDF-B6D0-8B84A7456D4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4000" dirty="0" err="1">
                <a:solidFill>
                  <a:prstClr val="black"/>
                </a:solidFill>
              </a:rPr>
              <a:t>Classical</a:t>
            </a:r>
            <a:r>
              <a:rPr lang="de-DE" sz="4000" dirty="0">
                <a:solidFill>
                  <a:prstClr val="black"/>
                </a:solidFill>
              </a:rPr>
              <a:t> vs. quantum </a:t>
            </a:r>
            <a:r>
              <a:rPr lang="de-DE" sz="4000" dirty="0" err="1">
                <a:solidFill>
                  <a:prstClr val="black"/>
                </a:solidFill>
              </a:rPr>
              <a:t>sensors</a:t>
            </a:r>
            <a:endParaRPr lang="de-DE" sz="4000" dirty="0">
              <a:solidFill>
                <a:prstClr val="black"/>
              </a:solidFill>
            </a:endParaRPr>
          </a:p>
        </p:txBody>
      </p:sp>
      <p:sp>
        <p:nvSpPr>
          <p:cNvPr id="26" name="Rounded Rectangle 53">
            <a:extLst>
              <a:ext uri="{FF2B5EF4-FFF2-40B4-BE49-F238E27FC236}">
                <a16:creationId xmlns:a16="http://schemas.microsoft.com/office/drawing/2014/main" id="{E9E13B47-A737-48E6-8C93-F0D493AABD3A}"/>
              </a:ext>
            </a:extLst>
          </p:cNvPr>
          <p:cNvSpPr/>
          <p:nvPr/>
        </p:nvSpPr>
        <p:spPr>
          <a:xfrm>
            <a:off x="6685378" y="1528931"/>
            <a:ext cx="2812961" cy="2756434"/>
          </a:xfrm>
          <a:prstGeom prst="roundRect">
            <a:avLst/>
          </a:prstGeom>
          <a:solidFill>
            <a:srgbClr val="FEE448"/>
          </a:solidFill>
          <a:ln w="317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62BE0C-2231-4932-9CCB-8AB3E544400F}"/>
              </a:ext>
            </a:extLst>
          </p:cNvPr>
          <p:cNvSpPr/>
          <p:nvPr/>
        </p:nvSpPr>
        <p:spPr>
          <a:xfrm>
            <a:off x="7182134" y="2241938"/>
            <a:ext cx="1823530" cy="17927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ounded Rectangle 52">
            <a:extLst>
              <a:ext uri="{FF2B5EF4-FFF2-40B4-BE49-F238E27FC236}">
                <a16:creationId xmlns:a16="http://schemas.microsoft.com/office/drawing/2014/main" id="{CCCF34DC-673D-4004-B807-1FEEF4AEC442}"/>
              </a:ext>
            </a:extLst>
          </p:cNvPr>
          <p:cNvSpPr/>
          <p:nvPr/>
        </p:nvSpPr>
        <p:spPr>
          <a:xfrm>
            <a:off x="1721475" y="1521448"/>
            <a:ext cx="2812961" cy="2756434"/>
          </a:xfrm>
          <a:prstGeom prst="roundRect">
            <a:avLst/>
          </a:prstGeom>
          <a:solidFill>
            <a:srgbClr val="FEE448"/>
          </a:solidFill>
          <a:ln w="317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857DBE-A3D6-4133-840A-F7DBB8E30429}"/>
              </a:ext>
            </a:extLst>
          </p:cNvPr>
          <p:cNvSpPr/>
          <p:nvPr/>
        </p:nvSpPr>
        <p:spPr>
          <a:xfrm>
            <a:off x="2218230" y="2234455"/>
            <a:ext cx="1823530" cy="17927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Textfeld 28">
            <a:extLst>
              <a:ext uri="{FF2B5EF4-FFF2-40B4-BE49-F238E27FC236}">
                <a16:creationId xmlns:a16="http://schemas.microsoft.com/office/drawing/2014/main" id="{E3754801-12EF-4C28-AA8E-C2661C8B4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1475" y="1645763"/>
            <a:ext cx="2812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AT" sz="2000" dirty="0" err="1">
                <a:solidFill>
                  <a:srgbClr val="0070C0"/>
                </a:solidFill>
              </a:rPr>
              <a:t>Pendulum</a:t>
            </a:r>
            <a:endParaRPr lang="de-DE" sz="2000" dirty="0">
              <a:solidFill>
                <a:srgbClr val="0070C0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DC2ED13-F916-482D-9092-11FE4E919EE6}"/>
              </a:ext>
            </a:extLst>
          </p:cNvPr>
          <p:cNvCxnSpPr/>
          <p:nvPr/>
        </p:nvCxnSpPr>
        <p:spPr>
          <a:xfrm>
            <a:off x="3084548" y="2493162"/>
            <a:ext cx="338304" cy="911765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8C1B16B4-9A55-48E4-9CF1-C634D0E3A325}"/>
              </a:ext>
            </a:extLst>
          </p:cNvPr>
          <p:cNvSpPr/>
          <p:nvPr/>
        </p:nvSpPr>
        <p:spPr>
          <a:xfrm>
            <a:off x="3277721" y="3339631"/>
            <a:ext cx="363660" cy="364706"/>
          </a:xfrm>
          <a:prstGeom prst="ellips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Textfeld 28">
            <a:extLst>
              <a:ext uri="{FF2B5EF4-FFF2-40B4-BE49-F238E27FC236}">
                <a16:creationId xmlns:a16="http://schemas.microsoft.com/office/drawing/2014/main" id="{FDF0C0C9-5F5A-49E4-B411-638F31703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5378" y="1645763"/>
            <a:ext cx="2812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AT" sz="2000" dirty="0">
                <a:solidFill>
                  <a:srgbClr val="0070C0"/>
                </a:solidFill>
              </a:rPr>
              <a:t>Atom</a:t>
            </a:r>
            <a:endParaRPr lang="de-DE" sz="2000" dirty="0">
              <a:solidFill>
                <a:srgbClr val="0070C0"/>
              </a:solidFill>
            </a:endParaRPr>
          </a:p>
        </p:txBody>
      </p:sp>
      <p:sp>
        <p:nvSpPr>
          <p:cNvPr id="38" name="Right Arrow 7">
            <a:extLst>
              <a:ext uri="{FF2B5EF4-FFF2-40B4-BE49-F238E27FC236}">
                <a16:creationId xmlns:a16="http://schemas.microsoft.com/office/drawing/2014/main" id="{37B3B85B-CD3E-48C5-BDC2-398B3741FC2E}"/>
              </a:ext>
            </a:extLst>
          </p:cNvPr>
          <p:cNvSpPr/>
          <p:nvPr/>
        </p:nvSpPr>
        <p:spPr>
          <a:xfrm>
            <a:off x="5031191" y="2776509"/>
            <a:ext cx="1185294" cy="504602"/>
          </a:xfrm>
          <a:prstGeom prst="rightArrow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44546A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9" name="Gruppieren 2">
            <a:extLst>
              <a:ext uri="{FF2B5EF4-FFF2-40B4-BE49-F238E27FC236}">
                <a16:creationId xmlns:a16="http://schemas.microsoft.com/office/drawing/2014/main" id="{CDD97DA3-C7EC-458C-93D0-48A712568F87}"/>
              </a:ext>
            </a:extLst>
          </p:cNvPr>
          <p:cNvGrpSpPr>
            <a:grpSpLocks/>
          </p:cNvGrpSpPr>
          <p:nvPr/>
        </p:nvGrpSpPr>
        <p:grpSpPr bwMode="auto">
          <a:xfrm>
            <a:off x="7684187" y="2683186"/>
            <a:ext cx="814088" cy="865841"/>
            <a:chOff x="1547664" y="1881093"/>
            <a:chExt cx="642937" cy="683811"/>
          </a:xfrm>
        </p:grpSpPr>
        <p:sp>
          <p:nvSpPr>
            <p:cNvPr id="40" name="Ellipse 53">
              <a:extLst>
                <a:ext uri="{FF2B5EF4-FFF2-40B4-BE49-F238E27FC236}">
                  <a16:creationId xmlns:a16="http://schemas.microsoft.com/office/drawing/2014/main" id="{FC408A66-580B-4B61-B611-E2BE1DA883E5}"/>
                </a:ext>
              </a:extLst>
            </p:cNvPr>
            <p:cNvSpPr/>
            <p:nvPr/>
          </p:nvSpPr>
          <p:spPr>
            <a:xfrm>
              <a:off x="1547664" y="1921967"/>
              <a:ext cx="642937" cy="642937"/>
            </a:xfrm>
            <a:prstGeom prst="ellips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Ellipse 56">
              <a:extLst>
                <a:ext uri="{FF2B5EF4-FFF2-40B4-BE49-F238E27FC236}">
                  <a16:creationId xmlns:a16="http://schemas.microsoft.com/office/drawing/2014/main" id="{17E9A69A-6EBD-4E61-8B2B-E69ED3CA7063}"/>
                </a:ext>
              </a:extLst>
            </p:cNvPr>
            <p:cNvSpPr/>
            <p:nvPr/>
          </p:nvSpPr>
          <p:spPr>
            <a:xfrm>
              <a:off x="1815952" y="1881093"/>
              <a:ext cx="72216" cy="72216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2" name="Ellipse 53">
            <a:extLst>
              <a:ext uri="{FF2B5EF4-FFF2-40B4-BE49-F238E27FC236}">
                <a16:creationId xmlns:a16="http://schemas.microsoft.com/office/drawing/2014/main" id="{62C8758B-AC0E-464B-8756-81AB7B1F10F2}"/>
              </a:ext>
            </a:extLst>
          </p:cNvPr>
          <p:cNvSpPr>
            <a:spLocks noChangeAspect="1"/>
          </p:cNvSpPr>
          <p:nvPr/>
        </p:nvSpPr>
        <p:spPr bwMode="auto">
          <a:xfrm>
            <a:off x="7392834" y="2432768"/>
            <a:ext cx="1416278" cy="1416277"/>
          </a:xfrm>
          <a:prstGeom prst="ellips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Textfeld 28">
            <a:extLst>
              <a:ext uri="{FF2B5EF4-FFF2-40B4-BE49-F238E27FC236}">
                <a16:creationId xmlns:a16="http://schemas.microsoft.com/office/drawing/2014/main" id="{6CA7C6E3-6267-4C13-A4A8-67D09733B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468" y="880728"/>
            <a:ext cx="65555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Aft>
                <a:spcPts val="0"/>
              </a:spcAft>
              <a:buNone/>
              <a:defRPr/>
            </a:pPr>
            <a:r>
              <a:rPr lang="de-AT" sz="2000" dirty="0">
                <a:solidFill>
                  <a:srgbClr val="0070C0"/>
                </a:solidFill>
              </a:rPr>
              <a:t>Task: </a:t>
            </a:r>
            <a:r>
              <a:rPr lang="de-AT" sz="2000" dirty="0" err="1">
                <a:solidFill>
                  <a:prstClr val="black"/>
                </a:solidFill>
              </a:rPr>
              <a:t>build</a:t>
            </a:r>
            <a:r>
              <a:rPr lang="de-AT" sz="2000" dirty="0">
                <a:solidFill>
                  <a:prstClr val="black"/>
                </a:solidFill>
              </a:rPr>
              <a:t> </a:t>
            </a:r>
            <a:r>
              <a:rPr lang="de-AT" sz="2000" dirty="0" err="1">
                <a:solidFill>
                  <a:prstClr val="black"/>
                </a:solidFill>
              </a:rPr>
              <a:t>the</a:t>
            </a:r>
            <a:r>
              <a:rPr lang="de-AT" sz="2000" dirty="0">
                <a:solidFill>
                  <a:prstClr val="black"/>
                </a:solidFill>
              </a:rPr>
              <a:t> </a:t>
            </a:r>
            <a:r>
              <a:rPr lang="de-AT" sz="2000" dirty="0" err="1">
                <a:solidFill>
                  <a:prstClr val="black"/>
                </a:solidFill>
              </a:rPr>
              <a:t>best</a:t>
            </a:r>
            <a:r>
              <a:rPr lang="de-AT" sz="2000" dirty="0">
                <a:solidFill>
                  <a:prstClr val="black"/>
                </a:solidFill>
              </a:rPr>
              <a:t> </a:t>
            </a:r>
            <a:r>
              <a:rPr lang="de-AT" sz="2000" dirty="0" err="1">
                <a:solidFill>
                  <a:prstClr val="black"/>
                </a:solidFill>
              </a:rPr>
              <a:t>clock</a:t>
            </a:r>
            <a:r>
              <a:rPr lang="de-AT" sz="2000" dirty="0">
                <a:solidFill>
                  <a:prstClr val="black"/>
                </a:solidFill>
              </a:rPr>
              <a:t> in </a:t>
            </a:r>
            <a:r>
              <a:rPr lang="de-AT" sz="2000" dirty="0" err="1">
                <a:solidFill>
                  <a:prstClr val="black"/>
                </a:solidFill>
              </a:rPr>
              <a:t>the</a:t>
            </a:r>
            <a:r>
              <a:rPr lang="de-AT" sz="2000" dirty="0">
                <a:solidFill>
                  <a:prstClr val="black"/>
                </a:solidFill>
              </a:rPr>
              <a:t> </a:t>
            </a:r>
            <a:r>
              <a:rPr lang="de-AT" sz="2000" dirty="0" err="1">
                <a:solidFill>
                  <a:prstClr val="black"/>
                </a:solidFill>
              </a:rPr>
              <a:t>world</a:t>
            </a:r>
            <a:endParaRPr lang="de-DE" sz="2000" dirty="0">
              <a:solidFill>
                <a:prstClr val="black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FCE47E7-24D4-4692-9996-1A95B7AA8CE8}"/>
              </a:ext>
            </a:extLst>
          </p:cNvPr>
          <p:cNvGrpSpPr/>
          <p:nvPr/>
        </p:nvGrpSpPr>
        <p:grpSpPr>
          <a:xfrm>
            <a:off x="7344057" y="2547841"/>
            <a:ext cx="526459" cy="164588"/>
            <a:chOff x="4985405" y="1664321"/>
            <a:chExt cx="526459" cy="164588"/>
          </a:xfrm>
        </p:grpSpPr>
        <p:sp>
          <p:nvSpPr>
            <p:cNvPr id="45" name="Freihandform 776">
              <a:extLst>
                <a:ext uri="{FF2B5EF4-FFF2-40B4-BE49-F238E27FC236}">
                  <a16:creationId xmlns:a16="http://schemas.microsoft.com/office/drawing/2014/main" id="{1341D622-93E3-4495-99B5-691256B616F9}"/>
                </a:ext>
              </a:extLst>
            </p:cNvPr>
            <p:cNvSpPr/>
            <p:nvPr/>
          </p:nvSpPr>
          <p:spPr>
            <a:xfrm rot="10800000">
              <a:off x="4985405" y="1664321"/>
              <a:ext cx="457371" cy="16458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2C7E6B9-D049-40E0-BB10-EE95CBF71FD6}"/>
                </a:ext>
              </a:extLst>
            </p:cNvPr>
            <p:cNvCxnSpPr/>
            <p:nvPr/>
          </p:nvCxnSpPr>
          <p:spPr>
            <a:xfrm>
              <a:off x="5447856" y="1733136"/>
              <a:ext cx="6400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496368A-D197-42E3-BD3B-D439EA777308}"/>
              </a:ext>
            </a:extLst>
          </p:cNvPr>
          <p:cNvCxnSpPr>
            <a:endCxn id="42" idx="0"/>
          </p:cNvCxnSpPr>
          <p:nvPr/>
        </p:nvCxnSpPr>
        <p:spPr>
          <a:xfrm flipV="1">
            <a:off x="8067905" y="2432767"/>
            <a:ext cx="0" cy="296138"/>
          </a:xfrm>
          <a:prstGeom prst="straightConnector1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tailEnd type="arrow" w="sm" len="sm"/>
          </a:ln>
          <a:effectLst/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D423918A-3953-4542-9074-2751457E90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83" y="3037801"/>
            <a:ext cx="211180" cy="211180"/>
          </a:xfrm>
          <a:prstGeom prst="rect">
            <a:avLst/>
          </a:prstGeom>
        </p:spPr>
      </p:pic>
      <p:sp>
        <p:nvSpPr>
          <p:cNvPr id="49" name="Textfeld 28">
            <a:extLst>
              <a:ext uri="{FF2B5EF4-FFF2-40B4-BE49-F238E27FC236}">
                <a16:creationId xmlns:a16="http://schemas.microsoft.com/office/drawing/2014/main" id="{8C70539F-98D5-4414-98F3-21C0C9E52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179" y="4388178"/>
            <a:ext cx="3022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2400" dirty="0" err="1">
                <a:solidFill>
                  <a:srgbClr val="5B9BD5">
                    <a:lumMod val="75000"/>
                  </a:srgbClr>
                </a:solidFill>
              </a:rPr>
              <a:t>Highest</a:t>
            </a:r>
            <a:r>
              <a:rPr lang="de-AT" sz="2400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de-AT" sz="2400" dirty="0" err="1">
                <a:solidFill>
                  <a:srgbClr val="5B9BD5">
                    <a:lumMod val="75000"/>
                  </a:srgbClr>
                </a:solidFill>
              </a:rPr>
              <a:t>accuracy</a:t>
            </a:r>
            <a:endParaRPr lang="de-DE" sz="2400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50" name="Textfeld 28">
            <a:extLst>
              <a:ext uri="{FF2B5EF4-FFF2-40B4-BE49-F238E27FC236}">
                <a16:creationId xmlns:a16="http://schemas.microsoft.com/office/drawing/2014/main" id="{F4638042-B0D5-40A4-A4A6-BA0545215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163" y="4824499"/>
            <a:ext cx="6217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800" dirty="0">
                <a:solidFill>
                  <a:prstClr val="black"/>
                </a:solidFill>
              </a:rPr>
              <a:t>High </a:t>
            </a:r>
            <a:r>
              <a:rPr lang="de-AT" sz="1800" dirty="0" err="1">
                <a:solidFill>
                  <a:prstClr val="black"/>
                </a:solidFill>
              </a:rPr>
              <a:t>transition</a:t>
            </a:r>
            <a:r>
              <a:rPr lang="de-AT" sz="1800" dirty="0">
                <a:solidFill>
                  <a:prstClr val="black"/>
                </a:solidFill>
              </a:rPr>
              <a:t> </a:t>
            </a:r>
            <a:r>
              <a:rPr lang="de-AT" sz="1800" dirty="0" err="1">
                <a:solidFill>
                  <a:prstClr val="black"/>
                </a:solidFill>
              </a:rPr>
              <a:t>frequency</a:t>
            </a:r>
            <a:r>
              <a:rPr lang="de-AT" sz="1800" dirty="0">
                <a:solidFill>
                  <a:prstClr val="black"/>
                </a:solidFill>
              </a:rPr>
              <a:t>                        </a:t>
            </a:r>
            <a:r>
              <a:rPr lang="de-AT" sz="1800" dirty="0" err="1">
                <a:solidFill>
                  <a:prstClr val="black"/>
                </a:solidFill>
              </a:rPr>
              <a:t>optical</a:t>
            </a:r>
            <a:r>
              <a:rPr lang="de-AT" sz="1800" dirty="0">
                <a:solidFill>
                  <a:prstClr val="black"/>
                </a:solidFill>
              </a:rPr>
              <a:t> </a:t>
            </a:r>
            <a:r>
              <a:rPr lang="de-AT" sz="1800" dirty="0" err="1">
                <a:solidFill>
                  <a:prstClr val="black"/>
                </a:solidFill>
              </a:rPr>
              <a:t>transitions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51" name="Textfeld 28">
            <a:extLst>
              <a:ext uri="{FF2B5EF4-FFF2-40B4-BE49-F238E27FC236}">
                <a16:creationId xmlns:a16="http://schemas.microsoft.com/office/drawing/2014/main" id="{163C3E70-9BA5-4603-95CA-4835B53AA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163" y="6490211"/>
            <a:ext cx="6217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800" dirty="0" err="1">
                <a:solidFill>
                  <a:prstClr val="black"/>
                </a:solidFill>
              </a:rPr>
              <a:t>No</a:t>
            </a:r>
            <a:r>
              <a:rPr lang="de-AT" sz="1800" dirty="0">
                <a:solidFill>
                  <a:prstClr val="black"/>
                </a:solidFill>
              </a:rPr>
              <a:t> Doppler shift                                          cool </a:t>
            </a:r>
            <a:r>
              <a:rPr lang="de-AT" sz="1800" dirty="0" err="1">
                <a:solidFill>
                  <a:prstClr val="black"/>
                </a:solidFill>
              </a:rPr>
              <a:t>atoms</a:t>
            </a:r>
            <a:r>
              <a:rPr lang="de-AT" sz="1800" dirty="0">
                <a:solidFill>
                  <a:prstClr val="black"/>
                </a:solidFill>
              </a:rPr>
              <a:t> </a:t>
            </a:r>
            <a:r>
              <a:rPr lang="de-AT" sz="1800" dirty="0" err="1">
                <a:solidFill>
                  <a:prstClr val="black"/>
                </a:solidFill>
              </a:rPr>
              <a:t>to</a:t>
            </a:r>
            <a:r>
              <a:rPr lang="de-AT" sz="1800" dirty="0">
                <a:solidFill>
                  <a:prstClr val="black"/>
                </a:solidFill>
              </a:rPr>
              <a:t> standstill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52" name="Textfeld 28">
            <a:extLst>
              <a:ext uri="{FF2B5EF4-FFF2-40B4-BE49-F238E27FC236}">
                <a16:creationId xmlns:a16="http://schemas.microsoft.com/office/drawing/2014/main" id="{5E5E8414-EF0E-4E73-8483-34869A719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163" y="5240927"/>
            <a:ext cx="6217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800" dirty="0">
                <a:solidFill>
                  <a:prstClr val="black"/>
                </a:solidFill>
              </a:rPr>
              <a:t>Narrow </a:t>
            </a:r>
            <a:r>
              <a:rPr lang="de-AT" sz="1800" dirty="0" err="1">
                <a:solidFill>
                  <a:prstClr val="black"/>
                </a:solidFill>
              </a:rPr>
              <a:t>transition</a:t>
            </a:r>
            <a:r>
              <a:rPr lang="de-AT" sz="1800" dirty="0">
                <a:solidFill>
                  <a:prstClr val="black"/>
                </a:solidFill>
              </a:rPr>
              <a:t>                                       </a:t>
            </a:r>
            <a:r>
              <a:rPr lang="de-AT" sz="1800" dirty="0" err="1">
                <a:solidFill>
                  <a:prstClr val="black"/>
                </a:solidFill>
              </a:rPr>
              <a:t>mHz</a:t>
            </a:r>
            <a:r>
              <a:rPr lang="de-AT" sz="1800" dirty="0">
                <a:solidFill>
                  <a:prstClr val="black"/>
                </a:solidFill>
              </a:rPr>
              <a:t> </a:t>
            </a:r>
            <a:r>
              <a:rPr lang="de-AT" sz="1800" dirty="0" err="1">
                <a:solidFill>
                  <a:prstClr val="black"/>
                </a:solidFill>
              </a:rPr>
              <a:t>linewidth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53" name="Textfeld 28">
            <a:extLst>
              <a:ext uri="{FF2B5EF4-FFF2-40B4-BE49-F238E27FC236}">
                <a16:creationId xmlns:a16="http://schemas.microsoft.com/office/drawing/2014/main" id="{93B6C506-1EFF-4DA7-A225-823FEFA6A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163" y="5657355"/>
            <a:ext cx="6217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800" dirty="0">
                <a:solidFill>
                  <a:prstClr val="black"/>
                </a:solidFill>
              </a:rPr>
              <a:t>Large </a:t>
            </a:r>
            <a:r>
              <a:rPr lang="de-AT" sz="1800" dirty="0" err="1">
                <a:solidFill>
                  <a:prstClr val="black"/>
                </a:solidFill>
              </a:rPr>
              <a:t>signal</a:t>
            </a:r>
            <a:r>
              <a:rPr lang="de-AT" sz="1800" dirty="0">
                <a:solidFill>
                  <a:prstClr val="black"/>
                </a:solidFill>
              </a:rPr>
              <a:t>                                                  </a:t>
            </a:r>
            <a:r>
              <a:rPr lang="de-AT" sz="1800" dirty="0" err="1">
                <a:solidFill>
                  <a:prstClr val="black"/>
                </a:solidFill>
              </a:rPr>
              <a:t>use</a:t>
            </a:r>
            <a:r>
              <a:rPr lang="de-AT" sz="1800" dirty="0">
                <a:solidFill>
                  <a:prstClr val="black"/>
                </a:solidFill>
              </a:rPr>
              <a:t> </a:t>
            </a:r>
            <a:r>
              <a:rPr lang="de-AT" sz="1800" dirty="0" err="1">
                <a:solidFill>
                  <a:prstClr val="black"/>
                </a:solidFill>
              </a:rPr>
              <a:t>many</a:t>
            </a:r>
            <a:r>
              <a:rPr lang="de-AT" sz="1800" dirty="0">
                <a:solidFill>
                  <a:prstClr val="black"/>
                </a:solidFill>
              </a:rPr>
              <a:t> </a:t>
            </a:r>
            <a:r>
              <a:rPr lang="de-AT" sz="1800" dirty="0" err="1">
                <a:solidFill>
                  <a:prstClr val="black"/>
                </a:solidFill>
              </a:rPr>
              <a:t>atoms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54" name="Textfeld 28">
            <a:extLst>
              <a:ext uri="{FF2B5EF4-FFF2-40B4-BE49-F238E27FC236}">
                <a16:creationId xmlns:a16="http://schemas.microsoft.com/office/drawing/2014/main" id="{DA236A90-E7D8-48EF-BA56-4BD1DB36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5163" y="6073783"/>
            <a:ext cx="6217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800" dirty="0" err="1">
                <a:solidFill>
                  <a:prstClr val="black"/>
                </a:solidFill>
              </a:rPr>
              <a:t>Undisturbed</a:t>
            </a:r>
            <a:r>
              <a:rPr lang="de-AT" sz="1800" dirty="0">
                <a:solidFill>
                  <a:prstClr val="black"/>
                </a:solidFill>
              </a:rPr>
              <a:t> </a:t>
            </a:r>
            <a:r>
              <a:rPr lang="de-AT" sz="1800" dirty="0" err="1">
                <a:solidFill>
                  <a:prstClr val="black"/>
                </a:solidFill>
              </a:rPr>
              <a:t>by</a:t>
            </a:r>
            <a:r>
              <a:rPr lang="de-AT" sz="1800" dirty="0">
                <a:solidFill>
                  <a:prstClr val="black"/>
                </a:solidFill>
              </a:rPr>
              <a:t> </a:t>
            </a:r>
            <a:r>
              <a:rPr lang="de-AT" sz="1800" dirty="0" err="1">
                <a:solidFill>
                  <a:prstClr val="black"/>
                </a:solidFill>
              </a:rPr>
              <a:t>other</a:t>
            </a:r>
            <a:r>
              <a:rPr lang="de-AT" sz="1800" dirty="0">
                <a:solidFill>
                  <a:prstClr val="black"/>
                </a:solidFill>
              </a:rPr>
              <a:t> </a:t>
            </a:r>
            <a:r>
              <a:rPr lang="de-AT" sz="1800" dirty="0" err="1">
                <a:solidFill>
                  <a:prstClr val="black"/>
                </a:solidFill>
              </a:rPr>
              <a:t>atoms</a:t>
            </a:r>
            <a:r>
              <a:rPr lang="de-AT" sz="1800" dirty="0">
                <a:solidFill>
                  <a:prstClr val="black"/>
                </a:solidFill>
              </a:rPr>
              <a:t>                     </a:t>
            </a:r>
            <a:r>
              <a:rPr lang="de-AT" sz="1800" dirty="0" err="1">
                <a:solidFill>
                  <a:prstClr val="black"/>
                </a:solidFill>
              </a:rPr>
              <a:t>use</a:t>
            </a:r>
            <a:r>
              <a:rPr lang="de-AT" sz="1800" dirty="0">
                <a:solidFill>
                  <a:prstClr val="black"/>
                </a:solidFill>
              </a:rPr>
              <a:t> gas of </a:t>
            </a:r>
            <a:r>
              <a:rPr lang="de-AT" sz="1800" dirty="0" err="1">
                <a:solidFill>
                  <a:prstClr val="black"/>
                </a:solidFill>
              </a:rPr>
              <a:t>atoms</a:t>
            </a:r>
            <a:endParaRPr lang="de-DE" sz="1800" dirty="0">
              <a:solidFill>
                <a:prstClr val="black"/>
              </a:solidFill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9A20351-E164-4C07-99A0-59928A1117FA}"/>
              </a:ext>
            </a:extLst>
          </p:cNvPr>
          <p:cNvCxnSpPr/>
          <p:nvPr/>
        </p:nvCxnSpPr>
        <p:spPr>
          <a:xfrm flipV="1">
            <a:off x="8976628" y="5028532"/>
            <a:ext cx="389246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FBF5AC5-B2C2-4EF2-A88E-044AAB64DEFE}"/>
              </a:ext>
            </a:extLst>
          </p:cNvPr>
          <p:cNvCxnSpPr/>
          <p:nvPr/>
        </p:nvCxnSpPr>
        <p:spPr>
          <a:xfrm flipV="1">
            <a:off x="8976628" y="5443678"/>
            <a:ext cx="389246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0D3BB36-8880-4D00-91C5-EACAB7F8BF2C}"/>
              </a:ext>
            </a:extLst>
          </p:cNvPr>
          <p:cNvCxnSpPr/>
          <p:nvPr/>
        </p:nvCxnSpPr>
        <p:spPr>
          <a:xfrm flipV="1">
            <a:off x="8976628" y="5858824"/>
            <a:ext cx="389246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78756EF-CAFA-486B-9393-2CB2F24D78DD}"/>
              </a:ext>
            </a:extLst>
          </p:cNvPr>
          <p:cNvCxnSpPr/>
          <p:nvPr/>
        </p:nvCxnSpPr>
        <p:spPr>
          <a:xfrm flipV="1">
            <a:off x="8976628" y="6273970"/>
            <a:ext cx="389246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DBE9D26-C682-4004-A5D5-441AF24FBAB1}"/>
              </a:ext>
            </a:extLst>
          </p:cNvPr>
          <p:cNvCxnSpPr/>
          <p:nvPr/>
        </p:nvCxnSpPr>
        <p:spPr>
          <a:xfrm flipV="1">
            <a:off x="8976628" y="6689117"/>
            <a:ext cx="389246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9870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7" grpId="0"/>
      <p:bldP spid="38" grpId="0" animBg="1"/>
      <p:bldP spid="42" grpId="0" animBg="1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E9B0291-79E8-4B4D-A803-57E559A9251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itel 1">
            <a:extLst>
              <a:ext uri="{FF2B5EF4-FFF2-40B4-BE49-F238E27FC236}">
                <a16:creationId xmlns:a16="http://schemas.microsoft.com/office/drawing/2014/main" id="{6A7ABB20-8A5C-4AF0-B7F8-143D7417A4EA}"/>
              </a:ext>
            </a:extLst>
          </p:cNvPr>
          <p:cNvSpPr txBox="1">
            <a:spLocks/>
          </p:cNvSpPr>
          <p:nvPr/>
        </p:nvSpPr>
        <p:spPr>
          <a:xfrm>
            <a:off x="-91072" y="75682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4" name="Freihandform 12">
            <a:extLst>
              <a:ext uri="{FF2B5EF4-FFF2-40B4-BE49-F238E27FC236}">
                <a16:creationId xmlns:a16="http://schemas.microsoft.com/office/drawing/2014/main" id="{B466C451-E722-4682-9D32-49ECD05C6361}"/>
              </a:ext>
            </a:extLst>
          </p:cNvPr>
          <p:cNvSpPr/>
          <p:nvPr/>
        </p:nvSpPr>
        <p:spPr>
          <a:xfrm rot="16200000">
            <a:off x="2584369" y="1149677"/>
            <a:ext cx="2890194" cy="2466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24EAADBC-A0D5-4428-8DDD-561C2BB8D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" b="62962"/>
          <a:stretch/>
        </p:blipFill>
        <p:spPr bwMode="auto">
          <a:xfrm>
            <a:off x="2659754" y="3789516"/>
            <a:ext cx="2743200" cy="52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B531EFF4-AF63-44F6-885D-4AC28B288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084"/>
          <a:stretch/>
        </p:blipFill>
        <p:spPr bwMode="auto">
          <a:xfrm>
            <a:off x="2651817" y="5207430"/>
            <a:ext cx="27432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Freihandform 86">
            <a:extLst>
              <a:ext uri="{FF2B5EF4-FFF2-40B4-BE49-F238E27FC236}">
                <a16:creationId xmlns:a16="http://schemas.microsoft.com/office/drawing/2014/main" id="{40BBCB43-BE40-42F7-B02E-9E9B99A8A69D}"/>
              </a:ext>
            </a:extLst>
          </p:cNvPr>
          <p:cNvSpPr/>
          <p:nvPr/>
        </p:nvSpPr>
        <p:spPr bwMode="auto">
          <a:xfrm>
            <a:off x="3608447" y="5485105"/>
            <a:ext cx="813707" cy="579891"/>
          </a:xfrm>
          <a:custGeom>
            <a:avLst/>
            <a:gdLst>
              <a:gd name="connsiteX0" fmla="*/ 0 w 813707"/>
              <a:gd name="connsiteY0" fmla="*/ 0 h 579891"/>
              <a:gd name="connsiteX1" fmla="*/ 46264 w 813707"/>
              <a:gd name="connsiteY1" fmla="*/ 29935 h 579891"/>
              <a:gd name="connsiteX2" fmla="*/ 89807 w 813707"/>
              <a:gd name="connsiteY2" fmla="*/ 57150 h 579891"/>
              <a:gd name="connsiteX3" fmla="*/ 122464 w 813707"/>
              <a:gd name="connsiteY3" fmla="*/ 76200 h 579891"/>
              <a:gd name="connsiteX4" fmla="*/ 166007 w 813707"/>
              <a:gd name="connsiteY4" fmla="*/ 103414 h 579891"/>
              <a:gd name="connsiteX5" fmla="*/ 214993 w 813707"/>
              <a:gd name="connsiteY5" fmla="*/ 125185 h 579891"/>
              <a:gd name="connsiteX6" fmla="*/ 244929 w 813707"/>
              <a:gd name="connsiteY6" fmla="*/ 133350 h 579891"/>
              <a:gd name="connsiteX7" fmla="*/ 272143 w 813707"/>
              <a:gd name="connsiteY7" fmla="*/ 146957 h 579891"/>
              <a:gd name="connsiteX8" fmla="*/ 291193 w 813707"/>
              <a:gd name="connsiteY8" fmla="*/ 155121 h 579891"/>
              <a:gd name="connsiteX9" fmla="*/ 321129 w 813707"/>
              <a:gd name="connsiteY9" fmla="*/ 182335 h 579891"/>
              <a:gd name="connsiteX10" fmla="*/ 332014 w 813707"/>
              <a:gd name="connsiteY10" fmla="*/ 223157 h 579891"/>
              <a:gd name="connsiteX11" fmla="*/ 342900 w 813707"/>
              <a:gd name="connsiteY11" fmla="*/ 253092 h 579891"/>
              <a:gd name="connsiteX12" fmla="*/ 356507 w 813707"/>
              <a:gd name="connsiteY12" fmla="*/ 321128 h 579891"/>
              <a:gd name="connsiteX13" fmla="*/ 364671 w 813707"/>
              <a:gd name="connsiteY13" fmla="*/ 364671 h 579891"/>
              <a:gd name="connsiteX14" fmla="*/ 372836 w 813707"/>
              <a:gd name="connsiteY14" fmla="*/ 419100 h 579891"/>
              <a:gd name="connsiteX15" fmla="*/ 381000 w 813707"/>
              <a:gd name="connsiteY15" fmla="*/ 457200 h 579891"/>
              <a:gd name="connsiteX16" fmla="*/ 383721 w 813707"/>
              <a:gd name="connsiteY16" fmla="*/ 495300 h 579891"/>
              <a:gd name="connsiteX17" fmla="*/ 397329 w 813707"/>
              <a:gd name="connsiteY17" fmla="*/ 552450 h 579891"/>
              <a:gd name="connsiteX18" fmla="*/ 405493 w 813707"/>
              <a:gd name="connsiteY18" fmla="*/ 571500 h 579891"/>
              <a:gd name="connsiteX19" fmla="*/ 413657 w 813707"/>
              <a:gd name="connsiteY19" fmla="*/ 579664 h 579891"/>
              <a:gd name="connsiteX20" fmla="*/ 421821 w 813707"/>
              <a:gd name="connsiteY20" fmla="*/ 563335 h 579891"/>
              <a:gd name="connsiteX21" fmla="*/ 432707 w 813707"/>
              <a:gd name="connsiteY21" fmla="*/ 530678 h 579891"/>
              <a:gd name="connsiteX22" fmla="*/ 443593 w 813707"/>
              <a:gd name="connsiteY22" fmla="*/ 470807 h 579891"/>
              <a:gd name="connsiteX23" fmla="*/ 451757 w 813707"/>
              <a:gd name="connsiteY23" fmla="*/ 413657 h 579891"/>
              <a:gd name="connsiteX24" fmla="*/ 459921 w 813707"/>
              <a:gd name="connsiteY24" fmla="*/ 364671 h 579891"/>
              <a:gd name="connsiteX25" fmla="*/ 468086 w 813707"/>
              <a:gd name="connsiteY25" fmla="*/ 323850 h 579891"/>
              <a:gd name="connsiteX26" fmla="*/ 476250 w 813707"/>
              <a:gd name="connsiteY26" fmla="*/ 277585 h 579891"/>
              <a:gd name="connsiteX27" fmla="*/ 484414 w 813707"/>
              <a:gd name="connsiteY27" fmla="*/ 231321 h 579891"/>
              <a:gd name="connsiteX28" fmla="*/ 495300 w 813707"/>
              <a:gd name="connsiteY28" fmla="*/ 201385 h 579891"/>
              <a:gd name="connsiteX29" fmla="*/ 508907 w 813707"/>
              <a:gd name="connsiteY29" fmla="*/ 174171 h 579891"/>
              <a:gd name="connsiteX30" fmla="*/ 525236 w 813707"/>
              <a:gd name="connsiteY30" fmla="*/ 157842 h 579891"/>
              <a:gd name="connsiteX31" fmla="*/ 557893 w 813707"/>
              <a:gd name="connsiteY31" fmla="*/ 141514 h 579891"/>
              <a:gd name="connsiteX32" fmla="*/ 593271 w 813707"/>
              <a:gd name="connsiteY32" fmla="*/ 127907 h 579891"/>
              <a:gd name="connsiteX33" fmla="*/ 628650 w 813707"/>
              <a:gd name="connsiteY33" fmla="*/ 114300 h 579891"/>
              <a:gd name="connsiteX34" fmla="*/ 658586 w 813707"/>
              <a:gd name="connsiteY34" fmla="*/ 95250 h 579891"/>
              <a:gd name="connsiteX35" fmla="*/ 696686 w 813707"/>
              <a:gd name="connsiteY35" fmla="*/ 76200 h 579891"/>
              <a:gd name="connsiteX36" fmla="*/ 723900 w 813707"/>
              <a:gd name="connsiteY36" fmla="*/ 54428 h 579891"/>
              <a:gd name="connsiteX37" fmla="*/ 753836 w 813707"/>
              <a:gd name="connsiteY37" fmla="*/ 38100 h 579891"/>
              <a:gd name="connsiteX38" fmla="*/ 775607 w 813707"/>
              <a:gd name="connsiteY38" fmla="*/ 19050 h 579891"/>
              <a:gd name="connsiteX39" fmla="*/ 813707 w 813707"/>
              <a:gd name="connsiteY39" fmla="*/ 2721 h 57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3707" h="579891">
                <a:moveTo>
                  <a:pt x="0" y="0"/>
                </a:moveTo>
                <a:lnTo>
                  <a:pt x="46264" y="29935"/>
                </a:lnTo>
                <a:cubicBezTo>
                  <a:pt x="61232" y="39460"/>
                  <a:pt x="77107" y="49439"/>
                  <a:pt x="89807" y="57150"/>
                </a:cubicBezTo>
                <a:cubicBezTo>
                  <a:pt x="102507" y="64861"/>
                  <a:pt x="109764" y="68489"/>
                  <a:pt x="122464" y="76200"/>
                </a:cubicBezTo>
                <a:cubicBezTo>
                  <a:pt x="135164" y="83911"/>
                  <a:pt x="150586" y="95250"/>
                  <a:pt x="166007" y="103414"/>
                </a:cubicBezTo>
                <a:cubicBezTo>
                  <a:pt x="181429" y="111578"/>
                  <a:pt x="201839" y="120196"/>
                  <a:pt x="214993" y="125185"/>
                </a:cubicBezTo>
                <a:cubicBezTo>
                  <a:pt x="228147" y="130174"/>
                  <a:pt x="235404" y="129721"/>
                  <a:pt x="244929" y="133350"/>
                </a:cubicBezTo>
                <a:cubicBezTo>
                  <a:pt x="254454" y="136979"/>
                  <a:pt x="264432" y="143329"/>
                  <a:pt x="272143" y="146957"/>
                </a:cubicBezTo>
                <a:cubicBezTo>
                  <a:pt x="279854" y="150586"/>
                  <a:pt x="283029" y="149225"/>
                  <a:pt x="291193" y="155121"/>
                </a:cubicBezTo>
                <a:cubicBezTo>
                  <a:pt x="299357" y="161017"/>
                  <a:pt x="314326" y="170996"/>
                  <a:pt x="321129" y="182335"/>
                </a:cubicBezTo>
                <a:cubicBezTo>
                  <a:pt x="327933" y="193674"/>
                  <a:pt x="328386" y="211364"/>
                  <a:pt x="332014" y="223157"/>
                </a:cubicBezTo>
                <a:cubicBezTo>
                  <a:pt x="335642" y="234950"/>
                  <a:pt x="338818" y="236764"/>
                  <a:pt x="342900" y="253092"/>
                </a:cubicBezTo>
                <a:cubicBezTo>
                  <a:pt x="346982" y="269421"/>
                  <a:pt x="352878" y="302531"/>
                  <a:pt x="356507" y="321128"/>
                </a:cubicBezTo>
                <a:cubicBezTo>
                  <a:pt x="360136" y="339725"/>
                  <a:pt x="361950" y="348342"/>
                  <a:pt x="364671" y="364671"/>
                </a:cubicBezTo>
                <a:cubicBezTo>
                  <a:pt x="367393" y="381000"/>
                  <a:pt x="370115" y="403679"/>
                  <a:pt x="372836" y="419100"/>
                </a:cubicBezTo>
                <a:cubicBezTo>
                  <a:pt x="375557" y="434521"/>
                  <a:pt x="379186" y="444500"/>
                  <a:pt x="381000" y="457200"/>
                </a:cubicBezTo>
                <a:cubicBezTo>
                  <a:pt x="382814" y="469900"/>
                  <a:pt x="381000" y="479425"/>
                  <a:pt x="383721" y="495300"/>
                </a:cubicBezTo>
                <a:cubicBezTo>
                  <a:pt x="386442" y="511175"/>
                  <a:pt x="393700" y="539750"/>
                  <a:pt x="397329" y="552450"/>
                </a:cubicBezTo>
                <a:cubicBezTo>
                  <a:pt x="400958" y="565150"/>
                  <a:pt x="402772" y="566964"/>
                  <a:pt x="405493" y="571500"/>
                </a:cubicBezTo>
                <a:cubicBezTo>
                  <a:pt x="408214" y="576036"/>
                  <a:pt x="410936" y="581025"/>
                  <a:pt x="413657" y="579664"/>
                </a:cubicBezTo>
                <a:cubicBezTo>
                  <a:pt x="416378" y="578303"/>
                  <a:pt x="418646" y="571499"/>
                  <a:pt x="421821" y="563335"/>
                </a:cubicBezTo>
                <a:cubicBezTo>
                  <a:pt x="424996" y="555171"/>
                  <a:pt x="429078" y="546099"/>
                  <a:pt x="432707" y="530678"/>
                </a:cubicBezTo>
                <a:cubicBezTo>
                  <a:pt x="436336" y="515257"/>
                  <a:pt x="440418" y="490311"/>
                  <a:pt x="443593" y="470807"/>
                </a:cubicBezTo>
                <a:cubicBezTo>
                  <a:pt x="446768" y="451304"/>
                  <a:pt x="449036" y="431346"/>
                  <a:pt x="451757" y="413657"/>
                </a:cubicBezTo>
                <a:cubicBezTo>
                  <a:pt x="454478" y="395968"/>
                  <a:pt x="457199" y="379639"/>
                  <a:pt x="459921" y="364671"/>
                </a:cubicBezTo>
                <a:cubicBezTo>
                  <a:pt x="462643" y="349703"/>
                  <a:pt x="465365" y="338364"/>
                  <a:pt x="468086" y="323850"/>
                </a:cubicBezTo>
                <a:cubicBezTo>
                  <a:pt x="470807" y="309336"/>
                  <a:pt x="476250" y="277585"/>
                  <a:pt x="476250" y="277585"/>
                </a:cubicBezTo>
                <a:cubicBezTo>
                  <a:pt x="478971" y="262164"/>
                  <a:pt x="481239" y="244021"/>
                  <a:pt x="484414" y="231321"/>
                </a:cubicBezTo>
                <a:cubicBezTo>
                  <a:pt x="487589" y="218621"/>
                  <a:pt x="491218" y="210910"/>
                  <a:pt x="495300" y="201385"/>
                </a:cubicBezTo>
                <a:cubicBezTo>
                  <a:pt x="499382" y="191860"/>
                  <a:pt x="503918" y="181428"/>
                  <a:pt x="508907" y="174171"/>
                </a:cubicBezTo>
                <a:cubicBezTo>
                  <a:pt x="513896" y="166914"/>
                  <a:pt x="517072" y="163285"/>
                  <a:pt x="525236" y="157842"/>
                </a:cubicBezTo>
                <a:cubicBezTo>
                  <a:pt x="533400" y="152399"/>
                  <a:pt x="546554" y="146503"/>
                  <a:pt x="557893" y="141514"/>
                </a:cubicBezTo>
                <a:cubicBezTo>
                  <a:pt x="569232" y="136525"/>
                  <a:pt x="593271" y="127907"/>
                  <a:pt x="593271" y="127907"/>
                </a:cubicBezTo>
                <a:cubicBezTo>
                  <a:pt x="605064" y="123371"/>
                  <a:pt x="617764" y="119743"/>
                  <a:pt x="628650" y="114300"/>
                </a:cubicBezTo>
                <a:cubicBezTo>
                  <a:pt x="639536" y="108857"/>
                  <a:pt x="647247" y="101600"/>
                  <a:pt x="658586" y="95250"/>
                </a:cubicBezTo>
                <a:cubicBezTo>
                  <a:pt x="669925" y="88900"/>
                  <a:pt x="685800" y="83004"/>
                  <a:pt x="696686" y="76200"/>
                </a:cubicBezTo>
                <a:cubicBezTo>
                  <a:pt x="707572" y="69396"/>
                  <a:pt x="714375" y="60778"/>
                  <a:pt x="723900" y="54428"/>
                </a:cubicBezTo>
                <a:cubicBezTo>
                  <a:pt x="733425" y="48078"/>
                  <a:pt x="745218" y="43996"/>
                  <a:pt x="753836" y="38100"/>
                </a:cubicBezTo>
                <a:cubicBezTo>
                  <a:pt x="762454" y="32204"/>
                  <a:pt x="765629" y="24946"/>
                  <a:pt x="775607" y="19050"/>
                </a:cubicBezTo>
                <a:cubicBezTo>
                  <a:pt x="785585" y="13154"/>
                  <a:pt x="799646" y="7937"/>
                  <a:pt x="813707" y="2721"/>
                </a:cubicBezTo>
              </a:path>
            </a:pathLst>
          </a:cu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7" name="TextBox 11">
            <a:extLst>
              <a:ext uri="{FF2B5EF4-FFF2-40B4-BE49-F238E27FC236}">
                <a16:creationId xmlns:a16="http://schemas.microsoft.com/office/drawing/2014/main" id="{BA210A05-8BE4-47EE-BCB7-B3BAC9232C1C}"/>
              </a:ext>
            </a:extLst>
          </p:cNvPr>
          <p:cNvSpPr txBox="1"/>
          <p:nvPr/>
        </p:nvSpPr>
        <p:spPr>
          <a:xfrm>
            <a:off x="1974115" y="5012259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S</a:t>
            </a:r>
            <a:r>
              <a:rPr lang="en-US" sz="2000" baseline="-25000" dirty="0">
                <a:solidFill>
                  <a:srgbClr val="000000"/>
                </a:solidFill>
                <a:latin typeface="+mn-lt"/>
              </a:rPr>
              <a:t>0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8" name="TextBox 40">
            <a:extLst>
              <a:ext uri="{FF2B5EF4-FFF2-40B4-BE49-F238E27FC236}">
                <a16:creationId xmlns:a16="http://schemas.microsoft.com/office/drawing/2014/main" id="{79337F82-C811-461C-99E2-6C89A5CB2CEE}"/>
              </a:ext>
            </a:extLst>
          </p:cNvPr>
          <p:cNvSpPr txBox="1"/>
          <p:nvPr/>
        </p:nvSpPr>
        <p:spPr>
          <a:xfrm>
            <a:off x="1611073" y="3656367"/>
            <a:ext cx="1140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latin typeface="+mn-lt"/>
              </a:rPr>
              <a:t>1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9" name="Rechteck 43">
            <a:extLst>
              <a:ext uri="{FF2B5EF4-FFF2-40B4-BE49-F238E27FC236}">
                <a16:creationId xmlns:a16="http://schemas.microsoft.com/office/drawing/2014/main" id="{39DEE968-2E9A-4265-B27C-9996E17CE500}"/>
              </a:ext>
            </a:extLst>
          </p:cNvPr>
          <p:cNvSpPr/>
          <p:nvPr/>
        </p:nvSpPr>
        <p:spPr>
          <a:xfrm>
            <a:off x="4986542" y="5246143"/>
            <a:ext cx="103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+mn-lt"/>
              </a:rPr>
              <a:t>potential</a:t>
            </a:r>
          </a:p>
        </p:txBody>
      </p:sp>
      <p:sp>
        <p:nvSpPr>
          <p:cNvPr id="60" name="Rechteck 60">
            <a:extLst>
              <a:ext uri="{FF2B5EF4-FFF2-40B4-BE49-F238E27FC236}">
                <a16:creationId xmlns:a16="http://schemas.microsoft.com/office/drawing/2014/main" id="{7CEF031E-8C73-4C65-A061-41ED525B11F2}"/>
              </a:ext>
            </a:extLst>
          </p:cNvPr>
          <p:cNvSpPr/>
          <p:nvPr/>
        </p:nvSpPr>
        <p:spPr>
          <a:xfrm>
            <a:off x="4409343" y="4317035"/>
            <a:ext cx="1362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err="1">
                <a:solidFill>
                  <a:srgbClr val="000000"/>
                </a:solidFill>
                <a:latin typeface="+mn-lt"/>
              </a:rPr>
              <a:t>cooling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laser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61" name="Gerade Verbindung mit Pfeil 79">
            <a:extLst>
              <a:ext uri="{FF2B5EF4-FFF2-40B4-BE49-F238E27FC236}">
                <a16:creationId xmlns:a16="http://schemas.microsoft.com/office/drawing/2014/main" id="{16E1B395-4513-47A9-AA34-1494CA4640AD}"/>
              </a:ext>
            </a:extLst>
          </p:cNvPr>
          <p:cNvCxnSpPr/>
          <p:nvPr/>
        </p:nvCxnSpPr>
        <p:spPr bwMode="auto">
          <a:xfrm flipV="1">
            <a:off x="3741357" y="4004187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FDA3A91-FAE9-425B-91DF-B30D0D7B91DC}"/>
              </a:ext>
            </a:extLst>
          </p:cNvPr>
          <p:cNvGrpSpPr/>
          <p:nvPr/>
        </p:nvGrpSpPr>
        <p:grpSpPr>
          <a:xfrm>
            <a:off x="7136077" y="1035018"/>
            <a:ext cx="3057470" cy="2736034"/>
            <a:chOff x="7136077" y="1035018"/>
            <a:chExt cx="3057470" cy="2736034"/>
          </a:xfrm>
        </p:grpSpPr>
        <p:cxnSp>
          <p:nvCxnSpPr>
            <p:cNvPr id="39" name="Straight Connector 9">
              <a:extLst>
                <a:ext uri="{FF2B5EF4-FFF2-40B4-BE49-F238E27FC236}">
                  <a16:creationId xmlns:a16="http://schemas.microsoft.com/office/drawing/2014/main" id="{386B9E28-5411-4B16-A2B2-4D4E4F72C302}"/>
                </a:ext>
              </a:extLst>
            </p:cNvPr>
            <p:cNvCxnSpPr/>
            <p:nvPr/>
          </p:nvCxnSpPr>
          <p:spPr bwMode="auto">
            <a:xfrm>
              <a:off x="7308115" y="3365770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984936BE-D6F4-49E8-9BB9-69B5851A4CD9}"/>
                </a:ext>
              </a:extLst>
            </p:cNvPr>
            <p:cNvSpPr txBox="1"/>
            <p:nvPr/>
          </p:nvSpPr>
          <p:spPr>
            <a:xfrm>
              <a:off x="7377167" y="3406272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1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S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0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BEFB3F48-2D45-4F7E-9B80-A37C99ACB228}"/>
                </a:ext>
              </a:extLst>
            </p:cNvPr>
            <p:cNvSpPr txBox="1"/>
            <p:nvPr/>
          </p:nvSpPr>
          <p:spPr>
            <a:xfrm>
              <a:off x="7680776" y="1281430"/>
              <a:ext cx="3994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1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P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1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42" name="Straight Connector 32">
              <a:extLst>
                <a:ext uri="{FF2B5EF4-FFF2-40B4-BE49-F238E27FC236}">
                  <a16:creationId xmlns:a16="http://schemas.microsoft.com/office/drawing/2014/main" id="{495EEDA1-F252-4105-91B6-1C97F826E241}"/>
                </a:ext>
              </a:extLst>
            </p:cNvPr>
            <p:cNvCxnSpPr/>
            <p:nvPr/>
          </p:nvCxnSpPr>
          <p:spPr bwMode="auto">
            <a:xfrm>
              <a:off x="7618059" y="1593178"/>
              <a:ext cx="52635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34">
              <a:extLst>
                <a:ext uri="{FF2B5EF4-FFF2-40B4-BE49-F238E27FC236}">
                  <a16:creationId xmlns:a16="http://schemas.microsoft.com/office/drawing/2014/main" id="{FD41D20C-19B0-4436-9093-A2F7C5F26874}"/>
                </a:ext>
              </a:extLst>
            </p:cNvPr>
            <p:cNvCxnSpPr/>
            <p:nvPr/>
          </p:nvCxnSpPr>
          <p:spPr bwMode="auto">
            <a:xfrm>
              <a:off x="9370111" y="2247950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35">
              <a:extLst>
                <a:ext uri="{FF2B5EF4-FFF2-40B4-BE49-F238E27FC236}">
                  <a16:creationId xmlns:a16="http://schemas.microsoft.com/office/drawing/2014/main" id="{23C35038-5091-406E-AADC-007E6548E641}"/>
                </a:ext>
              </a:extLst>
            </p:cNvPr>
            <p:cNvCxnSpPr/>
            <p:nvPr/>
          </p:nvCxnSpPr>
          <p:spPr bwMode="auto">
            <a:xfrm>
              <a:off x="9371918" y="2325726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36">
              <a:extLst>
                <a:ext uri="{FF2B5EF4-FFF2-40B4-BE49-F238E27FC236}">
                  <a16:creationId xmlns:a16="http://schemas.microsoft.com/office/drawing/2014/main" id="{1765C405-E00F-4DEF-84B4-9C2A7A4DE980}"/>
                </a:ext>
              </a:extLst>
            </p:cNvPr>
            <p:cNvCxnSpPr/>
            <p:nvPr/>
          </p:nvCxnSpPr>
          <p:spPr bwMode="auto">
            <a:xfrm>
              <a:off x="9373727" y="2403503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0">
              <a:extLst>
                <a:ext uri="{FF2B5EF4-FFF2-40B4-BE49-F238E27FC236}">
                  <a16:creationId xmlns:a16="http://schemas.microsoft.com/office/drawing/2014/main" id="{36480252-0A30-4687-9694-11264FD0369F}"/>
                </a:ext>
              </a:extLst>
            </p:cNvPr>
            <p:cNvSpPr txBox="1"/>
            <p:nvPr/>
          </p:nvSpPr>
          <p:spPr>
            <a:xfrm>
              <a:off x="9323308" y="2417972"/>
              <a:ext cx="622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3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P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J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7" name="TextBox 41">
              <a:extLst>
                <a:ext uri="{FF2B5EF4-FFF2-40B4-BE49-F238E27FC236}">
                  <a16:creationId xmlns:a16="http://schemas.microsoft.com/office/drawing/2014/main" id="{DD1AAC75-156F-46A5-BAB9-DA58D829E268}"/>
                </a:ext>
              </a:extLst>
            </p:cNvPr>
            <p:cNvSpPr txBox="1"/>
            <p:nvPr/>
          </p:nvSpPr>
          <p:spPr>
            <a:xfrm>
              <a:off x="9835996" y="2209021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1</a:t>
              </a:r>
            </a:p>
          </p:txBody>
        </p:sp>
        <p:sp>
          <p:nvSpPr>
            <p:cNvPr id="48" name="TextBox 42">
              <a:extLst>
                <a:ext uri="{FF2B5EF4-FFF2-40B4-BE49-F238E27FC236}">
                  <a16:creationId xmlns:a16="http://schemas.microsoft.com/office/drawing/2014/main" id="{79AF56E5-3940-4C74-A932-84FEC2CC93FA}"/>
                </a:ext>
              </a:extLst>
            </p:cNvPr>
            <p:cNvSpPr txBox="1"/>
            <p:nvPr/>
          </p:nvSpPr>
          <p:spPr>
            <a:xfrm>
              <a:off x="9843231" y="2315992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0</a:t>
              </a:r>
            </a:p>
          </p:txBody>
        </p:sp>
        <p:sp>
          <p:nvSpPr>
            <p:cNvPr id="49" name="TextBox 43">
              <a:extLst>
                <a:ext uri="{FF2B5EF4-FFF2-40B4-BE49-F238E27FC236}">
                  <a16:creationId xmlns:a16="http://schemas.microsoft.com/office/drawing/2014/main" id="{716C9C19-F405-4AEE-8046-0F38400E655D}"/>
                </a:ext>
              </a:extLst>
            </p:cNvPr>
            <p:cNvSpPr txBox="1"/>
            <p:nvPr/>
          </p:nvSpPr>
          <p:spPr>
            <a:xfrm>
              <a:off x="9839611" y="2107665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2</a:t>
              </a:r>
            </a:p>
          </p:txBody>
        </p:sp>
        <p:sp>
          <p:nvSpPr>
            <p:cNvPr id="50" name="TextBox 52">
              <a:extLst>
                <a:ext uri="{FF2B5EF4-FFF2-40B4-BE49-F238E27FC236}">
                  <a16:creationId xmlns:a16="http://schemas.microsoft.com/office/drawing/2014/main" id="{B06BE4CB-E62E-432C-B3FD-A14797216BDE}"/>
                </a:ext>
              </a:extLst>
            </p:cNvPr>
            <p:cNvSpPr txBox="1"/>
            <p:nvPr/>
          </p:nvSpPr>
          <p:spPr>
            <a:xfrm>
              <a:off x="9944091" y="2211829"/>
              <a:ext cx="2215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J</a:t>
              </a:r>
            </a:p>
          </p:txBody>
        </p:sp>
        <p:cxnSp>
          <p:nvCxnSpPr>
            <p:cNvPr id="51" name="Straight Arrow Connector 44">
              <a:extLst>
                <a:ext uri="{FF2B5EF4-FFF2-40B4-BE49-F238E27FC236}">
                  <a16:creationId xmlns:a16="http://schemas.microsoft.com/office/drawing/2014/main" id="{570DD1B1-ECF1-4E76-BF29-71540FDC19B2}"/>
                </a:ext>
              </a:extLst>
            </p:cNvPr>
            <p:cNvCxnSpPr/>
            <p:nvPr/>
          </p:nvCxnSpPr>
          <p:spPr bwMode="auto">
            <a:xfrm flipV="1">
              <a:off x="7574004" y="2329344"/>
              <a:ext cx="1790683" cy="1030999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 w="lg" len="lg"/>
            </a:ln>
            <a:effectLst/>
          </p:spPr>
        </p:cxnSp>
        <p:sp>
          <p:nvSpPr>
            <p:cNvPr id="52" name="TextBox 56">
              <a:extLst>
                <a:ext uri="{FF2B5EF4-FFF2-40B4-BE49-F238E27FC236}">
                  <a16:creationId xmlns:a16="http://schemas.microsoft.com/office/drawing/2014/main" id="{26F1ED17-54E6-443D-8A72-615A0171682B}"/>
                </a:ext>
              </a:extLst>
            </p:cNvPr>
            <p:cNvSpPr txBox="1"/>
            <p:nvPr/>
          </p:nvSpPr>
          <p:spPr>
            <a:xfrm>
              <a:off x="8478384" y="2763449"/>
              <a:ext cx="670376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red MOT</a:t>
              </a:r>
            </a:p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689 nm</a:t>
              </a:r>
            </a:p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7.4 kHz</a:t>
              </a:r>
            </a:p>
          </p:txBody>
        </p:sp>
        <p:sp>
          <p:nvSpPr>
            <p:cNvPr id="53" name="Ellipse 27">
              <a:extLst>
                <a:ext uri="{FF2B5EF4-FFF2-40B4-BE49-F238E27FC236}">
                  <a16:creationId xmlns:a16="http://schemas.microsoft.com/office/drawing/2014/main" id="{34626A7B-064C-457A-9943-4C771F24E990}"/>
                </a:ext>
              </a:extLst>
            </p:cNvPr>
            <p:cNvSpPr/>
            <p:nvPr/>
          </p:nvSpPr>
          <p:spPr bwMode="auto">
            <a:xfrm>
              <a:off x="7361247" y="3305854"/>
              <a:ext cx="436818" cy="1300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4" name="Ellipse 28">
              <a:extLst>
                <a:ext uri="{FF2B5EF4-FFF2-40B4-BE49-F238E27FC236}">
                  <a16:creationId xmlns:a16="http://schemas.microsoft.com/office/drawing/2014/main" id="{F82A6F4C-C8CD-4682-BC0D-24B7421FE735}"/>
                </a:ext>
              </a:extLst>
            </p:cNvPr>
            <p:cNvSpPr/>
            <p:nvPr/>
          </p:nvSpPr>
          <p:spPr bwMode="auto">
            <a:xfrm>
              <a:off x="9585287" y="2302212"/>
              <a:ext cx="98804" cy="520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5" name="TextBox 16">
              <a:extLst>
                <a:ext uri="{FF2B5EF4-FFF2-40B4-BE49-F238E27FC236}">
                  <a16:creationId xmlns:a16="http://schemas.microsoft.com/office/drawing/2014/main" id="{24450D90-3073-4ACD-987E-C8AF3E7751C0}"/>
                </a:ext>
              </a:extLst>
            </p:cNvPr>
            <p:cNvSpPr txBox="1"/>
            <p:nvPr/>
          </p:nvSpPr>
          <p:spPr>
            <a:xfrm>
              <a:off x="8873554" y="1157540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3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S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1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56" name="Straight Connector 32">
              <a:extLst>
                <a:ext uri="{FF2B5EF4-FFF2-40B4-BE49-F238E27FC236}">
                  <a16:creationId xmlns:a16="http://schemas.microsoft.com/office/drawing/2014/main" id="{8C18928A-D810-4DF0-B061-69F3C4B3854A}"/>
                </a:ext>
              </a:extLst>
            </p:cNvPr>
            <p:cNvCxnSpPr/>
            <p:nvPr/>
          </p:nvCxnSpPr>
          <p:spPr bwMode="auto">
            <a:xfrm>
              <a:off x="8801821" y="1485888"/>
              <a:ext cx="52635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Abgerundetes Rechteck 84">
              <a:extLst>
                <a:ext uri="{FF2B5EF4-FFF2-40B4-BE49-F238E27FC236}">
                  <a16:creationId xmlns:a16="http://schemas.microsoft.com/office/drawing/2014/main" id="{EEB1FE4A-12A1-4B08-97E7-406F88725A3C}"/>
                </a:ext>
              </a:extLst>
            </p:cNvPr>
            <p:cNvSpPr/>
            <p:nvPr/>
          </p:nvSpPr>
          <p:spPr bwMode="auto">
            <a:xfrm>
              <a:off x="7136077" y="1035018"/>
              <a:ext cx="3057470" cy="2736034"/>
            </a:xfrm>
            <a:prstGeom prst="roundRect">
              <a:avLst>
                <a:gd name="adj" fmla="val 8597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280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A794B2-26B2-4117-B77C-CBB10186EF4D}"/>
              </a:ext>
            </a:extLst>
          </p:cNvPr>
          <p:cNvGrpSpPr>
            <a:grpSpLocks noChangeAspect="1"/>
          </p:cNvGrpSpPr>
          <p:nvPr/>
        </p:nvGrpSpPr>
        <p:grpSpPr>
          <a:xfrm>
            <a:off x="1844926" y="856812"/>
            <a:ext cx="3940712" cy="1392247"/>
            <a:chOff x="910702" y="2444965"/>
            <a:chExt cx="6762549" cy="2389196"/>
          </a:xfrm>
        </p:grpSpPr>
        <p:sp>
          <p:nvSpPr>
            <p:cNvPr id="64" name="Freihandform 12">
              <a:extLst>
                <a:ext uri="{FF2B5EF4-FFF2-40B4-BE49-F238E27FC236}">
                  <a16:creationId xmlns:a16="http://schemas.microsoft.com/office/drawing/2014/main" id="{32F78687-CB7A-4E3A-B536-889B284E57C3}"/>
                </a:ext>
              </a:extLst>
            </p:cNvPr>
            <p:cNvSpPr/>
            <p:nvPr/>
          </p:nvSpPr>
          <p:spPr>
            <a:xfrm>
              <a:off x="1155564" y="2444965"/>
              <a:ext cx="6517687" cy="1269218"/>
            </a:xfrm>
            <a:custGeom>
              <a:avLst/>
              <a:gdLst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19331 h 1529750"/>
                <a:gd name="connsiteX1" fmla="*/ 2825152 w 5578416"/>
                <a:gd name="connsiteY1" fmla="*/ 559278 h 1529750"/>
                <a:gd name="connsiteX2" fmla="*/ 5093899 w 5578416"/>
                <a:gd name="connsiteY2" fmla="*/ 127957 h 1529750"/>
                <a:gd name="connsiteX3" fmla="*/ 5197416 w 5578416"/>
                <a:gd name="connsiteY3" fmla="*/ 1327029 h 1529750"/>
                <a:gd name="connsiteX4" fmla="*/ 2807899 w 5578416"/>
                <a:gd name="connsiteY4" fmla="*/ 921588 h 1529750"/>
                <a:gd name="connsiteX5" fmla="*/ 392502 w 5578416"/>
                <a:gd name="connsiteY5" fmla="*/ 1396040 h 1529750"/>
                <a:gd name="connsiteX6" fmla="*/ 427008 w 5578416"/>
                <a:gd name="connsiteY6" fmla="*/ 119331 h 1529750"/>
                <a:gd name="connsiteX0" fmla="*/ 39702 w 5191110"/>
                <a:gd name="connsiteY0" fmla="*/ 119332 h 1529751"/>
                <a:gd name="connsiteX1" fmla="*/ 2437846 w 5191110"/>
                <a:gd name="connsiteY1" fmla="*/ 559279 h 1529751"/>
                <a:gd name="connsiteX2" fmla="*/ 4706593 w 5191110"/>
                <a:gd name="connsiteY2" fmla="*/ 127958 h 1529751"/>
                <a:gd name="connsiteX3" fmla="*/ 4810110 w 5191110"/>
                <a:gd name="connsiteY3" fmla="*/ 1327030 h 1529751"/>
                <a:gd name="connsiteX4" fmla="*/ 2420593 w 5191110"/>
                <a:gd name="connsiteY4" fmla="*/ 921589 h 1529751"/>
                <a:gd name="connsiteX5" fmla="*/ 5196 w 5191110"/>
                <a:gd name="connsiteY5" fmla="*/ 1396041 h 1529751"/>
                <a:gd name="connsiteX6" fmla="*/ 39702 w 5191110"/>
                <a:gd name="connsiteY6" fmla="*/ 119332 h 1529751"/>
                <a:gd name="connsiteX0" fmla="*/ 39702 w 5191110"/>
                <a:gd name="connsiteY0" fmla="*/ 119332 h 1459302"/>
                <a:gd name="connsiteX1" fmla="*/ 2437846 w 5191110"/>
                <a:gd name="connsiteY1" fmla="*/ 559279 h 1459302"/>
                <a:gd name="connsiteX2" fmla="*/ 4706593 w 5191110"/>
                <a:gd name="connsiteY2" fmla="*/ 127958 h 1459302"/>
                <a:gd name="connsiteX3" fmla="*/ 4810110 w 5191110"/>
                <a:gd name="connsiteY3" fmla="*/ 1327030 h 1459302"/>
                <a:gd name="connsiteX4" fmla="*/ 2420593 w 5191110"/>
                <a:gd name="connsiteY4" fmla="*/ 921589 h 1459302"/>
                <a:gd name="connsiteX5" fmla="*/ 5196 w 5191110"/>
                <a:gd name="connsiteY5" fmla="*/ 1396041 h 1459302"/>
                <a:gd name="connsiteX6" fmla="*/ 39702 w 5191110"/>
                <a:gd name="connsiteY6" fmla="*/ 119332 h 1459302"/>
                <a:gd name="connsiteX0" fmla="*/ 39702 w 5101970"/>
                <a:gd name="connsiteY0" fmla="*/ 119332 h 1459302"/>
                <a:gd name="connsiteX1" fmla="*/ 2437846 w 5101970"/>
                <a:gd name="connsiteY1" fmla="*/ 559279 h 1459302"/>
                <a:gd name="connsiteX2" fmla="*/ 4706593 w 5101970"/>
                <a:gd name="connsiteY2" fmla="*/ 127958 h 1459302"/>
                <a:gd name="connsiteX3" fmla="*/ 4810110 w 5101970"/>
                <a:gd name="connsiteY3" fmla="*/ 1327030 h 1459302"/>
                <a:gd name="connsiteX4" fmla="*/ 2420593 w 5101970"/>
                <a:gd name="connsiteY4" fmla="*/ 921589 h 1459302"/>
                <a:gd name="connsiteX5" fmla="*/ 5196 w 5101970"/>
                <a:gd name="connsiteY5" fmla="*/ 1396041 h 1459302"/>
                <a:gd name="connsiteX6" fmla="*/ 39702 w 5101970"/>
                <a:gd name="connsiteY6" fmla="*/ 119332 h 1459302"/>
                <a:gd name="connsiteX0" fmla="*/ 39702 w 5101970"/>
                <a:gd name="connsiteY0" fmla="*/ 119332 h 1396041"/>
                <a:gd name="connsiteX1" fmla="*/ 2437846 w 5101970"/>
                <a:gd name="connsiteY1" fmla="*/ 559279 h 1396041"/>
                <a:gd name="connsiteX2" fmla="*/ 4706593 w 5101970"/>
                <a:gd name="connsiteY2" fmla="*/ 127958 h 1396041"/>
                <a:gd name="connsiteX3" fmla="*/ 4810110 w 5101970"/>
                <a:gd name="connsiteY3" fmla="*/ 1327030 h 1396041"/>
                <a:gd name="connsiteX4" fmla="*/ 2420593 w 5101970"/>
                <a:gd name="connsiteY4" fmla="*/ 921589 h 1396041"/>
                <a:gd name="connsiteX5" fmla="*/ 5196 w 5101970"/>
                <a:gd name="connsiteY5" fmla="*/ 1396041 h 1396041"/>
                <a:gd name="connsiteX6" fmla="*/ 39702 w 5101970"/>
                <a:gd name="connsiteY6" fmla="*/ 119332 h 1396041"/>
                <a:gd name="connsiteX0" fmla="*/ 39702 w 4810110"/>
                <a:gd name="connsiteY0" fmla="*/ 119332 h 1396041"/>
                <a:gd name="connsiteX1" fmla="*/ 2437846 w 4810110"/>
                <a:gd name="connsiteY1" fmla="*/ 559279 h 1396041"/>
                <a:gd name="connsiteX2" fmla="*/ 4706593 w 4810110"/>
                <a:gd name="connsiteY2" fmla="*/ 127958 h 1396041"/>
                <a:gd name="connsiteX3" fmla="*/ 4810110 w 4810110"/>
                <a:gd name="connsiteY3" fmla="*/ 1327030 h 1396041"/>
                <a:gd name="connsiteX4" fmla="*/ 2420593 w 4810110"/>
                <a:gd name="connsiteY4" fmla="*/ 921589 h 1396041"/>
                <a:gd name="connsiteX5" fmla="*/ 5196 w 4810110"/>
                <a:gd name="connsiteY5" fmla="*/ 1396041 h 1396041"/>
                <a:gd name="connsiteX6" fmla="*/ 39702 w 4810110"/>
                <a:gd name="connsiteY6" fmla="*/ 119332 h 1396041"/>
                <a:gd name="connsiteX0" fmla="*/ 39702 w 4810392"/>
                <a:gd name="connsiteY0" fmla="*/ 69360 h 1346069"/>
                <a:gd name="connsiteX1" fmla="*/ 2437846 w 4810392"/>
                <a:gd name="connsiteY1" fmla="*/ 509307 h 1346069"/>
                <a:gd name="connsiteX2" fmla="*/ 4792653 w 4810392"/>
                <a:gd name="connsiteY2" fmla="*/ 127958 h 1346069"/>
                <a:gd name="connsiteX3" fmla="*/ 4810110 w 4810392"/>
                <a:gd name="connsiteY3" fmla="*/ 1277058 h 1346069"/>
                <a:gd name="connsiteX4" fmla="*/ 2420593 w 4810392"/>
                <a:gd name="connsiteY4" fmla="*/ 871617 h 1346069"/>
                <a:gd name="connsiteX5" fmla="*/ 5196 w 4810392"/>
                <a:gd name="connsiteY5" fmla="*/ 1346069 h 1346069"/>
                <a:gd name="connsiteX6" fmla="*/ 39702 w 4810392"/>
                <a:gd name="connsiteY6" fmla="*/ 69360 h 1346069"/>
                <a:gd name="connsiteX0" fmla="*/ 39702 w 4810392"/>
                <a:gd name="connsiteY0" fmla="*/ 1 h 1276710"/>
                <a:gd name="connsiteX1" fmla="*/ 2437846 w 4810392"/>
                <a:gd name="connsiteY1" fmla="*/ 439948 h 1276710"/>
                <a:gd name="connsiteX2" fmla="*/ 4792653 w 4810392"/>
                <a:gd name="connsiteY2" fmla="*/ 58599 h 1276710"/>
                <a:gd name="connsiteX3" fmla="*/ 4810110 w 4810392"/>
                <a:gd name="connsiteY3" fmla="*/ 1207699 h 1276710"/>
                <a:gd name="connsiteX4" fmla="*/ 2420593 w 4810392"/>
                <a:gd name="connsiteY4" fmla="*/ 802258 h 1276710"/>
                <a:gd name="connsiteX5" fmla="*/ 5196 w 4810392"/>
                <a:gd name="connsiteY5" fmla="*/ 1276710 h 1276710"/>
                <a:gd name="connsiteX6" fmla="*/ 39702 w 4810392"/>
                <a:gd name="connsiteY6" fmla="*/ 1 h 12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392" h="1276710">
                  <a:moveTo>
                    <a:pt x="39702" y="1"/>
                  </a:moveTo>
                  <a:cubicBezTo>
                    <a:pt x="425396" y="135721"/>
                    <a:pt x="1645688" y="430182"/>
                    <a:pt x="2437846" y="439948"/>
                  </a:cubicBezTo>
                  <a:cubicBezTo>
                    <a:pt x="3230004" y="449714"/>
                    <a:pt x="4464066" y="186616"/>
                    <a:pt x="4792653" y="58599"/>
                  </a:cubicBezTo>
                  <a:cubicBezTo>
                    <a:pt x="4810392" y="511247"/>
                    <a:pt x="4804664" y="746260"/>
                    <a:pt x="4810110" y="1207699"/>
                  </a:cubicBezTo>
                  <a:cubicBezTo>
                    <a:pt x="4322126" y="1048010"/>
                    <a:pt x="3221412" y="790756"/>
                    <a:pt x="2420593" y="802258"/>
                  </a:cubicBezTo>
                  <a:cubicBezTo>
                    <a:pt x="1619774" y="813760"/>
                    <a:pt x="462368" y="1144564"/>
                    <a:pt x="5196" y="1276710"/>
                  </a:cubicBezTo>
                  <a:cubicBezTo>
                    <a:pt x="0" y="846841"/>
                    <a:pt x="35313" y="416139"/>
                    <a:pt x="3970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Ellipse 13">
              <a:extLst>
                <a:ext uri="{FF2B5EF4-FFF2-40B4-BE49-F238E27FC236}">
                  <a16:creationId xmlns:a16="http://schemas.microsoft.com/office/drawing/2014/main" id="{7A9CA22F-CBD3-4A43-B886-D0E06002E889}"/>
                </a:ext>
              </a:extLst>
            </p:cNvPr>
            <p:cNvSpPr/>
            <p:nvPr/>
          </p:nvSpPr>
          <p:spPr>
            <a:xfrm>
              <a:off x="3949036" y="2987078"/>
              <a:ext cx="1385492" cy="158104"/>
            </a:xfrm>
            <a:prstGeom prst="ellipse">
              <a:avLst/>
            </a:prstGeom>
            <a:solidFill>
              <a:srgbClr val="0000F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" name="Pfeil nach rechts 14">
              <a:extLst>
                <a:ext uri="{FF2B5EF4-FFF2-40B4-BE49-F238E27FC236}">
                  <a16:creationId xmlns:a16="http://schemas.microsoft.com/office/drawing/2014/main" id="{9FE9FDB5-0F36-419B-B54B-B28242E055E6}"/>
                </a:ext>
              </a:extLst>
            </p:cNvPr>
            <p:cNvSpPr/>
            <p:nvPr/>
          </p:nvSpPr>
          <p:spPr bwMode="auto">
            <a:xfrm rot="5400000" flipH="1">
              <a:off x="4063083" y="3385677"/>
              <a:ext cx="1157398" cy="1339371"/>
            </a:xfrm>
            <a:prstGeom prst="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>
                <a:solidFill>
                  <a:srgbClr val="00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7" name="TextBox 56">
              <a:extLst>
                <a:ext uri="{FF2B5EF4-FFF2-40B4-BE49-F238E27FC236}">
                  <a16:creationId xmlns:a16="http://schemas.microsoft.com/office/drawing/2014/main" id="{E5E1ECA0-AFDD-446D-B5F7-5EA8CE077432}"/>
                </a:ext>
              </a:extLst>
            </p:cNvPr>
            <p:cNvSpPr txBox="1"/>
            <p:nvPr/>
          </p:nvSpPr>
          <p:spPr>
            <a:xfrm>
              <a:off x="910702" y="3361032"/>
              <a:ext cx="2074818" cy="63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dipole trap</a:t>
              </a:r>
            </a:p>
          </p:txBody>
        </p:sp>
        <p:sp>
          <p:nvSpPr>
            <p:cNvPr id="68" name="TextBox 56">
              <a:extLst>
                <a:ext uri="{FF2B5EF4-FFF2-40B4-BE49-F238E27FC236}">
                  <a16:creationId xmlns:a16="http://schemas.microsoft.com/office/drawing/2014/main" id="{20018FAA-08D7-414C-A1E5-67C7D18EF74A}"/>
                </a:ext>
              </a:extLst>
            </p:cNvPr>
            <p:cNvSpPr txBox="1"/>
            <p:nvPr/>
          </p:nvSpPr>
          <p:spPr>
            <a:xfrm>
              <a:off x="5059880" y="4200361"/>
              <a:ext cx="2338242" cy="63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cooling laser</a:t>
              </a:r>
            </a:p>
          </p:txBody>
        </p:sp>
      </p:grpSp>
      <p:cxnSp>
        <p:nvCxnSpPr>
          <p:cNvPr id="69" name="Gerade Verbindung mit Pfeil 79">
            <a:extLst>
              <a:ext uri="{FF2B5EF4-FFF2-40B4-BE49-F238E27FC236}">
                <a16:creationId xmlns:a16="http://schemas.microsoft.com/office/drawing/2014/main" id="{6EE7388D-D41B-42B9-9863-26E2B8BE0321}"/>
              </a:ext>
            </a:extLst>
          </p:cNvPr>
          <p:cNvCxnSpPr/>
          <p:nvPr/>
        </p:nvCxnSpPr>
        <p:spPr bwMode="auto">
          <a:xfrm flipV="1">
            <a:off x="4023418" y="4439131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Gerade Verbindung mit Pfeil 79">
            <a:extLst>
              <a:ext uri="{FF2B5EF4-FFF2-40B4-BE49-F238E27FC236}">
                <a16:creationId xmlns:a16="http://schemas.microsoft.com/office/drawing/2014/main" id="{4276FAA2-2BEE-4569-98DD-6296228C91B1}"/>
              </a:ext>
            </a:extLst>
          </p:cNvPr>
          <p:cNvCxnSpPr/>
          <p:nvPr/>
        </p:nvCxnSpPr>
        <p:spPr bwMode="auto">
          <a:xfrm flipV="1">
            <a:off x="4304512" y="3998236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21908E03-6D66-40F0-B1A1-5B6619FCC7FB}"/>
              </a:ext>
            </a:extLst>
          </p:cNvPr>
          <p:cNvSpPr/>
          <p:nvPr/>
        </p:nvSpPr>
        <p:spPr bwMode="auto">
          <a:xfrm rot="5400000">
            <a:off x="6811949" y="4298602"/>
            <a:ext cx="2326072" cy="162349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2" name="Picture 2">
            <a:extLst>
              <a:ext uri="{FF2B5EF4-FFF2-40B4-BE49-F238E27FC236}">
                <a16:creationId xmlns:a16="http://schemas.microsoft.com/office/drawing/2014/main" id="{7E0E4ACB-EEE0-4B57-944A-ACFDB43BB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8"/>
          <a:stretch/>
        </p:blipFill>
        <p:spPr bwMode="auto">
          <a:xfrm>
            <a:off x="7301659" y="4041650"/>
            <a:ext cx="1327044" cy="207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9F38E74A-2CB9-412C-A3BF-ACB8D832F77E}"/>
              </a:ext>
            </a:extLst>
          </p:cNvPr>
          <p:cNvSpPr/>
          <p:nvPr/>
        </p:nvSpPr>
        <p:spPr bwMode="auto">
          <a:xfrm>
            <a:off x="3608446" y="-1"/>
            <a:ext cx="688734" cy="69751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latin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Transparency beam</a:t>
            </a:r>
          </a:p>
        </p:txBody>
      </p:sp>
      <p:sp>
        <p:nvSpPr>
          <p:cNvPr id="74" name="Pfeil nach unten 45">
            <a:extLst>
              <a:ext uri="{FF2B5EF4-FFF2-40B4-BE49-F238E27FC236}">
                <a16:creationId xmlns:a16="http://schemas.microsoft.com/office/drawing/2014/main" id="{5CEF1FEE-936A-456D-841E-14F7724FFA51}"/>
              </a:ext>
            </a:extLst>
          </p:cNvPr>
          <p:cNvSpPr/>
          <p:nvPr/>
        </p:nvSpPr>
        <p:spPr bwMode="auto">
          <a:xfrm flipV="1">
            <a:off x="3907815" y="1299380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>
              <a:solidFill>
                <a:srgbClr val="000000"/>
              </a:solidFill>
            </a:endParaRPr>
          </a:p>
        </p:txBody>
      </p:sp>
      <p:sp>
        <p:nvSpPr>
          <p:cNvPr id="75" name="Rechteck 46">
            <a:extLst>
              <a:ext uri="{FF2B5EF4-FFF2-40B4-BE49-F238E27FC236}">
                <a16:creationId xmlns:a16="http://schemas.microsoft.com/office/drawing/2014/main" id="{92A6FC44-6CFC-4AAA-B6E6-BA30E8FAB2E7}"/>
              </a:ext>
            </a:extLst>
          </p:cNvPr>
          <p:cNvSpPr/>
          <p:nvPr/>
        </p:nvSpPr>
        <p:spPr>
          <a:xfrm>
            <a:off x="4267654" y="1362170"/>
            <a:ext cx="199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err="1">
                <a:solidFill>
                  <a:srgbClr val="000000"/>
                </a:solidFill>
                <a:latin typeface="+mn-lt"/>
              </a:rPr>
              <a:t>transparency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beam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EFAAD3C-89F9-4305-A77E-1A457FC4B0F5}"/>
              </a:ext>
            </a:extLst>
          </p:cNvPr>
          <p:cNvCxnSpPr/>
          <p:nvPr/>
        </p:nvCxnSpPr>
        <p:spPr bwMode="auto">
          <a:xfrm flipH="1" flipV="1">
            <a:off x="8967616" y="1389422"/>
            <a:ext cx="565628" cy="944274"/>
          </a:xfrm>
          <a:prstGeom prst="straightConnector1">
            <a:avLst/>
          </a:prstGeom>
          <a:noFill/>
          <a:ln w="28575" cap="flat" cmpd="sng" algn="ctr">
            <a:solidFill>
              <a:srgbClr val="33CC33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77" name="TextBox 56">
            <a:extLst>
              <a:ext uri="{FF2B5EF4-FFF2-40B4-BE49-F238E27FC236}">
                <a16:creationId xmlns:a16="http://schemas.microsoft.com/office/drawing/2014/main" id="{C4F9302B-8A1A-4CE5-B6AD-B290EC31CE9E}"/>
              </a:ext>
            </a:extLst>
          </p:cNvPr>
          <p:cNvSpPr txBox="1"/>
          <p:nvPr/>
        </p:nvSpPr>
        <p:spPr>
          <a:xfrm>
            <a:off x="9237937" y="1680712"/>
            <a:ext cx="9012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000000"/>
                </a:solidFill>
                <a:latin typeface="+mn-lt"/>
              </a:rPr>
              <a:t>transparency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289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03C38F-4AC2-418E-8AB2-1EF27D86564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7">
            <a:extLst>
              <a:ext uri="{FF2B5EF4-FFF2-40B4-BE49-F238E27FC236}">
                <a16:creationId xmlns:a16="http://schemas.microsoft.com/office/drawing/2014/main" id="{11D102B1-5364-4B81-845C-AC4DC7E80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54" y="2161220"/>
            <a:ext cx="27432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Titel 1">
            <a:extLst>
              <a:ext uri="{FF2B5EF4-FFF2-40B4-BE49-F238E27FC236}">
                <a16:creationId xmlns:a16="http://schemas.microsoft.com/office/drawing/2014/main" id="{6A7ABB20-8A5C-4AF0-B7F8-143D7417A4EA}"/>
              </a:ext>
            </a:extLst>
          </p:cNvPr>
          <p:cNvSpPr txBox="1">
            <a:spLocks/>
          </p:cNvSpPr>
          <p:nvPr/>
        </p:nvSpPr>
        <p:spPr>
          <a:xfrm>
            <a:off x="-91072" y="75682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4" name="Freihandform 12">
            <a:extLst>
              <a:ext uri="{FF2B5EF4-FFF2-40B4-BE49-F238E27FC236}">
                <a16:creationId xmlns:a16="http://schemas.microsoft.com/office/drawing/2014/main" id="{B466C451-E722-4682-9D32-49ECD05C6361}"/>
              </a:ext>
            </a:extLst>
          </p:cNvPr>
          <p:cNvSpPr/>
          <p:nvPr/>
        </p:nvSpPr>
        <p:spPr>
          <a:xfrm rot="16200000">
            <a:off x="2584369" y="1149677"/>
            <a:ext cx="2890194" cy="2466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B531EFF4-AF63-44F6-885D-4AC28B288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084"/>
          <a:stretch/>
        </p:blipFill>
        <p:spPr bwMode="auto">
          <a:xfrm>
            <a:off x="2651817" y="5207430"/>
            <a:ext cx="27432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Freihandform 86">
            <a:extLst>
              <a:ext uri="{FF2B5EF4-FFF2-40B4-BE49-F238E27FC236}">
                <a16:creationId xmlns:a16="http://schemas.microsoft.com/office/drawing/2014/main" id="{40BBCB43-BE40-42F7-B02E-9E9B99A8A69D}"/>
              </a:ext>
            </a:extLst>
          </p:cNvPr>
          <p:cNvSpPr/>
          <p:nvPr/>
        </p:nvSpPr>
        <p:spPr bwMode="auto">
          <a:xfrm>
            <a:off x="3608447" y="5485105"/>
            <a:ext cx="813707" cy="579891"/>
          </a:xfrm>
          <a:custGeom>
            <a:avLst/>
            <a:gdLst>
              <a:gd name="connsiteX0" fmla="*/ 0 w 813707"/>
              <a:gd name="connsiteY0" fmla="*/ 0 h 579891"/>
              <a:gd name="connsiteX1" fmla="*/ 46264 w 813707"/>
              <a:gd name="connsiteY1" fmla="*/ 29935 h 579891"/>
              <a:gd name="connsiteX2" fmla="*/ 89807 w 813707"/>
              <a:gd name="connsiteY2" fmla="*/ 57150 h 579891"/>
              <a:gd name="connsiteX3" fmla="*/ 122464 w 813707"/>
              <a:gd name="connsiteY3" fmla="*/ 76200 h 579891"/>
              <a:gd name="connsiteX4" fmla="*/ 166007 w 813707"/>
              <a:gd name="connsiteY4" fmla="*/ 103414 h 579891"/>
              <a:gd name="connsiteX5" fmla="*/ 214993 w 813707"/>
              <a:gd name="connsiteY5" fmla="*/ 125185 h 579891"/>
              <a:gd name="connsiteX6" fmla="*/ 244929 w 813707"/>
              <a:gd name="connsiteY6" fmla="*/ 133350 h 579891"/>
              <a:gd name="connsiteX7" fmla="*/ 272143 w 813707"/>
              <a:gd name="connsiteY7" fmla="*/ 146957 h 579891"/>
              <a:gd name="connsiteX8" fmla="*/ 291193 w 813707"/>
              <a:gd name="connsiteY8" fmla="*/ 155121 h 579891"/>
              <a:gd name="connsiteX9" fmla="*/ 321129 w 813707"/>
              <a:gd name="connsiteY9" fmla="*/ 182335 h 579891"/>
              <a:gd name="connsiteX10" fmla="*/ 332014 w 813707"/>
              <a:gd name="connsiteY10" fmla="*/ 223157 h 579891"/>
              <a:gd name="connsiteX11" fmla="*/ 342900 w 813707"/>
              <a:gd name="connsiteY11" fmla="*/ 253092 h 579891"/>
              <a:gd name="connsiteX12" fmla="*/ 356507 w 813707"/>
              <a:gd name="connsiteY12" fmla="*/ 321128 h 579891"/>
              <a:gd name="connsiteX13" fmla="*/ 364671 w 813707"/>
              <a:gd name="connsiteY13" fmla="*/ 364671 h 579891"/>
              <a:gd name="connsiteX14" fmla="*/ 372836 w 813707"/>
              <a:gd name="connsiteY14" fmla="*/ 419100 h 579891"/>
              <a:gd name="connsiteX15" fmla="*/ 381000 w 813707"/>
              <a:gd name="connsiteY15" fmla="*/ 457200 h 579891"/>
              <a:gd name="connsiteX16" fmla="*/ 383721 w 813707"/>
              <a:gd name="connsiteY16" fmla="*/ 495300 h 579891"/>
              <a:gd name="connsiteX17" fmla="*/ 397329 w 813707"/>
              <a:gd name="connsiteY17" fmla="*/ 552450 h 579891"/>
              <a:gd name="connsiteX18" fmla="*/ 405493 w 813707"/>
              <a:gd name="connsiteY18" fmla="*/ 571500 h 579891"/>
              <a:gd name="connsiteX19" fmla="*/ 413657 w 813707"/>
              <a:gd name="connsiteY19" fmla="*/ 579664 h 579891"/>
              <a:gd name="connsiteX20" fmla="*/ 421821 w 813707"/>
              <a:gd name="connsiteY20" fmla="*/ 563335 h 579891"/>
              <a:gd name="connsiteX21" fmla="*/ 432707 w 813707"/>
              <a:gd name="connsiteY21" fmla="*/ 530678 h 579891"/>
              <a:gd name="connsiteX22" fmla="*/ 443593 w 813707"/>
              <a:gd name="connsiteY22" fmla="*/ 470807 h 579891"/>
              <a:gd name="connsiteX23" fmla="*/ 451757 w 813707"/>
              <a:gd name="connsiteY23" fmla="*/ 413657 h 579891"/>
              <a:gd name="connsiteX24" fmla="*/ 459921 w 813707"/>
              <a:gd name="connsiteY24" fmla="*/ 364671 h 579891"/>
              <a:gd name="connsiteX25" fmla="*/ 468086 w 813707"/>
              <a:gd name="connsiteY25" fmla="*/ 323850 h 579891"/>
              <a:gd name="connsiteX26" fmla="*/ 476250 w 813707"/>
              <a:gd name="connsiteY26" fmla="*/ 277585 h 579891"/>
              <a:gd name="connsiteX27" fmla="*/ 484414 w 813707"/>
              <a:gd name="connsiteY27" fmla="*/ 231321 h 579891"/>
              <a:gd name="connsiteX28" fmla="*/ 495300 w 813707"/>
              <a:gd name="connsiteY28" fmla="*/ 201385 h 579891"/>
              <a:gd name="connsiteX29" fmla="*/ 508907 w 813707"/>
              <a:gd name="connsiteY29" fmla="*/ 174171 h 579891"/>
              <a:gd name="connsiteX30" fmla="*/ 525236 w 813707"/>
              <a:gd name="connsiteY30" fmla="*/ 157842 h 579891"/>
              <a:gd name="connsiteX31" fmla="*/ 557893 w 813707"/>
              <a:gd name="connsiteY31" fmla="*/ 141514 h 579891"/>
              <a:gd name="connsiteX32" fmla="*/ 593271 w 813707"/>
              <a:gd name="connsiteY32" fmla="*/ 127907 h 579891"/>
              <a:gd name="connsiteX33" fmla="*/ 628650 w 813707"/>
              <a:gd name="connsiteY33" fmla="*/ 114300 h 579891"/>
              <a:gd name="connsiteX34" fmla="*/ 658586 w 813707"/>
              <a:gd name="connsiteY34" fmla="*/ 95250 h 579891"/>
              <a:gd name="connsiteX35" fmla="*/ 696686 w 813707"/>
              <a:gd name="connsiteY35" fmla="*/ 76200 h 579891"/>
              <a:gd name="connsiteX36" fmla="*/ 723900 w 813707"/>
              <a:gd name="connsiteY36" fmla="*/ 54428 h 579891"/>
              <a:gd name="connsiteX37" fmla="*/ 753836 w 813707"/>
              <a:gd name="connsiteY37" fmla="*/ 38100 h 579891"/>
              <a:gd name="connsiteX38" fmla="*/ 775607 w 813707"/>
              <a:gd name="connsiteY38" fmla="*/ 19050 h 579891"/>
              <a:gd name="connsiteX39" fmla="*/ 813707 w 813707"/>
              <a:gd name="connsiteY39" fmla="*/ 2721 h 57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3707" h="579891">
                <a:moveTo>
                  <a:pt x="0" y="0"/>
                </a:moveTo>
                <a:lnTo>
                  <a:pt x="46264" y="29935"/>
                </a:lnTo>
                <a:cubicBezTo>
                  <a:pt x="61232" y="39460"/>
                  <a:pt x="77107" y="49439"/>
                  <a:pt x="89807" y="57150"/>
                </a:cubicBezTo>
                <a:cubicBezTo>
                  <a:pt x="102507" y="64861"/>
                  <a:pt x="109764" y="68489"/>
                  <a:pt x="122464" y="76200"/>
                </a:cubicBezTo>
                <a:cubicBezTo>
                  <a:pt x="135164" y="83911"/>
                  <a:pt x="150586" y="95250"/>
                  <a:pt x="166007" y="103414"/>
                </a:cubicBezTo>
                <a:cubicBezTo>
                  <a:pt x="181429" y="111578"/>
                  <a:pt x="201839" y="120196"/>
                  <a:pt x="214993" y="125185"/>
                </a:cubicBezTo>
                <a:cubicBezTo>
                  <a:pt x="228147" y="130174"/>
                  <a:pt x="235404" y="129721"/>
                  <a:pt x="244929" y="133350"/>
                </a:cubicBezTo>
                <a:cubicBezTo>
                  <a:pt x="254454" y="136979"/>
                  <a:pt x="264432" y="143329"/>
                  <a:pt x="272143" y="146957"/>
                </a:cubicBezTo>
                <a:cubicBezTo>
                  <a:pt x="279854" y="150586"/>
                  <a:pt x="283029" y="149225"/>
                  <a:pt x="291193" y="155121"/>
                </a:cubicBezTo>
                <a:cubicBezTo>
                  <a:pt x="299357" y="161017"/>
                  <a:pt x="314326" y="170996"/>
                  <a:pt x="321129" y="182335"/>
                </a:cubicBezTo>
                <a:cubicBezTo>
                  <a:pt x="327933" y="193674"/>
                  <a:pt x="328386" y="211364"/>
                  <a:pt x="332014" y="223157"/>
                </a:cubicBezTo>
                <a:cubicBezTo>
                  <a:pt x="335642" y="234950"/>
                  <a:pt x="338818" y="236764"/>
                  <a:pt x="342900" y="253092"/>
                </a:cubicBezTo>
                <a:cubicBezTo>
                  <a:pt x="346982" y="269421"/>
                  <a:pt x="352878" y="302531"/>
                  <a:pt x="356507" y="321128"/>
                </a:cubicBezTo>
                <a:cubicBezTo>
                  <a:pt x="360136" y="339725"/>
                  <a:pt x="361950" y="348342"/>
                  <a:pt x="364671" y="364671"/>
                </a:cubicBezTo>
                <a:cubicBezTo>
                  <a:pt x="367393" y="381000"/>
                  <a:pt x="370115" y="403679"/>
                  <a:pt x="372836" y="419100"/>
                </a:cubicBezTo>
                <a:cubicBezTo>
                  <a:pt x="375557" y="434521"/>
                  <a:pt x="379186" y="444500"/>
                  <a:pt x="381000" y="457200"/>
                </a:cubicBezTo>
                <a:cubicBezTo>
                  <a:pt x="382814" y="469900"/>
                  <a:pt x="381000" y="479425"/>
                  <a:pt x="383721" y="495300"/>
                </a:cubicBezTo>
                <a:cubicBezTo>
                  <a:pt x="386442" y="511175"/>
                  <a:pt x="393700" y="539750"/>
                  <a:pt x="397329" y="552450"/>
                </a:cubicBezTo>
                <a:cubicBezTo>
                  <a:pt x="400958" y="565150"/>
                  <a:pt x="402772" y="566964"/>
                  <a:pt x="405493" y="571500"/>
                </a:cubicBezTo>
                <a:cubicBezTo>
                  <a:pt x="408214" y="576036"/>
                  <a:pt x="410936" y="581025"/>
                  <a:pt x="413657" y="579664"/>
                </a:cubicBezTo>
                <a:cubicBezTo>
                  <a:pt x="416378" y="578303"/>
                  <a:pt x="418646" y="571499"/>
                  <a:pt x="421821" y="563335"/>
                </a:cubicBezTo>
                <a:cubicBezTo>
                  <a:pt x="424996" y="555171"/>
                  <a:pt x="429078" y="546099"/>
                  <a:pt x="432707" y="530678"/>
                </a:cubicBezTo>
                <a:cubicBezTo>
                  <a:pt x="436336" y="515257"/>
                  <a:pt x="440418" y="490311"/>
                  <a:pt x="443593" y="470807"/>
                </a:cubicBezTo>
                <a:cubicBezTo>
                  <a:pt x="446768" y="451304"/>
                  <a:pt x="449036" y="431346"/>
                  <a:pt x="451757" y="413657"/>
                </a:cubicBezTo>
                <a:cubicBezTo>
                  <a:pt x="454478" y="395968"/>
                  <a:pt x="457199" y="379639"/>
                  <a:pt x="459921" y="364671"/>
                </a:cubicBezTo>
                <a:cubicBezTo>
                  <a:pt x="462643" y="349703"/>
                  <a:pt x="465365" y="338364"/>
                  <a:pt x="468086" y="323850"/>
                </a:cubicBezTo>
                <a:cubicBezTo>
                  <a:pt x="470807" y="309336"/>
                  <a:pt x="476250" y="277585"/>
                  <a:pt x="476250" y="277585"/>
                </a:cubicBezTo>
                <a:cubicBezTo>
                  <a:pt x="478971" y="262164"/>
                  <a:pt x="481239" y="244021"/>
                  <a:pt x="484414" y="231321"/>
                </a:cubicBezTo>
                <a:cubicBezTo>
                  <a:pt x="487589" y="218621"/>
                  <a:pt x="491218" y="210910"/>
                  <a:pt x="495300" y="201385"/>
                </a:cubicBezTo>
                <a:cubicBezTo>
                  <a:pt x="499382" y="191860"/>
                  <a:pt x="503918" y="181428"/>
                  <a:pt x="508907" y="174171"/>
                </a:cubicBezTo>
                <a:cubicBezTo>
                  <a:pt x="513896" y="166914"/>
                  <a:pt x="517072" y="163285"/>
                  <a:pt x="525236" y="157842"/>
                </a:cubicBezTo>
                <a:cubicBezTo>
                  <a:pt x="533400" y="152399"/>
                  <a:pt x="546554" y="146503"/>
                  <a:pt x="557893" y="141514"/>
                </a:cubicBezTo>
                <a:cubicBezTo>
                  <a:pt x="569232" y="136525"/>
                  <a:pt x="593271" y="127907"/>
                  <a:pt x="593271" y="127907"/>
                </a:cubicBezTo>
                <a:cubicBezTo>
                  <a:pt x="605064" y="123371"/>
                  <a:pt x="617764" y="119743"/>
                  <a:pt x="628650" y="114300"/>
                </a:cubicBezTo>
                <a:cubicBezTo>
                  <a:pt x="639536" y="108857"/>
                  <a:pt x="647247" y="101600"/>
                  <a:pt x="658586" y="95250"/>
                </a:cubicBezTo>
                <a:cubicBezTo>
                  <a:pt x="669925" y="88900"/>
                  <a:pt x="685800" y="83004"/>
                  <a:pt x="696686" y="76200"/>
                </a:cubicBezTo>
                <a:cubicBezTo>
                  <a:pt x="707572" y="69396"/>
                  <a:pt x="714375" y="60778"/>
                  <a:pt x="723900" y="54428"/>
                </a:cubicBezTo>
                <a:cubicBezTo>
                  <a:pt x="733425" y="48078"/>
                  <a:pt x="745218" y="43996"/>
                  <a:pt x="753836" y="38100"/>
                </a:cubicBezTo>
                <a:cubicBezTo>
                  <a:pt x="762454" y="32204"/>
                  <a:pt x="765629" y="24946"/>
                  <a:pt x="775607" y="19050"/>
                </a:cubicBezTo>
                <a:cubicBezTo>
                  <a:pt x="785585" y="13154"/>
                  <a:pt x="799646" y="7937"/>
                  <a:pt x="813707" y="2721"/>
                </a:cubicBezTo>
              </a:path>
            </a:pathLst>
          </a:cu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7" name="TextBox 11">
            <a:extLst>
              <a:ext uri="{FF2B5EF4-FFF2-40B4-BE49-F238E27FC236}">
                <a16:creationId xmlns:a16="http://schemas.microsoft.com/office/drawing/2014/main" id="{BA210A05-8BE4-47EE-BCB7-B3BAC9232C1C}"/>
              </a:ext>
            </a:extLst>
          </p:cNvPr>
          <p:cNvSpPr txBox="1"/>
          <p:nvPr/>
        </p:nvSpPr>
        <p:spPr>
          <a:xfrm>
            <a:off x="1974115" y="5012259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S</a:t>
            </a:r>
            <a:r>
              <a:rPr lang="en-US" sz="2000" baseline="-25000" dirty="0">
                <a:solidFill>
                  <a:srgbClr val="000000"/>
                </a:solidFill>
                <a:latin typeface="+mn-lt"/>
              </a:rPr>
              <a:t>0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8" name="TextBox 40">
            <a:extLst>
              <a:ext uri="{FF2B5EF4-FFF2-40B4-BE49-F238E27FC236}">
                <a16:creationId xmlns:a16="http://schemas.microsoft.com/office/drawing/2014/main" id="{79337F82-C811-461C-99E2-6C89A5CB2CEE}"/>
              </a:ext>
            </a:extLst>
          </p:cNvPr>
          <p:cNvSpPr txBox="1"/>
          <p:nvPr/>
        </p:nvSpPr>
        <p:spPr>
          <a:xfrm>
            <a:off x="1611073" y="3656367"/>
            <a:ext cx="1140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latin typeface="+mn-lt"/>
              </a:rPr>
              <a:t>1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9" name="Rechteck 43">
            <a:extLst>
              <a:ext uri="{FF2B5EF4-FFF2-40B4-BE49-F238E27FC236}">
                <a16:creationId xmlns:a16="http://schemas.microsoft.com/office/drawing/2014/main" id="{39DEE968-2E9A-4265-B27C-9996E17CE500}"/>
              </a:ext>
            </a:extLst>
          </p:cNvPr>
          <p:cNvSpPr/>
          <p:nvPr/>
        </p:nvSpPr>
        <p:spPr>
          <a:xfrm>
            <a:off x="4986542" y="5246143"/>
            <a:ext cx="103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+mn-lt"/>
              </a:rPr>
              <a:t>potential</a:t>
            </a:r>
          </a:p>
        </p:txBody>
      </p:sp>
      <p:sp>
        <p:nvSpPr>
          <p:cNvPr id="60" name="Rechteck 60">
            <a:extLst>
              <a:ext uri="{FF2B5EF4-FFF2-40B4-BE49-F238E27FC236}">
                <a16:creationId xmlns:a16="http://schemas.microsoft.com/office/drawing/2014/main" id="{7CEF031E-8C73-4C65-A061-41ED525B11F2}"/>
              </a:ext>
            </a:extLst>
          </p:cNvPr>
          <p:cNvSpPr/>
          <p:nvPr/>
        </p:nvSpPr>
        <p:spPr>
          <a:xfrm>
            <a:off x="4409343" y="4317035"/>
            <a:ext cx="1362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err="1">
                <a:solidFill>
                  <a:srgbClr val="000000"/>
                </a:solidFill>
                <a:latin typeface="+mn-lt"/>
              </a:rPr>
              <a:t>cooling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laser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61" name="Gerade Verbindung mit Pfeil 79">
            <a:extLst>
              <a:ext uri="{FF2B5EF4-FFF2-40B4-BE49-F238E27FC236}">
                <a16:creationId xmlns:a16="http://schemas.microsoft.com/office/drawing/2014/main" id="{16E1B395-4513-47A9-AA34-1494CA4640AD}"/>
              </a:ext>
            </a:extLst>
          </p:cNvPr>
          <p:cNvCxnSpPr/>
          <p:nvPr/>
        </p:nvCxnSpPr>
        <p:spPr bwMode="auto">
          <a:xfrm flipV="1">
            <a:off x="3741357" y="4004187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FDA3A91-FAE9-425B-91DF-B30D0D7B91DC}"/>
              </a:ext>
            </a:extLst>
          </p:cNvPr>
          <p:cNvGrpSpPr/>
          <p:nvPr/>
        </p:nvGrpSpPr>
        <p:grpSpPr>
          <a:xfrm>
            <a:off x="7136077" y="1035018"/>
            <a:ext cx="3057470" cy="2736034"/>
            <a:chOff x="7136077" y="1035018"/>
            <a:chExt cx="3057470" cy="2736034"/>
          </a:xfrm>
        </p:grpSpPr>
        <p:cxnSp>
          <p:nvCxnSpPr>
            <p:cNvPr id="39" name="Straight Connector 9">
              <a:extLst>
                <a:ext uri="{FF2B5EF4-FFF2-40B4-BE49-F238E27FC236}">
                  <a16:creationId xmlns:a16="http://schemas.microsoft.com/office/drawing/2014/main" id="{386B9E28-5411-4B16-A2B2-4D4E4F72C302}"/>
                </a:ext>
              </a:extLst>
            </p:cNvPr>
            <p:cNvCxnSpPr/>
            <p:nvPr/>
          </p:nvCxnSpPr>
          <p:spPr bwMode="auto">
            <a:xfrm>
              <a:off x="7308115" y="3365770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984936BE-D6F4-49E8-9BB9-69B5851A4CD9}"/>
                </a:ext>
              </a:extLst>
            </p:cNvPr>
            <p:cNvSpPr txBox="1"/>
            <p:nvPr/>
          </p:nvSpPr>
          <p:spPr>
            <a:xfrm>
              <a:off x="7377167" y="3406272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1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S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0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BEFB3F48-2D45-4F7E-9B80-A37C99ACB228}"/>
                </a:ext>
              </a:extLst>
            </p:cNvPr>
            <p:cNvSpPr txBox="1"/>
            <p:nvPr/>
          </p:nvSpPr>
          <p:spPr>
            <a:xfrm>
              <a:off x="7680776" y="1281430"/>
              <a:ext cx="3994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1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P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1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42" name="Straight Connector 32">
              <a:extLst>
                <a:ext uri="{FF2B5EF4-FFF2-40B4-BE49-F238E27FC236}">
                  <a16:creationId xmlns:a16="http://schemas.microsoft.com/office/drawing/2014/main" id="{495EEDA1-F252-4105-91B6-1C97F826E241}"/>
                </a:ext>
              </a:extLst>
            </p:cNvPr>
            <p:cNvCxnSpPr/>
            <p:nvPr/>
          </p:nvCxnSpPr>
          <p:spPr bwMode="auto">
            <a:xfrm>
              <a:off x="7618059" y="1593178"/>
              <a:ext cx="52635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34">
              <a:extLst>
                <a:ext uri="{FF2B5EF4-FFF2-40B4-BE49-F238E27FC236}">
                  <a16:creationId xmlns:a16="http://schemas.microsoft.com/office/drawing/2014/main" id="{FD41D20C-19B0-4436-9093-A2F7C5F26874}"/>
                </a:ext>
              </a:extLst>
            </p:cNvPr>
            <p:cNvCxnSpPr/>
            <p:nvPr/>
          </p:nvCxnSpPr>
          <p:spPr bwMode="auto">
            <a:xfrm>
              <a:off x="9370111" y="2247950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35">
              <a:extLst>
                <a:ext uri="{FF2B5EF4-FFF2-40B4-BE49-F238E27FC236}">
                  <a16:creationId xmlns:a16="http://schemas.microsoft.com/office/drawing/2014/main" id="{23C35038-5091-406E-AADC-007E6548E641}"/>
                </a:ext>
              </a:extLst>
            </p:cNvPr>
            <p:cNvCxnSpPr/>
            <p:nvPr/>
          </p:nvCxnSpPr>
          <p:spPr bwMode="auto">
            <a:xfrm>
              <a:off x="9371918" y="2325726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36">
              <a:extLst>
                <a:ext uri="{FF2B5EF4-FFF2-40B4-BE49-F238E27FC236}">
                  <a16:creationId xmlns:a16="http://schemas.microsoft.com/office/drawing/2014/main" id="{1765C405-E00F-4DEF-84B4-9C2A7A4DE980}"/>
                </a:ext>
              </a:extLst>
            </p:cNvPr>
            <p:cNvCxnSpPr/>
            <p:nvPr/>
          </p:nvCxnSpPr>
          <p:spPr bwMode="auto">
            <a:xfrm>
              <a:off x="9373727" y="2403503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0">
              <a:extLst>
                <a:ext uri="{FF2B5EF4-FFF2-40B4-BE49-F238E27FC236}">
                  <a16:creationId xmlns:a16="http://schemas.microsoft.com/office/drawing/2014/main" id="{36480252-0A30-4687-9694-11264FD0369F}"/>
                </a:ext>
              </a:extLst>
            </p:cNvPr>
            <p:cNvSpPr txBox="1"/>
            <p:nvPr/>
          </p:nvSpPr>
          <p:spPr>
            <a:xfrm>
              <a:off x="9323308" y="2417972"/>
              <a:ext cx="622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3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P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J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7" name="TextBox 41">
              <a:extLst>
                <a:ext uri="{FF2B5EF4-FFF2-40B4-BE49-F238E27FC236}">
                  <a16:creationId xmlns:a16="http://schemas.microsoft.com/office/drawing/2014/main" id="{DD1AAC75-156F-46A5-BAB9-DA58D829E268}"/>
                </a:ext>
              </a:extLst>
            </p:cNvPr>
            <p:cNvSpPr txBox="1"/>
            <p:nvPr/>
          </p:nvSpPr>
          <p:spPr>
            <a:xfrm>
              <a:off x="9835996" y="2209021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1</a:t>
              </a:r>
            </a:p>
          </p:txBody>
        </p:sp>
        <p:sp>
          <p:nvSpPr>
            <p:cNvPr id="48" name="TextBox 42">
              <a:extLst>
                <a:ext uri="{FF2B5EF4-FFF2-40B4-BE49-F238E27FC236}">
                  <a16:creationId xmlns:a16="http://schemas.microsoft.com/office/drawing/2014/main" id="{79AF56E5-3940-4C74-A932-84FEC2CC93FA}"/>
                </a:ext>
              </a:extLst>
            </p:cNvPr>
            <p:cNvSpPr txBox="1"/>
            <p:nvPr/>
          </p:nvSpPr>
          <p:spPr>
            <a:xfrm>
              <a:off x="9843231" y="2315992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0</a:t>
              </a:r>
            </a:p>
          </p:txBody>
        </p:sp>
        <p:sp>
          <p:nvSpPr>
            <p:cNvPr id="49" name="TextBox 43">
              <a:extLst>
                <a:ext uri="{FF2B5EF4-FFF2-40B4-BE49-F238E27FC236}">
                  <a16:creationId xmlns:a16="http://schemas.microsoft.com/office/drawing/2014/main" id="{716C9C19-F405-4AEE-8046-0F38400E655D}"/>
                </a:ext>
              </a:extLst>
            </p:cNvPr>
            <p:cNvSpPr txBox="1"/>
            <p:nvPr/>
          </p:nvSpPr>
          <p:spPr>
            <a:xfrm>
              <a:off x="9839611" y="2107665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2</a:t>
              </a:r>
            </a:p>
          </p:txBody>
        </p:sp>
        <p:sp>
          <p:nvSpPr>
            <p:cNvPr id="50" name="TextBox 52">
              <a:extLst>
                <a:ext uri="{FF2B5EF4-FFF2-40B4-BE49-F238E27FC236}">
                  <a16:creationId xmlns:a16="http://schemas.microsoft.com/office/drawing/2014/main" id="{B06BE4CB-E62E-432C-B3FD-A14797216BDE}"/>
                </a:ext>
              </a:extLst>
            </p:cNvPr>
            <p:cNvSpPr txBox="1"/>
            <p:nvPr/>
          </p:nvSpPr>
          <p:spPr>
            <a:xfrm>
              <a:off x="9944091" y="2211829"/>
              <a:ext cx="2215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J</a:t>
              </a:r>
            </a:p>
          </p:txBody>
        </p:sp>
        <p:cxnSp>
          <p:nvCxnSpPr>
            <p:cNvPr id="51" name="Straight Arrow Connector 44">
              <a:extLst>
                <a:ext uri="{FF2B5EF4-FFF2-40B4-BE49-F238E27FC236}">
                  <a16:creationId xmlns:a16="http://schemas.microsoft.com/office/drawing/2014/main" id="{570DD1B1-ECF1-4E76-BF29-71540FDC19B2}"/>
                </a:ext>
              </a:extLst>
            </p:cNvPr>
            <p:cNvCxnSpPr/>
            <p:nvPr/>
          </p:nvCxnSpPr>
          <p:spPr bwMode="auto">
            <a:xfrm flipV="1">
              <a:off x="7574004" y="2329344"/>
              <a:ext cx="1790683" cy="1030999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 w="lg" len="lg"/>
            </a:ln>
            <a:effectLst/>
          </p:spPr>
        </p:cxnSp>
        <p:sp>
          <p:nvSpPr>
            <p:cNvPr id="52" name="TextBox 56">
              <a:extLst>
                <a:ext uri="{FF2B5EF4-FFF2-40B4-BE49-F238E27FC236}">
                  <a16:creationId xmlns:a16="http://schemas.microsoft.com/office/drawing/2014/main" id="{26F1ED17-54E6-443D-8A72-615A0171682B}"/>
                </a:ext>
              </a:extLst>
            </p:cNvPr>
            <p:cNvSpPr txBox="1"/>
            <p:nvPr/>
          </p:nvSpPr>
          <p:spPr>
            <a:xfrm>
              <a:off x="8478384" y="2763449"/>
              <a:ext cx="670376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red MOT</a:t>
              </a:r>
            </a:p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689 nm</a:t>
              </a:r>
            </a:p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7.4 kHz</a:t>
              </a:r>
            </a:p>
          </p:txBody>
        </p:sp>
        <p:sp>
          <p:nvSpPr>
            <p:cNvPr id="53" name="Ellipse 27">
              <a:extLst>
                <a:ext uri="{FF2B5EF4-FFF2-40B4-BE49-F238E27FC236}">
                  <a16:creationId xmlns:a16="http://schemas.microsoft.com/office/drawing/2014/main" id="{34626A7B-064C-457A-9943-4C771F24E990}"/>
                </a:ext>
              </a:extLst>
            </p:cNvPr>
            <p:cNvSpPr/>
            <p:nvPr/>
          </p:nvSpPr>
          <p:spPr bwMode="auto">
            <a:xfrm>
              <a:off x="7361247" y="3305854"/>
              <a:ext cx="436818" cy="1300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4" name="Ellipse 28">
              <a:extLst>
                <a:ext uri="{FF2B5EF4-FFF2-40B4-BE49-F238E27FC236}">
                  <a16:creationId xmlns:a16="http://schemas.microsoft.com/office/drawing/2014/main" id="{F82A6F4C-C8CD-4682-BC0D-24B7421FE735}"/>
                </a:ext>
              </a:extLst>
            </p:cNvPr>
            <p:cNvSpPr/>
            <p:nvPr/>
          </p:nvSpPr>
          <p:spPr bwMode="auto">
            <a:xfrm>
              <a:off x="9585287" y="2302212"/>
              <a:ext cx="98804" cy="520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5" name="TextBox 16">
              <a:extLst>
                <a:ext uri="{FF2B5EF4-FFF2-40B4-BE49-F238E27FC236}">
                  <a16:creationId xmlns:a16="http://schemas.microsoft.com/office/drawing/2014/main" id="{24450D90-3073-4ACD-987E-C8AF3E7751C0}"/>
                </a:ext>
              </a:extLst>
            </p:cNvPr>
            <p:cNvSpPr txBox="1"/>
            <p:nvPr/>
          </p:nvSpPr>
          <p:spPr>
            <a:xfrm>
              <a:off x="8873554" y="1157540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3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S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1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56" name="Straight Connector 32">
              <a:extLst>
                <a:ext uri="{FF2B5EF4-FFF2-40B4-BE49-F238E27FC236}">
                  <a16:creationId xmlns:a16="http://schemas.microsoft.com/office/drawing/2014/main" id="{8C18928A-D810-4DF0-B061-69F3C4B3854A}"/>
                </a:ext>
              </a:extLst>
            </p:cNvPr>
            <p:cNvCxnSpPr/>
            <p:nvPr/>
          </p:nvCxnSpPr>
          <p:spPr bwMode="auto">
            <a:xfrm>
              <a:off x="8801821" y="1485888"/>
              <a:ext cx="52635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Abgerundetes Rechteck 84">
              <a:extLst>
                <a:ext uri="{FF2B5EF4-FFF2-40B4-BE49-F238E27FC236}">
                  <a16:creationId xmlns:a16="http://schemas.microsoft.com/office/drawing/2014/main" id="{EEB1FE4A-12A1-4B08-97E7-406F88725A3C}"/>
                </a:ext>
              </a:extLst>
            </p:cNvPr>
            <p:cNvSpPr/>
            <p:nvPr/>
          </p:nvSpPr>
          <p:spPr bwMode="auto">
            <a:xfrm>
              <a:off x="7136077" y="1035018"/>
              <a:ext cx="3057470" cy="2736034"/>
            </a:xfrm>
            <a:prstGeom prst="roundRect">
              <a:avLst>
                <a:gd name="adj" fmla="val 8597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280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A794B2-26B2-4117-B77C-CBB10186EF4D}"/>
              </a:ext>
            </a:extLst>
          </p:cNvPr>
          <p:cNvGrpSpPr>
            <a:grpSpLocks noChangeAspect="1"/>
          </p:cNvGrpSpPr>
          <p:nvPr/>
        </p:nvGrpSpPr>
        <p:grpSpPr>
          <a:xfrm>
            <a:off x="1844926" y="856812"/>
            <a:ext cx="3940712" cy="1392247"/>
            <a:chOff x="910702" y="2444965"/>
            <a:chExt cx="6762549" cy="2389196"/>
          </a:xfrm>
        </p:grpSpPr>
        <p:sp>
          <p:nvSpPr>
            <p:cNvPr id="64" name="Freihandform 12">
              <a:extLst>
                <a:ext uri="{FF2B5EF4-FFF2-40B4-BE49-F238E27FC236}">
                  <a16:creationId xmlns:a16="http://schemas.microsoft.com/office/drawing/2014/main" id="{32F78687-CB7A-4E3A-B536-889B284E57C3}"/>
                </a:ext>
              </a:extLst>
            </p:cNvPr>
            <p:cNvSpPr/>
            <p:nvPr/>
          </p:nvSpPr>
          <p:spPr>
            <a:xfrm>
              <a:off x="1155564" y="2444965"/>
              <a:ext cx="6517687" cy="1269218"/>
            </a:xfrm>
            <a:custGeom>
              <a:avLst/>
              <a:gdLst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19331 h 1529750"/>
                <a:gd name="connsiteX1" fmla="*/ 2825152 w 5578416"/>
                <a:gd name="connsiteY1" fmla="*/ 559278 h 1529750"/>
                <a:gd name="connsiteX2" fmla="*/ 5093899 w 5578416"/>
                <a:gd name="connsiteY2" fmla="*/ 127957 h 1529750"/>
                <a:gd name="connsiteX3" fmla="*/ 5197416 w 5578416"/>
                <a:gd name="connsiteY3" fmla="*/ 1327029 h 1529750"/>
                <a:gd name="connsiteX4" fmla="*/ 2807899 w 5578416"/>
                <a:gd name="connsiteY4" fmla="*/ 921588 h 1529750"/>
                <a:gd name="connsiteX5" fmla="*/ 392502 w 5578416"/>
                <a:gd name="connsiteY5" fmla="*/ 1396040 h 1529750"/>
                <a:gd name="connsiteX6" fmla="*/ 427008 w 5578416"/>
                <a:gd name="connsiteY6" fmla="*/ 119331 h 1529750"/>
                <a:gd name="connsiteX0" fmla="*/ 39702 w 5191110"/>
                <a:gd name="connsiteY0" fmla="*/ 119332 h 1529751"/>
                <a:gd name="connsiteX1" fmla="*/ 2437846 w 5191110"/>
                <a:gd name="connsiteY1" fmla="*/ 559279 h 1529751"/>
                <a:gd name="connsiteX2" fmla="*/ 4706593 w 5191110"/>
                <a:gd name="connsiteY2" fmla="*/ 127958 h 1529751"/>
                <a:gd name="connsiteX3" fmla="*/ 4810110 w 5191110"/>
                <a:gd name="connsiteY3" fmla="*/ 1327030 h 1529751"/>
                <a:gd name="connsiteX4" fmla="*/ 2420593 w 5191110"/>
                <a:gd name="connsiteY4" fmla="*/ 921589 h 1529751"/>
                <a:gd name="connsiteX5" fmla="*/ 5196 w 5191110"/>
                <a:gd name="connsiteY5" fmla="*/ 1396041 h 1529751"/>
                <a:gd name="connsiteX6" fmla="*/ 39702 w 5191110"/>
                <a:gd name="connsiteY6" fmla="*/ 119332 h 1529751"/>
                <a:gd name="connsiteX0" fmla="*/ 39702 w 5191110"/>
                <a:gd name="connsiteY0" fmla="*/ 119332 h 1459302"/>
                <a:gd name="connsiteX1" fmla="*/ 2437846 w 5191110"/>
                <a:gd name="connsiteY1" fmla="*/ 559279 h 1459302"/>
                <a:gd name="connsiteX2" fmla="*/ 4706593 w 5191110"/>
                <a:gd name="connsiteY2" fmla="*/ 127958 h 1459302"/>
                <a:gd name="connsiteX3" fmla="*/ 4810110 w 5191110"/>
                <a:gd name="connsiteY3" fmla="*/ 1327030 h 1459302"/>
                <a:gd name="connsiteX4" fmla="*/ 2420593 w 5191110"/>
                <a:gd name="connsiteY4" fmla="*/ 921589 h 1459302"/>
                <a:gd name="connsiteX5" fmla="*/ 5196 w 5191110"/>
                <a:gd name="connsiteY5" fmla="*/ 1396041 h 1459302"/>
                <a:gd name="connsiteX6" fmla="*/ 39702 w 5191110"/>
                <a:gd name="connsiteY6" fmla="*/ 119332 h 1459302"/>
                <a:gd name="connsiteX0" fmla="*/ 39702 w 5101970"/>
                <a:gd name="connsiteY0" fmla="*/ 119332 h 1459302"/>
                <a:gd name="connsiteX1" fmla="*/ 2437846 w 5101970"/>
                <a:gd name="connsiteY1" fmla="*/ 559279 h 1459302"/>
                <a:gd name="connsiteX2" fmla="*/ 4706593 w 5101970"/>
                <a:gd name="connsiteY2" fmla="*/ 127958 h 1459302"/>
                <a:gd name="connsiteX3" fmla="*/ 4810110 w 5101970"/>
                <a:gd name="connsiteY3" fmla="*/ 1327030 h 1459302"/>
                <a:gd name="connsiteX4" fmla="*/ 2420593 w 5101970"/>
                <a:gd name="connsiteY4" fmla="*/ 921589 h 1459302"/>
                <a:gd name="connsiteX5" fmla="*/ 5196 w 5101970"/>
                <a:gd name="connsiteY5" fmla="*/ 1396041 h 1459302"/>
                <a:gd name="connsiteX6" fmla="*/ 39702 w 5101970"/>
                <a:gd name="connsiteY6" fmla="*/ 119332 h 1459302"/>
                <a:gd name="connsiteX0" fmla="*/ 39702 w 5101970"/>
                <a:gd name="connsiteY0" fmla="*/ 119332 h 1396041"/>
                <a:gd name="connsiteX1" fmla="*/ 2437846 w 5101970"/>
                <a:gd name="connsiteY1" fmla="*/ 559279 h 1396041"/>
                <a:gd name="connsiteX2" fmla="*/ 4706593 w 5101970"/>
                <a:gd name="connsiteY2" fmla="*/ 127958 h 1396041"/>
                <a:gd name="connsiteX3" fmla="*/ 4810110 w 5101970"/>
                <a:gd name="connsiteY3" fmla="*/ 1327030 h 1396041"/>
                <a:gd name="connsiteX4" fmla="*/ 2420593 w 5101970"/>
                <a:gd name="connsiteY4" fmla="*/ 921589 h 1396041"/>
                <a:gd name="connsiteX5" fmla="*/ 5196 w 5101970"/>
                <a:gd name="connsiteY5" fmla="*/ 1396041 h 1396041"/>
                <a:gd name="connsiteX6" fmla="*/ 39702 w 5101970"/>
                <a:gd name="connsiteY6" fmla="*/ 119332 h 1396041"/>
                <a:gd name="connsiteX0" fmla="*/ 39702 w 4810110"/>
                <a:gd name="connsiteY0" fmla="*/ 119332 h 1396041"/>
                <a:gd name="connsiteX1" fmla="*/ 2437846 w 4810110"/>
                <a:gd name="connsiteY1" fmla="*/ 559279 h 1396041"/>
                <a:gd name="connsiteX2" fmla="*/ 4706593 w 4810110"/>
                <a:gd name="connsiteY2" fmla="*/ 127958 h 1396041"/>
                <a:gd name="connsiteX3" fmla="*/ 4810110 w 4810110"/>
                <a:gd name="connsiteY3" fmla="*/ 1327030 h 1396041"/>
                <a:gd name="connsiteX4" fmla="*/ 2420593 w 4810110"/>
                <a:gd name="connsiteY4" fmla="*/ 921589 h 1396041"/>
                <a:gd name="connsiteX5" fmla="*/ 5196 w 4810110"/>
                <a:gd name="connsiteY5" fmla="*/ 1396041 h 1396041"/>
                <a:gd name="connsiteX6" fmla="*/ 39702 w 4810110"/>
                <a:gd name="connsiteY6" fmla="*/ 119332 h 1396041"/>
                <a:gd name="connsiteX0" fmla="*/ 39702 w 4810392"/>
                <a:gd name="connsiteY0" fmla="*/ 69360 h 1346069"/>
                <a:gd name="connsiteX1" fmla="*/ 2437846 w 4810392"/>
                <a:gd name="connsiteY1" fmla="*/ 509307 h 1346069"/>
                <a:gd name="connsiteX2" fmla="*/ 4792653 w 4810392"/>
                <a:gd name="connsiteY2" fmla="*/ 127958 h 1346069"/>
                <a:gd name="connsiteX3" fmla="*/ 4810110 w 4810392"/>
                <a:gd name="connsiteY3" fmla="*/ 1277058 h 1346069"/>
                <a:gd name="connsiteX4" fmla="*/ 2420593 w 4810392"/>
                <a:gd name="connsiteY4" fmla="*/ 871617 h 1346069"/>
                <a:gd name="connsiteX5" fmla="*/ 5196 w 4810392"/>
                <a:gd name="connsiteY5" fmla="*/ 1346069 h 1346069"/>
                <a:gd name="connsiteX6" fmla="*/ 39702 w 4810392"/>
                <a:gd name="connsiteY6" fmla="*/ 69360 h 1346069"/>
                <a:gd name="connsiteX0" fmla="*/ 39702 w 4810392"/>
                <a:gd name="connsiteY0" fmla="*/ 1 h 1276710"/>
                <a:gd name="connsiteX1" fmla="*/ 2437846 w 4810392"/>
                <a:gd name="connsiteY1" fmla="*/ 439948 h 1276710"/>
                <a:gd name="connsiteX2" fmla="*/ 4792653 w 4810392"/>
                <a:gd name="connsiteY2" fmla="*/ 58599 h 1276710"/>
                <a:gd name="connsiteX3" fmla="*/ 4810110 w 4810392"/>
                <a:gd name="connsiteY3" fmla="*/ 1207699 h 1276710"/>
                <a:gd name="connsiteX4" fmla="*/ 2420593 w 4810392"/>
                <a:gd name="connsiteY4" fmla="*/ 802258 h 1276710"/>
                <a:gd name="connsiteX5" fmla="*/ 5196 w 4810392"/>
                <a:gd name="connsiteY5" fmla="*/ 1276710 h 1276710"/>
                <a:gd name="connsiteX6" fmla="*/ 39702 w 4810392"/>
                <a:gd name="connsiteY6" fmla="*/ 1 h 12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392" h="1276710">
                  <a:moveTo>
                    <a:pt x="39702" y="1"/>
                  </a:moveTo>
                  <a:cubicBezTo>
                    <a:pt x="425396" y="135721"/>
                    <a:pt x="1645688" y="430182"/>
                    <a:pt x="2437846" y="439948"/>
                  </a:cubicBezTo>
                  <a:cubicBezTo>
                    <a:pt x="3230004" y="449714"/>
                    <a:pt x="4464066" y="186616"/>
                    <a:pt x="4792653" y="58599"/>
                  </a:cubicBezTo>
                  <a:cubicBezTo>
                    <a:pt x="4810392" y="511247"/>
                    <a:pt x="4804664" y="746260"/>
                    <a:pt x="4810110" y="1207699"/>
                  </a:cubicBezTo>
                  <a:cubicBezTo>
                    <a:pt x="4322126" y="1048010"/>
                    <a:pt x="3221412" y="790756"/>
                    <a:pt x="2420593" y="802258"/>
                  </a:cubicBezTo>
                  <a:cubicBezTo>
                    <a:pt x="1619774" y="813760"/>
                    <a:pt x="462368" y="1144564"/>
                    <a:pt x="5196" y="1276710"/>
                  </a:cubicBezTo>
                  <a:cubicBezTo>
                    <a:pt x="0" y="846841"/>
                    <a:pt x="35313" y="416139"/>
                    <a:pt x="3970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Ellipse 13">
              <a:extLst>
                <a:ext uri="{FF2B5EF4-FFF2-40B4-BE49-F238E27FC236}">
                  <a16:creationId xmlns:a16="http://schemas.microsoft.com/office/drawing/2014/main" id="{7A9CA22F-CBD3-4A43-B886-D0E06002E889}"/>
                </a:ext>
              </a:extLst>
            </p:cNvPr>
            <p:cNvSpPr/>
            <p:nvPr/>
          </p:nvSpPr>
          <p:spPr>
            <a:xfrm>
              <a:off x="3949036" y="2987078"/>
              <a:ext cx="1385492" cy="158104"/>
            </a:xfrm>
            <a:prstGeom prst="ellipse">
              <a:avLst/>
            </a:prstGeom>
            <a:solidFill>
              <a:srgbClr val="0000F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" name="Pfeil nach rechts 14">
              <a:extLst>
                <a:ext uri="{FF2B5EF4-FFF2-40B4-BE49-F238E27FC236}">
                  <a16:creationId xmlns:a16="http://schemas.microsoft.com/office/drawing/2014/main" id="{9FE9FDB5-0F36-419B-B54B-B28242E055E6}"/>
                </a:ext>
              </a:extLst>
            </p:cNvPr>
            <p:cNvSpPr/>
            <p:nvPr/>
          </p:nvSpPr>
          <p:spPr bwMode="auto">
            <a:xfrm rot="5400000" flipH="1">
              <a:off x="4063083" y="3385677"/>
              <a:ext cx="1157398" cy="1339371"/>
            </a:xfrm>
            <a:prstGeom prst="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>
                <a:solidFill>
                  <a:srgbClr val="00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7" name="TextBox 56">
              <a:extLst>
                <a:ext uri="{FF2B5EF4-FFF2-40B4-BE49-F238E27FC236}">
                  <a16:creationId xmlns:a16="http://schemas.microsoft.com/office/drawing/2014/main" id="{E5E1ECA0-AFDD-446D-B5F7-5EA8CE077432}"/>
                </a:ext>
              </a:extLst>
            </p:cNvPr>
            <p:cNvSpPr txBox="1"/>
            <p:nvPr/>
          </p:nvSpPr>
          <p:spPr>
            <a:xfrm>
              <a:off x="910702" y="3361032"/>
              <a:ext cx="2074818" cy="63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dipole trap</a:t>
              </a:r>
            </a:p>
          </p:txBody>
        </p:sp>
        <p:sp>
          <p:nvSpPr>
            <p:cNvPr id="68" name="TextBox 56">
              <a:extLst>
                <a:ext uri="{FF2B5EF4-FFF2-40B4-BE49-F238E27FC236}">
                  <a16:creationId xmlns:a16="http://schemas.microsoft.com/office/drawing/2014/main" id="{20018FAA-08D7-414C-A1E5-67C7D18EF74A}"/>
                </a:ext>
              </a:extLst>
            </p:cNvPr>
            <p:cNvSpPr txBox="1"/>
            <p:nvPr/>
          </p:nvSpPr>
          <p:spPr>
            <a:xfrm>
              <a:off x="5059880" y="4200361"/>
              <a:ext cx="2338242" cy="63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cooling laser</a:t>
              </a:r>
            </a:p>
          </p:txBody>
        </p:sp>
      </p:grpSp>
      <p:cxnSp>
        <p:nvCxnSpPr>
          <p:cNvPr id="69" name="Gerade Verbindung mit Pfeil 79">
            <a:extLst>
              <a:ext uri="{FF2B5EF4-FFF2-40B4-BE49-F238E27FC236}">
                <a16:creationId xmlns:a16="http://schemas.microsoft.com/office/drawing/2014/main" id="{6EE7388D-D41B-42B9-9863-26E2B8BE0321}"/>
              </a:ext>
            </a:extLst>
          </p:cNvPr>
          <p:cNvCxnSpPr/>
          <p:nvPr/>
        </p:nvCxnSpPr>
        <p:spPr bwMode="auto">
          <a:xfrm flipV="1">
            <a:off x="4023418" y="4439131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Gerade Verbindung mit Pfeil 79">
            <a:extLst>
              <a:ext uri="{FF2B5EF4-FFF2-40B4-BE49-F238E27FC236}">
                <a16:creationId xmlns:a16="http://schemas.microsoft.com/office/drawing/2014/main" id="{4276FAA2-2BEE-4569-98DD-6296228C91B1}"/>
              </a:ext>
            </a:extLst>
          </p:cNvPr>
          <p:cNvCxnSpPr/>
          <p:nvPr/>
        </p:nvCxnSpPr>
        <p:spPr bwMode="auto">
          <a:xfrm flipV="1">
            <a:off x="4304512" y="3998236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21908E03-6D66-40F0-B1A1-5B6619FCC7FB}"/>
              </a:ext>
            </a:extLst>
          </p:cNvPr>
          <p:cNvSpPr/>
          <p:nvPr/>
        </p:nvSpPr>
        <p:spPr bwMode="auto">
          <a:xfrm rot="5400000">
            <a:off x="6811949" y="4298602"/>
            <a:ext cx="2326072" cy="162349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2" name="Picture 2">
            <a:extLst>
              <a:ext uri="{FF2B5EF4-FFF2-40B4-BE49-F238E27FC236}">
                <a16:creationId xmlns:a16="http://schemas.microsoft.com/office/drawing/2014/main" id="{7E0E4ACB-EEE0-4B57-944A-ACFDB43BB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8"/>
          <a:stretch/>
        </p:blipFill>
        <p:spPr bwMode="auto">
          <a:xfrm>
            <a:off x="7301659" y="4041650"/>
            <a:ext cx="1327044" cy="207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9F38E74A-2CB9-412C-A3BF-ACB8D832F77E}"/>
              </a:ext>
            </a:extLst>
          </p:cNvPr>
          <p:cNvSpPr/>
          <p:nvPr/>
        </p:nvSpPr>
        <p:spPr bwMode="auto">
          <a:xfrm>
            <a:off x="3608446" y="-1"/>
            <a:ext cx="688734" cy="69751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latin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Transparency beam</a:t>
            </a:r>
          </a:p>
        </p:txBody>
      </p:sp>
      <p:sp>
        <p:nvSpPr>
          <p:cNvPr id="74" name="Pfeil nach unten 45">
            <a:extLst>
              <a:ext uri="{FF2B5EF4-FFF2-40B4-BE49-F238E27FC236}">
                <a16:creationId xmlns:a16="http://schemas.microsoft.com/office/drawing/2014/main" id="{5CEF1FEE-936A-456D-841E-14F7724FFA51}"/>
              </a:ext>
            </a:extLst>
          </p:cNvPr>
          <p:cNvSpPr/>
          <p:nvPr/>
        </p:nvSpPr>
        <p:spPr bwMode="auto">
          <a:xfrm flipV="1">
            <a:off x="3907815" y="1299380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>
              <a:solidFill>
                <a:srgbClr val="000000"/>
              </a:solidFill>
            </a:endParaRPr>
          </a:p>
        </p:txBody>
      </p:sp>
      <p:sp>
        <p:nvSpPr>
          <p:cNvPr id="75" name="Rechteck 46">
            <a:extLst>
              <a:ext uri="{FF2B5EF4-FFF2-40B4-BE49-F238E27FC236}">
                <a16:creationId xmlns:a16="http://schemas.microsoft.com/office/drawing/2014/main" id="{92A6FC44-6CFC-4AAA-B6E6-BA30E8FAB2E7}"/>
              </a:ext>
            </a:extLst>
          </p:cNvPr>
          <p:cNvSpPr/>
          <p:nvPr/>
        </p:nvSpPr>
        <p:spPr>
          <a:xfrm>
            <a:off x="4267654" y="1362170"/>
            <a:ext cx="199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err="1">
                <a:solidFill>
                  <a:srgbClr val="000000"/>
                </a:solidFill>
                <a:latin typeface="+mn-lt"/>
              </a:rPr>
              <a:t>transparency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beam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EFAAD3C-89F9-4305-A77E-1A457FC4B0F5}"/>
              </a:ext>
            </a:extLst>
          </p:cNvPr>
          <p:cNvCxnSpPr/>
          <p:nvPr/>
        </p:nvCxnSpPr>
        <p:spPr bwMode="auto">
          <a:xfrm flipH="1" flipV="1">
            <a:off x="8967616" y="1389422"/>
            <a:ext cx="565628" cy="944274"/>
          </a:xfrm>
          <a:prstGeom prst="straightConnector1">
            <a:avLst/>
          </a:prstGeom>
          <a:noFill/>
          <a:ln w="28575" cap="flat" cmpd="sng" algn="ctr">
            <a:solidFill>
              <a:srgbClr val="33CC33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77" name="TextBox 56">
            <a:extLst>
              <a:ext uri="{FF2B5EF4-FFF2-40B4-BE49-F238E27FC236}">
                <a16:creationId xmlns:a16="http://schemas.microsoft.com/office/drawing/2014/main" id="{C4F9302B-8A1A-4CE5-B6AD-B290EC31CE9E}"/>
              </a:ext>
            </a:extLst>
          </p:cNvPr>
          <p:cNvSpPr txBox="1"/>
          <p:nvPr/>
        </p:nvSpPr>
        <p:spPr>
          <a:xfrm>
            <a:off x="9237937" y="1680712"/>
            <a:ext cx="9012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000000"/>
                </a:solidFill>
                <a:latin typeface="+mn-lt"/>
              </a:rPr>
              <a:t>transparency</a:t>
            </a:r>
          </a:p>
        </p:txBody>
      </p:sp>
      <p:sp>
        <p:nvSpPr>
          <p:cNvPr id="80" name="Pfeil nach unten 45">
            <a:extLst>
              <a:ext uri="{FF2B5EF4-FFF2-40B4-BE49-F238E27FC236}">
                <a16:creationId xmlns:a16="http://schemas.microsoft.com/office/drawing/2014/main" id="{4E87F22A-02D6-4164-BA8B-FE9A0CA87D48}"/>
              </a:ext>
            </a:extLst>
          </p:cNvPr>
          <p:cNvSpPr/>
          <p:nvPr/>
        </p:nvSpPr>
        <p:spPr bwMode="auto">
          <a:xfrm flipV="1">
            <a:off x="3894726" y="6115175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>
              <a:solidFill>
                <a:srgbClr val="000000"/>
              </a:solidFill>
            </a:endParaRPr>
          </a:p>
        </p:txBody>
      </p:sp>
      <p:sp>
        <p:nvSpPr>
          <p:cNvPr id="81" name="Rechteck 46">
            <a:extLst>
              <a:ext uri="{FF2B5EF4-FFF2-40B4-BE49-F238E27FC236}">
                <a16:creationId xmlns:a16="http://schemas.microsoft.com/office/drawing/2014/main" id="{DEC61E2E-6B4F-40E6-BAAD-ED2287088D2B}"/>
              </a:ext>
            </a:extLst>
          </p:cNvPr>
          <p:cNvSpPr/>
          <p:nvPr/>
        </p:nvSpPr>
        <p:spPr>
          <a:xfrm>
            <a:off x="4165322" y="6295657"/>
            <a:ext cx="1972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err="1">
                <a:solidFill>
                  <a:srgbClr val="000000"/>
                </a:solidFill>
                <a:latin typeface="+mj-lt"/>
              </a:rPr>
              <a:t>transparency</a:t>
            </a:r>
            <a:r>
              <a:rPr lang="de-AT" dirty="0">
                <a:solidFill>
                  <a:srgbClr val="000000"/>
                </a:solidFill>
                <a:latin typeface="+mj-lt"/>
              </a:rPr>
              <a:t> beam</a:t>
            </a:r>
          </a:p>
        </p:txBody>
      </p:sp>
    </p:spTree>
    <p:extLst>
      <p:ext uri="{BB962C8B-B14F-4D97-AF65-F5344CB8AC3E}">
        <p14:creationId xmlns:p14="http://schemas.microsoft.com/office/powerpoint/2010/main" val="2215117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377043-FA63-4B99-B454-014F83C5F2A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0424C852-A63A-4698-8E33-1785621E210E}"/>
              </a:ext>
            </a:extLst>
          </p:cNvPr>
          <p:cNvSpPr/>
          <p:nvPr/>
        </p:nvSpPr>
        <p:spPr bwMode="auto">
          <a:xfrm rot="5400000">
            <a:off x="7276319" y="3834231"/>
            <a:ext cx="2788464" cy="301463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BA60662E-6BC5-4573-A782-420C96378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2" r="33497"/>
          <a:stretch/>
        </p:blipFill>
        <p:spPr bwMode="auto">
          <a:xfrm>
            <a:off x="8675117" y="4058513"/>
            <a:ext cx="1394696" cy="20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Rechteck 46">
            <a:extLst>
              <a:ext uri="{FF2B5EF4-FFF2-40B4-BE49-F238E27FC236}">
                <a16:creationId xmlns:a16="http://schemas.microsoft.com/office/drawing/2014/main" id="{C188E58C-16A9-43E3-8B8B-C00E7F93A2AB}"/>
              </a:ext>
            </a:extLst>
          </p:cNvPr>
          <p:cNvSpPr/>
          <p:nvPr/>
        </p:nvSpPr>
        <p:spPr>
          <a:xfrm>
            <a:off x="7163237" y="6395784"/>
            <a:ext cx="3014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err="1">
                <a:solidFill>
                  <a:srgbClr val="FFF201"/>
                </a:solidFill>
                <a:latin typeface="+mn-lt"/>
              </a:rPr>
              <a:t>transparency</a:t>
            </a:r>
            <a:r>
              <a:rPr lang="de-AT" dirty="0">
                <a:solidFill>
                  <a:srgbClr val="FFF201"/>
                </a:solidFill>
                <a:latin typeface="+mn-lt"/>
              </a:rPr>
              <a:t> beam</a:t>
            </a:r>
          </a:p>
        </p:txBody>
      </p:sp>
      <p:sp>
        <p:nvSpPr>
          <p:cNvPr id="86" name="Rechteck 46">
            <a:extLst>
              <a:ext uri="{FF2B5EF4-FFF2-40B4-BE49-F238E27FC236}">
                <a16:creationId xmlns:a16="http://schemas.microsoft.com/office/drawing/2014/main" id="{5C0C3937-B4DE-40C2-AB8F-D8CC143A2644}"/>
              </a:ext>
            </a:extLst>
          </p:cNvPr>
          <p:cNvSpPr/>
          <p:nvPr/>
        </p:nvSpPr>
        <p:spPr>
          <a:xfrm>
            <a:off x="8786532" y="6116396"/>
            <a:ext cx="1176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err="1">
                <a:solidFill>
                  <a:srgbClr val="FFF201"/>
                </a:solidFill>
                <a:latin typeface="+mn-lt"/>
              </a:rPr>
              <a:t>with</a:t>
            </a:r>
            <a:endParaRPr lang="de-AT" dirty="0">
              <a:solidFill>
                <a:srgbClr val="FFF201"/>
              </a:solidFill>
              <a:latin typeface="+mn-lt"/>
            </a:endParaRPr>
          </a:p>
        </p:txBody>
      </p:sp>
      <p:pic>
        <p:nvPicPr>
          <p:cNvPr id="78" name="Picture 17">
            <a:extLst>
              <a:ext uri="{FF2B5EF4-FFF2-40B4-BE49-F238E27FC236}">
                <a16:creationId xmlns:a16="http://schemas.microsoft.com/office/drawing/2014/main" id="{11D102B1-5364-4B81-845C-AC4DC7E80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54" y="2161220"/>
            <a:ext cx="27432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Titel 1">
            <a:extLst>
              <a:ext uri="{FF2B5EF4-FFF2-40B4-BE49-F238E27FC236}">
                <a16:creationId xmlns:a16="http://schemas.microsoft.com/office/drawing/2014/main" id="{6A7ABB20-8A5C-4AF0-B7F8-143D7417A4EA}"/>
              </a:ext>
            </a:extLst>
          </p:cNvPr>
          <p:cNvSpPr txBox="1">
            <a:spLocks/>
          </p:cNvSpPr>
          <p:nvPr/>
        </p:nvSpPr>
        <p:spPr>
          <a:xfrm>
            <a:off x="-91072" y="75682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4" name="Freihandform 12">
            <a:extLst>
              <a:ext uri="{FF2B5EF4-FFF2-40B4-BE49-F238E27FC236}">
                <a16:creationId xmlns:a16="http://schemas.microsoft.com/office/drawing/2014/main" id="{B466C451-E722-4682-9D32-49ECD05C6361}"/>
              </a:ext>
            </a:extLst>
          </p:cNvPr>
          <p:cNvSpPr/>
          <p:nvPr/>
        </p:nvSpPr>
        <p:spPr>
          <a:xfrm rot="16200000">
            <a:off x="2584369" y="1149677"/>
            <a:ext cx="2890194" cy="2466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B531EFF4-AF63-44F6-885D-4AC28B288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084"/>
          <a:stretch/>
        </p:blipFill>
        <p:spPr bwMode="auto">
          <a:xfrm>
            <a:off x="2651817" y="5207430"/>
            <a:ext cx="27432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Freihandform 86">
            <a:extLst>
              <a:ext uri="{FF2B5EF4-FFF2-40B4-BE49-F238E27FC236}">
                <a16:creationId xmlns:a16="http://schemas.microsoft.com/office/drawing/2014/main" id="{40BBCB43-BE40-42F7-B02E-9E9B99A8A69D}"/>
              </a:ext>
            </a:extLst>
          </p:cNvPr>
          <p:cNvSpPr/>
          <p:nvPr/>
        </p:nvSpPr>
        <p:spPr bwMode="auto">
          <a:xfrm>
            <a:off x="3608447" y="5485105"/>
            <a:ext cx="813707" cy="579891"/>
          </a:xfrm>
          <a:custGeom>
            <a:avLst/>
            <a:gdLst>
              <a:gd name="connsiteX0" fmla="*/ 0 w 813707"/>
              <a:gd name="connsiteY0" fmla="*/ 0 h 579891"/>
              <a:gd name="connsiteX1" fmla="*/ 46264 w 813707"/>
              <a:gd name="connsiteY1" fmla="*/ 29935 h 579891"/>
              <a:gd name="connsiteX2" fmla="*/ 89807 w 813707"/>
              <a:gd name="connsiteY2" fmla="*/ 57150 h 579891"/>
              <a:gd name="connsiteX3" fmla="*/ 122464 w 813707"/>
              <a:gd name="connsiteY3" fmla="*/ 76200 h 579891"/>
              <a:gd name="connsiteX4" fmla="*/ 166007 w 813707"/>
              <a:gd name="connsiteY4" fmla="*/ 103414 h 579891"/>
              <a:gd name="connsiteX5" fmla="*/ 214993 w 813707"/>
              <a:gd name="connsiteY5" fmla="*/ 125185 h 579891"/>
              <a:gd name="connsiteX6" fmla="*/ 244929 w 813707"/>
              <a:gd name="connsiteY6" fmla="*/ 133350 h 579891"/>
              <a:gd name="connsiteX7" fmla="*/ 272143 w 813707"/>
              <a:gd name="connsiteY7" fmla="*/ 146957 h 579891"/>
              <a:gd name="connsiteX8" fmla="*/ 291193 w 813707"/>
              <a:gd name="connsiteY8" fmla="*/ 155121 h 579891"/>
              <a:gd name="connsiteX9" fmla="*/ 321129 w 813707"/>
              <a:gd name="connsiteY9" fmla="*/ 182335 h 579891"/>
              <a:gd name="connsiteX10" fmla="*/ 332014 w 813707"/>
              <a:gd name="connsiteY10" fmla="*/ 223157 h 579891"/>
              <a:gd name="connsiteX11" fmla="*/ 342900 w 813707"/>
              <a:gd name="connsiteY11" fmla="*/ 253092 h 579891"/>
              <a:gd name="connsiteX12" fmla="*/ 356507 w 813707"/>
              <a:gd name="connsiteY12" fmla="*/ 321128 h 579891"/>
              <a:gd name="connsiteX13" fmla="*/ 364671 w 813707"/>
              <a:gd name="connsiteY13" fmla="*/ 364671 h 579891"/>
              <a:gd name="connsiteX14" fmla="*/ 372836 w 813707"/>
              <a:gd name="connsiteY14" fmla="*/ 419100 h 579891"/>
              <a:gd name="connsiteX15" fmla="*/ 381000 w 813707"/>
              <a:gd name="connsiteY15" fmla="*/ 457200 h 579891"/>
              <a:gd name="connsiteX16" fmla="*/ 383721 w 813707"/>
              <a:gd name="connsiteY16" fmla="*/ 495300 h 579891"/>
              <a:gd name="connsiteX17" fmla="*/ 397329 w 813707"/>
              <a:gd name="connsiteY17" fmla="*/ 552450 h 579891"/>
              <a:gd name="connsiteX18" fmla="*/ 405493 w 813707"/>
              <a:gd name="connsiteY18" fmla="*/ 571500 h 579891"/>
              <a:gd name="connsiteX19" fmla="*/ 413657 w 813707"/>
              <a:gd name="connsiteY19" fmla="*/ 579664 h 579891"/>
              <a:gd name="connsiteX20" fmla="*/ 421821 w 813707"/>
              <a:gd name="connsiteY20" fmla="*/ 563335 h 579891"/>
              <a:gd name="connsiteX21" fmla="*/ 432707 w 813707"/>
              <a:gd name="connsiteY21" fmla="*/ 530678 h 579891"/>
              <a:gd name="connsiteX22" fmla="*/ 443593 w 813707"/>
              <a:gd name="connsiteY22" fmla="*/ 470807 h 579891"/>
              <a:gd name="connsiteX23" fmla="*/ 451757 w 813707"/>
              <a:gd name="connsiteY23" fmla="*/ 413657 h 579891"/>
              <a:gd name="connsiteX24" fmla="*/ 459921 w 813707"/>
              <a:gd name="connsiteY24" fmla="*/ 364671 h 579891"/>
              <a:gd name="connsiteX25" fmla="*/ 468086 w 813707"/>
              <a:gd name="connsiteY25" fmla="*/ 323850 h 579891"/>
              <a:gd name="connsiteX26" fmla="*/ 476250 w 813707"/>
              <a:gd name="connsiteY26" fmla="*/ 277585 h 579891"/>
              <a:gd name="connsiteX27" fmla="*/ 484414 w 813707"/>
              <a:gd name="connsiteY27" fmla="*/ 231321 h 579891"/>
              <a:gd name="connsiteX28" fmla="*/ 495300 w 813707"/>
              <a:gd name="connsiteY28" fmla="*/ 201385 h 579891"/>
              <a:gd name="connsiteX29" fmla="*/ 508907 w 813707"/>
              <a:gd name="connsiteY29" fmla="*/ 174171 h 579891"/>
              <a:gd name="connsiteX30" fmla="*/ 525236 w 813707"/>
              <a:gd name="connsiteY30" fmla="*/ 157842 h 579891"/>
              <a:gd name="connsiteX31" fmla="*/ 557893 w 813707"/>
              <a:gd name="connsiteY31" fmla="*/ 141514 h 579891"/>
              <a:gd name="connsiteX32" fmla="*/ 593271 w 813707"/>
              <a:gd name="connsiteY32" fmla="*/ 127907 h 579891"/>
              <a:gd name="connsiteX33" fmla="*/ 628650 w 813707"/>
              <a:gd name="connsiteY33" fmla="*/ 114300 h 579891"/>
              <a:gd name="connsiteX34" fmla="*/ 658586 w 813707"/>
              <a:gd name="connsiteY34" fmla="*/ 95250 h 579891"/>
              <a:gd name="connsiteX35" fmla="*/ 696686 w 813707"/>
              <a:gd name="connsiteY35" fmla="*/ 76200 h 579891"/>
              <a:gd name="connsiteX36" fmla="*/ 723900 w 813707"/>
              <a:gd name="connsiteY36" fmla="*/ 54428 h 579891"/>
              <a:gd name="connsiteX37" fmla="*/ 753836 w 813707"/>
              <a:gd name="connsiteY37" fmla="*/ 38100 h 579891"/>
              <a:gd name="connsiteX38" fmla="*/ 775607 w 813707"/>
              <a:gd name="connsiteY38" fmla="*/ 19050 h 579891"/>
              <a:gd name="connsiteX39" fmla="*/ 813707 w 813707"/>
              <a:gd name="connsiteY39" fmla="*/ 2721 h 57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3707" h="579891">
                <a:moveTo>
                  <a:pt x="0" y="0"/>
                </a:moveTo>
                <a:lnTo>
                  <a:pt x="46264" y="29935"/>
                </a:lnTo>
                <a:cubicBezTo>
                  <a:pt x="61232" y="39460"/>
                  <a:pt x="77107" y="49439"/>
                  <a:pt x="89807" y="57150"/>
                </a:cubicBezTo>
                <a:cubicBezTo>
                  <a:pt x="102507" y="64861"/>
                  <a:pt x="109764" y="68489"/>
                  <a:pt x="122464" y="76200"/>
                </a:cubicBezTo>
                <a:cubicBezTo>
                  <a:pt x="135164" y="83911"/>
                  <a:pt x="150586" y="95250"/>
                  <a:pt x="166007" y="103414"/>
                </a:cubicBezTo>
                <a:cubicBezTo>
                  <a:pt x="181429" y="111578"/>
                  <a:pt x="201839" y="120196"/>
                  <a:pt x="214993" y="125185"/>
                </a:cubicBezTo>
                <a:cubicBezTo>
                  <a:pt x="228147" y="130174"/>
                  <a:pt x="235404" y="129721"/>
                  <a:pt x="244929" y="133350"/>
                </a:cubicBezTo>
                <a:cubicBezTo>
                  <a:pt x="254454" y="136979"/>
                  <a:pt x="264432" y="143329"/>
                  <a:pt x="272143" y="146957"/>
                </a:cubicBezTo>
                <a:cubicBezTo>
                  <a:pt x="279854" y="150586"/>
                  <a:pt x="283029" y="149225"/>
                  <a:pt x="291193" y="155121"/>
                </a:cubicBezTo>
                <a:cubicBezTo>
                  <a:pt x="299357" y="161017"/>
                  <a:pt x="314326" y="170996"/>
                  <a:pt x="321129" y="182335"/>
                </a:cubicBezTo>
                <a:cubicBezTo>
                  <a:pt x="327933" y="193674"/>
                  <a:pt x="328386" y="211364"/>
                  <a:pt x="332014" y="223157"/>
                </a:cubicBezTo>
                <a:cubicBezTo>
                  <a:pt x="335642" y="234950"/>
                  <a:pt x="338818" y="236764"/>
                  <a:pt x="342900" y="253092"/>
                </a:cubicBezTo>
                <a:cubicBezTo>
                  <a:pt x="346982" y="269421"/>
                  <a:pt x="352878" y="302531"/>
                  <a:pt x="356507" y="321128"/>
                </a:cubicBezTo>
                <a:cubicBezTo>
                  <a:pt x="360136" y="339725"/>
                  <a:pt x="361950" y="348342"/>
                  <a:pt x="364671" y="364671"/>
                </a:cubicBezTo>
                <a:cubicBezTo>
                  <a:pt x="367393" y="381000"/>
                  <a:pt x="370115" y="403679"/>
                  <a:pt x="372836" y="419100"/>
                </a:cubicBezTo>
                <a:cubicBezTo>
                  <a:pt x="375557" y="434521"/>
                  <a:pt x="379186" y="444500"/>
                  <a:pt x="381000" y="457200"/>
                </a:cubicBezTo>
                <a:cubicBezTo>
                  <a:pt x="382814" y="469900"/>
                  <a:pt x="381000" y="479425"/>
                  <a:pt x="383721" y="495300"/>
                </a:cubicBezTo>
                <a:cubicBezTo>
                  <a:pt x="386442" y="511175"/>
                  <a:pt x="393700" y="539750"/>
                  <a:pt x="397329" y="552450"/>
                </a:cubicBezTo>
                <a:cubicBezTo>
                  <a:pt x="400958" y="565150"/>
                  <a:pt x="402772" y="566964"/>
                  <a:pt x="405493" y="571500"/>
                </a:cubicBezTo>
                <a:cubicBezTo>
                  <a:pt x="408214" y="576036"/>
                  <a:pt x="410936" y="581025"/>
                  <a:pt x="413657" y="579664"/>
                </a:cubicBezTo>
                <a:cubicBezTo>
                  <a:pt x="416378" y="578303"/>
                  <a:pt x="418646" y="571499"/>
                  <a:pt x="421821" y="563335"/>
                </a:cubicBezTo>
                <a:cubicBezTo>
                  <a:pt x="424996" y="555171"/>
                  <a:pt x="429078" y="546099"/>
                  <a:pt x="432707" y="530678"/>
                </a:cubicBezTo>
                <a:cubicBezTo>
                  <a:pt x="436336" y="515257"/>
                  <a:pt x="440418" y="490311"/>
                  <a:pt x="443593" y="470807"/>
                </a:cubicBezTo>
                <a:cubicBezTo>
                  <a:pt x="446768" y="451304"/>
                  <a:pt x="449036" y="431346"/>
                  <a:pt x="451757" y="413657"/>
                </a:cubicBezTo>
                <a:cubicBezTo>
                  <a:pt x="454478" y="395968"/>
                  <a:pt x="457199" y="379639"/>
                  <a:pt x="459921" y="364671"/>
                </a:cubicBezTo>
                <a:cubicBezTo>
                  <a:pt x="462643" y="349703"/>
                  <a:pt x="465365" y="338364"/>
                  <a:pt x="468086" y="323850"/>
                </a:cubicBezTo>
                <a:cubicBezTo>
                  <a:pt x="470807" y="309336"/>
                  <a:pt x="476250" y="277585"/>
                  <a:pt x="476250" y="277585"/>
                </a:cubicBezTo>
                <a:cubicBezTo>
                  <a:pt x="478971" y="262164"/>
                  <a:pt x="481239" y="244021"/>
                  <a:pt x="484414" y="231321"/>
                </a:cubicBezTo>
                <a:cubicBezTo>
                  <a:pt x="487589" y="218621"/>
                  <a:pt x="491218" y="210910"/>
                  <a:pt x="495300" y="201385"/>
                </a:cubicBezTo>
                <a:cubicBezTo>
                  <a:pt x="499382" y="191860"/>
                  <a:pt x="503918" y="181428"/>
                  <a:pt x="508907" y="174171"/>
                </a:cubicBezTo>
                <a:cubicBezTo>
                  <a:pt x="513896" y="166914"/>
                  <a:pt x="517072" y="163285"/>
                  <a:pt x="525236" y="157842"/>
                </a:cubicBezTo>
                <a:cubicBezTo>
                  <a:pt x="533400" y="152399"/>
                  <a:pt x="546554" y="146503"/>
                  <a:pt x="557893" y="141514"/>
                </a:cubicBezTo>
                <a:cubicBezTo>
                  <a:pt x="569232" y="136525"/>
                  <a:pt x="593271" y="127907"/>
                  <a:pt x="593271" y="127907"/>
                </a:cubicBezTo>
                <a:cubicBezTo>
                  <a:pt x="605064" y="123371"/>
                  <a:pt x="617764" y="119743"/>
                  <a:pt x="628650" y="114300"/>
                </a:cubicBezTo>
                <a:cubicBezTo>
                  <a:pt x="639536" y="108857"/>
                  <a:pt x="647247" y="101600"/>
                  <a:pt x="658586" y="95250"/>
                </a:cubicBezTo>
                <a:cubicBezTo>
                  <a:pt x="669925" y="88900"/>
                  <a:pt x="685800" y="83004"/>
                  <a:pt x="696686" y="76200"/>
                </a:cubicBezTo>
                <a:cubicBezTo>
                  <a:pt x="707572" y="69396"/>
                  <a:pt x="714375" y="60778"/>
                  <a:pt x="723900" y="54428"/>
                </a:cubicBezTo>
                <a:cubicBezTo>
                  <a:pt x="733425" y="48078"/>
                  <a:pt x="745218" y="43996"/>
                  <a:pt x="753836" y="38100"/>
                </a:cubicBezTo>
                <a:cubicBezTo>
                  <a:pt x="762454" y="32204"/>
                  <a:pt x="765629" y="24946"/>
                  <a:pt x="775607" y="19050"/>
                </a:cubicBezTo>
                <a:cubicBezTo>
                  <a:pt x="785585" y="13154"/>
                  <a:pt x="799646" y="7937"/>
                  <a:pt x="813707" y="2721"/>
                </a:cubicBezTo>
              </a:path>
            </a:pathLst>
          </a:cu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7" name="TextBox 11">
            <a:extLst>
              <a:ext uri="{FF2B5EF4-FFF2-40B4-BE49-F238E27FC236}">
                <a16:creationId xmlns:a16="http://schemas.microsoft.com/office/drawing/2014/main" id="{BA210A05-8BE4-47EE-BCB7-B3BAC9232C1C}"/>
              </a:ext>
            </a:extLst>
          </p:cNvPr>
          <p:cNvSpPr txBox="1"/>
          <p:nvPr/>
        </p:nvSpPr>
        <p:spPr>
          <a:xfrm>
            <a:off x="1974115" y="5012259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S</a:t>
            </a:r>
            <a:r>
              <a:rPr lang="en-US" sz="2000" baseline="-25000" dirty="0">
                <a:solidFill>
                  <a:srgbClr val="000000"/>
                </a:solidFill>
                <a:latin typeface="+mn-lt"/>
              </a:rPr>
              <a:t>0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8" name="TextBox 40">
            <a:extLst>
              <a:ext uri="{FF2B5EF4-FFF2-40B4-BE49-F238E27FC236}">
                <a16:creationId xmlns:a16="http://schemas.microsoft.com/office/drawing/2014/main" id="{79337F82-C811-461C-99E2-6C89A5CB2CEE}"/>
              </a:ext>
            </a:extLst>
          </p:cNvPr>
          <p:cNvSpPr txBox="1"/>
          <p:nvPr/>
        </p:nvSpPr>
        <p:spPr>
          <a:xfrm>
            <a:off x="1611073" y="3656367"/>
            <a:ext cx="1140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latin typeface="+mn-lt"/>
              </a:rPr>
              <a:t>1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9" name="Rechteck 43">
            <a:extLst>
              <a:ext uri="{FF2B5EF4-FFF2-40B4-BE49-F238E27FC236}">
                <a16:creationId xmlns:a16="http://schemas.microsoft.com/office/drawing/2014/main" id="{39DEE968-2E9A-4265-B27C-9996E17CE500}"/>
              </a:ext>
            </a:extLst>
          </p:cNvPr>
          <p:cNvSpPr/>
          <p:nvPr/>
        </p:nvSpPr>
        <p:spPr>
          <a:xfrm>
            <a:off x="4986542" y="5246143"/>
            <a:ext cx="103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+mn-lt"/>
              </a:rPr>
              <a:t>potential</a:t>
            </a:r>
          </a:p>
        </p:txBody>
      </p:sp>
      <p:sp>
        <p:nvSpPr>
          <p:cNvPr id="60" name="Rechteck 60">
            <a:extLst>
              <a:ext uri="{FF2B5EF4-FFF2-40B4-BE49-F238E27FC236}">
                <a16:creationId xmlns:a16="http://schemas.microsoft.com/office/drawing/2014/main" id="{7CEF031E-8C73-4C65-A061-41ED525B11F2}"/>
              </a:ext>
            </a:extLst>
          </p:cNvPr>
          <p:cNvSpPr/>
          <p:nvPr/>
        </p:nvSpPr>
        <p:spPr>
          <a:xfrm>
            <a:off x="4409343" y="4317035"/>
            <a:ext cx="1362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err="1">
                <a:solidFill>
                  <a:srgbClr val="000000"/>
                </a:solidFill>
                <a:latin typeface="+mn-lt"/>
              </a:rPr>
              <a:t>cooling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laser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61" name="Gerade Verbindung mit Pfeil 79">
            <a:extLst>
              <a:ext uri="{FF2B5EF4-FFF2-40B4-BE49-F238E27FC236}">
                <a16:creationId xmlns:a16="http://schemas.microsoft.com/office/drawing/2014/main" id="{16E1B395-4513-47A9-AA34-1494CA4640AD}"/>
              </a:ext>
            </a:extLst>
          </p:cNvPr>
          <p:cNvCxnSpPr/>
          <p:nvPr/>
        </p:nvCxnSpPr>
        <p:spPr bwMode="auto">
          <a:xfrm flipV="1">
            <a:off x="3741357" y="4004187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FDA3A91-FAE9-425B-91DF-B30D0D7B91DC}"/>
              </a:ext>
            </a:extLst>
          </p:cNvPr>
          <p:cNvGrpSpPr/>
          <p:nvPr/>
        </p:nvGrpSpPr>
        <p:grpSpPr>
          <a:xfrm>
            <a:off x="7136077" y="1035018"/>
            <a:ext cx="3057470" cy="2736034"/>
            <a:chOff x="7136077" y="1035018"/>
            <a:chExt cx="3057470" cy="2736034"/>
          </a:xfrm>
        </p:grpSpPr>
        <p:cxnSp>
          <p:nvCxnSpPr>
            <p:cNvPr id="39" name="Straight Connector 9">
              <a:extLst>
                <a:ext uri="{FF2B5EF4-FFF2-40B4-BE49-F238E27FC236}">
                  <a16:creationId xmlns:a16="http://schemas.microsoft.com/office/drawing/2014/main" id="{386B9E28-5411-4B16-A2B2-4D4E4F72C302}"/>
                </a:ext>
              </a:extLst>
            </p:cNvPr>
            <p:cNvCxnSpPr/>
            <p:nvPr/>
          </p:nvCxnSpPr>
          <p:spPr bwMode="auto">
            <a:xfrm>
              <a:off x="7308115" y="3365770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984936BE-D6F4-49E8-9BB9-69B5851A4CD9}"/>
                </a:ext>
              </a:extLst>
            </p:cNvPr>
            <p:cNvSpPr txBox="1"/>
            <p:nvPr/>
          </p:nvSpPr>
          <p:spPr>
            <a:xfrm>
              <a:off x="7377167" y="3406272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1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S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0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BEFB3F48-2D45-4F7E-9B80-A37C99ACB228}"/>
                </a:ext>
              </a:extLst>
            </p:cNvPr>
            <p:cNvSpPr txBox="1"/>
            <p:nvPr/>
          </p:nvSpPr>
          <p:spPr>
            <a:xfrm>
              <a:off x="7680776" y="1281430"/>
              <a:ext cx="3994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1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P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1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42" name="Straight Connector 32">
              <a:extLst>
                <a:ext uri="{FF2B5EF4-FFF2-40B4-BE49-F238E27FC236}">
                  <a16:creationId xmlns:a16="http://schemas.microsoft.com/office/drawing/2014/main" id="{495EEDA1-F252-4105-91B6-1C97F826E241}"/>
                </a:ext>
              </a:extLst>
            </p:cNvPr>
            <p:cNvCxnSpPr/>
            <p:nvPr/>
          </p:nvCxnSpPr>
          <p:spPr bwMode="auto">
            <a:xfrm>
              <a:off x="7618059" y="1593178"/>
              <a:ext cx="52635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34">
              <a:extLst>
                <a:ext uri="{FF2B5EF4-FFF2-40B4-BE49-F238E27FC236}">
                  <a16:creationId xmlns:a16="http://schemas.microsoft.com/office/drawing/2014/main" id="{FD41D20C-19B0-4436-9093-A2F7C5F26874}"/>
                </a:ext>
              </a:extLst>
            </p:cNvPr>
            <p:cNvCxnSpPr/>
            <p:nvPr/>
          </p:nvCxnSpPr>
          <p:spPr bwMode="auto">
            <a:xfrm>
              <a:off x="9370111" y="2247950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35">
              <a:extLst>
                <a:ext uri="{FF2B5EF4-FFF2-40B4-BE49-F238E27FC236}">
                  <a16:creationId xmlns:a16="http://schemas.microsoft.com/office/drawing/2014/main" id="{23C35038-5091-406E-AADC-007E6548E641}"/>
                </a:ext>
              </a:extLst>
            </p:cNvPr>
            <p:cNvCxnSpPr/>
            <p:nvPr/>
          </p:nvCxnSpPr>
          <p:spPr bwMode="auto">
            <a:xfrm>
              <a:off x="9371918" y="2325726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36">
              <a:extLst>
                <a:ext uri="{FF2B5EF4-FFF2-40B4-BE49-F238E27FC236}">
                  <a16:creationId xmlns:a16="http://schemas.microsoft.com/office/drawing/2014/main" id="{1765C405-E00F-4DEF-84B4-9C2A7A4DE980}"/>
                </a:ext>
              </a:extLst>
            </p:cNvPr>
            <p:cNvCxnSpPr/>
            <p:nvPr/>
          </p:nvCxnSpPr>
          <p:spPr bwMode="auto">
            <a:xfrm>
              <a:off x="9373727" y="2403503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0">
              <a:extLst>
                <a:ext uri="{FF2B5EF4-FFF2-40B4-BE49-F238E27FC236}">
                  <a16:creationId xmlns:a16="http://schemas.microsoft.com/office/drawing/2014/main" id="{36480252-0A30-4687-9694-11264FD0369F}"/>
                </a:ext>
              </a:extLst>
            </p:cNvPr>
            <p:cNvSpPr txBox="1"/>
            <p:nvPr/>
          </p:nvSpPr>
          <p:spPr>
            <a:xfrm>
              <a:off x="9323308" y="2417972"/>
              <a:ext cx="622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3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P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J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7" name="TextBox 41">
              <a:extLst>
                <a:ext uri="{FF2B5EF4-FFF2-40B4-BE49-F238E27FC236}">
                  <a16:creationId xmlns:a16="http://schemas.microsoft.com/office/drawing/2014/main" id="{DD1AAC75-156F-46A5-BAB9-DA58D829E268}"/>
                </a:ext>
              </a:extLst>
            </p:cNvPr>
            <p:cNvSpPr txBox="1"/>
            <p:nvPr/>
          </p:nvSpPr>
          <p:spPr>
            <a:xfrm>
              <a:off x="9835996" y="2209021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1</a:t>
              </a:r>
            </a:p>
          </p:txBody>
        </p:sp>
        <p:sp>
          <p:nvSpPr>
            <p:cNvPr id="48" name="TextBox 42">
              <a:extLst>
                <a:ext uri="{FF2B5EF4-FFF2-40B4-BE49-F238E27FC236}">
                  <a16:creationId xmlns:a16="http://schemas.microsoft.com/office/drawing/2014/main" id="{79AF56E5-3940-4C74-A932-84FEC2CC93FA}"/>
                </a:ext>
              </a:extLst>
            </p:cNvPr>
            <p:cNvSpPr txBox="1"/>
            <p:nvPr/>
          </p:nvSpPr>
          <p:spPr>
            <a:xfrm>
              <a:off x="9843231" y="2315992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0</a:t>
              </a:r>
            </a:p>
          </p:txBody>
        </p:sp>
        <p:sp>
          <p:nvSpPr>
            <p:cNvPr id="49" name="TextBox 43">
              <a:extLst>
                <a:ext uri="{FF2B5EF4-FFF2-40B4-BE49-F238E27FC236}">
                  <a16:creationId xmlns:a16="http://schemas.microsoft.com/office/drawing/2014/main" id="{716C9C19-F405-4AEE-8046-0F38400E655D}"/>
                </a:ext>
              </a:extLst>
            </p:cNvPr>
            <p:cNvSpPr txBox="1"/>
            <p:nvPr/>
          </p:nvSpPr>
          <p:spPr>
            <a:xfrm>
              <a:off x="9839611" y="2107665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2</a:t>
              </a:r>
            </a:p>
          </p:txBody>
        </p:sp>
        <p:sp>
          <p:nvSpPr>
            <p:cNvPr id="50" name="TextBox 52">
              <a:extLst>
                <a:ext uri="{FF2B5EF4-FFF2-40B4-BE49-F238E27FC236}">
                  <a16:creationId xmlns:a16="http://schemas.microsoft.com/office/drawing/2014/main" id="{B06BE4CB-E62E-432C-B3FD-A14797216BDE}"/>
                </a:ext>
              </a:extLst>
            </p:cNvPr>
            <p:cNvSpPr txBox="1"/>
            <p:nvPr/>
          </p:nvSpPr>
          <p:spPr>
            <a:xfrm>
              <a:off x="9944091" y="2211829"/>
              <a:ext cx="2215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J</a:t>
              </a:r>
            </a:p>
          </p:txBody>
        </p:sp>
        <p:cxnSp>
          <p:nvCxnSpPr>
            <p:cNvPr id="51" name="Straight Arrow Connector 44">
              <a:extLst>
                <a:ext uri="{FF2B5EF4-FFF2-40B4-BE49-F238E27FC236}">
                  <a16:creationId xmlns:a16="http://schemas.microsoft.com/office/drawing/2014/main" id="{570DD1B1-ECF1-4E76-BF29-71540FDC19B2}"/>
                </a:ext>
              </a:extLst>
            </p:cNvPr>
            <p:cNvCxnSpPr/>
            <p:nvPr/>
          </p:nvCxnSpPr>
          <p:spPr bwMode="auto">
            <a:xfrm flipV="1">
              <a:off x="7574004" y="2329344"/>
              <a:ext cx="1790683" cy="1030999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 w="lg" len="lg"/>
            </a:ln>
            <a:effectLst/>
          </p:spPr>
        </p:cxnSp>
        <p:sp>
          <p:nvSpPr>
            <p:cNvPr id="52" name="TextBox 56">
              <a:extLst>
                <a:ext uri="{FF2B5EF4-FFF2-40B4-BE49-F238E27FC236}">
                  <a16:creationId xmlns:a16="http://schemas.microsoft.com/office/drawing/2014/main" id="{26F1ED17-54E6-443D-8A72-615A0171682B}"/>
                </a:ext>
              </a:extLst>
            </p:cNvPr>
            <p:cNvSpPr txBox="1"/>
            <p:nvPr/>
          </p:nvSpPr>
          <p:spPr>
            <a:xfrm>
              <a:off x="8478384" y="2763449"/>
              <a:ext cx="670376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red MOT</a:t>
              </a:r>
            </a:p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689 nm</a:t>
              </a:r>
            </a:p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7.4 kHz</a:t>
              </a:r>
            </a:p>
          </p:txBody>
        </p:sp>
        <p:sp>
          <p:nvSpPr>
            <p:cNvPr id="53" name="Ellipse 27">
              <a:extLst>
                <a:ext uri="{FF2B5EF4-FFF2-40B4-BE49-F238E27FC236}">
                  <a16:creationId xmlns:a16="http://schemas.microsoft.com/office/drawing/2014/main" id="{34626A7B-064C-457A-9943-4C771F24E990}"/>
                </a:ext>
              </a:extLst>
            </p:cNvPr>
            <p:cNvSpPr/>
            <p:nvPr/>
          </p:nvSpPr>
          <p:spPr bwMode="auto">
            <a:xfrm>
              <a:off x="7361247" y="3305854"/>
              <a:ext cx="436818" cy="1300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4" name="Ellipse 28">
              <a:extLst>
                <a:ext uri="{FF2B5EF4-FFF2-40B4-BE49-F238E27FC236}">
                  <a16:creationId xmlns:a16="http://schemas.microsoft.com/office/drawing/2014/main" id="{F82A6F4C-C8CD-4682-BC0D-24B7421FE735}"/>
                </a:ext>
              </a:extLst>
            </p:cNvPr>
            <p:cNvSpPr/>
            <p:nvPr/>
          </p:nvSpPr>
          <p:spPr bwMode="auto">
            <a:xfrm>
              <a:off x="9585287" y="2302212"/>
              <a:ext cx="98804" cy="520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5" name="TextBox 16">
              <a:extLst>
                <a:ext uri="{FF2B5EF4-FFF2-40B4-BE49-F238E27FC236}">
                  <a16:creationId xmlns:a16="http://schemas.microsoft.com/office/drawing/2014/main" id="{24450D90-3073-4ACD-987E-C8AF3E7751C0}"/>
                </a:ext>
              </a:extLst>
            </p:cNvPr>
            <p:cNvSpPr txBox="1"/>
            <p:nvPr/>
          </p:nvSpPr>
          <p:spPr>
            <a:xfrm>
              <a:off x="8873554" y="1157540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3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S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1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56" name="Straight Connector 32">
              <a:extLst>
                <a:ext uri="{FF2B5EF4-FFF2-40B4-BE49-F238E27FC236}">
                  <a16:creationId xmlns:a16="http://schemas.microsoft.com/office/drawing/2014/main" id="{8C18928A-D810-4DF0-B061-69F3C4B3854A}"/>
                </a:ext>
              </a:extLst>
            </p:cNvPr>
            <p:cNvCxnSpPr/>
            <p:nvPr/>
          </p:nvCxnSpPr>
          <p:spPr bwMode="auto">
            <a:xfrm>
              <a:off x="8801821" y="1485888"/>
              <a:ext cx="52635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Abgerundetes Rechteck 84">
              <a:extLst>
                <a:ext uri="{FF2B5EF4-FFF2-40B4-BE49-F238E27FC236}">
                  <a16:creationId xmlns:a16="http://schemas.microsoft.com/office/drawing/2014/main" id="{EEB1FE4A-12A1-4B08-97E7-406F88725A3C}"/>
                </a:ext>
              </a:extLst>
            </p:cNvPr>
            <p:cNvSpPr/>
            <p:nvPr/>
          </p:nvSpPr>
          <p:spPr bwMode="auto">
            <a:xfrm>
              <a:off x="7136077" y="1035018"/>
              <a:ext cx="3057470" cy="2736034"/>
            </a:xfrm>
            <a:prstGeom prst="roundRect">
              <a:avLst>
                <a:gd name="adj" fmla="val 8597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280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A794B2-26B2-4117-B77C-CBB10186EF4D}"/>
              </a:ext>
            </a:extLst>
          </p:cNvPr>
          <p:cNvGrpSpPr>
            <a:grpSpLocks noChangeAspect="1"/>
          </p:cNvGrpSpPr>
          <p:nvPr/>
        </p:nvGrpSpPr>
        <p:grpSpPr>
          <a:xfrm>
            <a:off x="1844926" y="856812"/>
            <a:ext cx="3940712" cy="1392247"/>
            <a:chOff x="910702" y="2444965"/>
            <a:chExt cx="6762549" cy="2389196"/>
          </a:xfrm>
        </p:grpSpPr>
        <p:sp>
          <p:nvSpPr>
            <p:cNvPr id="64" name="Freihandform 12">
              <a:extLst>
                <a:ext uri="{FF2B5EF4-FFF2-40B4-BE49-F238E27FC236}">
                  <a16:creationId xmlns:a16="http://schemas.microsoft.com/office/drawing/2014/main" id="{32F78687-CB7A-4E3A-B536-889B284E57C3}"/>
                </a:ext>
              </a:extLst>
            </p:cNvPr>
            <p:cNvSpPr/>
            <p:nvPr/>
          </p:nvSpPr>
          <p:spPr>
            <a:xfrm>
              <a:off x="1155564" y="2444965"/>
              <a:ext cx="6517687" cy="1269218"/>
            </a:xfrm>
            <a:custGeom>
              <a:avLst/>
              <a:gdLst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19331 h 1529750"/>
                <a:gd name="connsiteX1" fmla="*/ 2825152 w 5578416"/>
                <a:gd name="connsiteY1" fmla="*/ 559278 h 1529750"/>
                <a:gd name="connsiteX2" fmla="*/ 5093899 w 5578416"/>
                <a:gd name="connsiteY2" fmla="*/ 127957 h 1529750"/>
                <a:gd name="connsiteX3" fmla="*/ 5197416 w 5578416"/>
                <a:gd name="connsiteY3" fmla="*/ 1327029 h 1529750"/>
                <a:gd name="connsiteX4" fmla="*/ 2807899 w 5578416"/>
                <a:gd name="connsiteY4" fmla="*/ 921588 h 1529750"/>
                <a:gd name="connsiteX5" fmla="*/ 392502 w 5578416"/>
                <a:gd name="connsiteY5" fmla="*/ 1396040 h 1529750"/>
                <a:gd name="connsiteX6" fmla="*/ 427008 w 5578416"/>
                <a:gd name="connsiteY6" fmla="*/ 119331 h 1529750"/>
                <a:gd name="connsiteX0" fmla="*/ 39702 w 5191110"/>
                <a:gd name="connsiteY0" fmla="*/ 119332 h 1529751"/>
                <a:gd name="connsiteX1" fmla="*/ 2437846 w 5191110"/>
                <a:gd name="connsiteY1" fmla="*/ 559279 h 1529751"/>
                <a:gd name="connsiteX2" fmla="*/ 4706593 w 5191110"/>
                <a:gd name="connsiteY2" fmla="*/ 127958 h 1529751"/>
                <a:gd name="connsiteX3" fmla="*/ 4810110 w 5191110"/>
                <a:gd name="connsiteY3" fmla="*/ 1327030 h 1529751"/>
                <a:gd name="connsiteX4" fmla="*/ 2420593 w 5191110"/>
                <a:gd name="connsiteY4" fmla="*/ 921589 h 1529751"/>
                <a:gd name="connsiteX5" fmla="*/ 5196 w 5191110"/>
                <a:gd name="connsiteY5" fmla="*/ 1396041 h 1529751"/>
                <a:gd name="connsiteX6" fmla="*/ 39702 w 5191110"/>
                <a:gd name="connsiteY6" fmla="*/ 119332 h 1529751"/>
                <a:gd name="connsiteX0" fmla="*/ 39702 w 5191110"/>
                <a:gd name="connsiteY0" fmla="*/ 119332 h 1459302"/>
                <a:gd name="connsiteX1" fmla="*/ 2437846 w 5191110"/>
                <a:gd name="connsiteY1" fmla="*/ 559279 h 1459302"/>
                <a:gd name="connsiteX2" fmla="*/ 4706593 w 5191110"/>
                <a:gd name="connsiteY2" fmla="*/ 127958 h 1459302"/>
                <a:gd name="connsiteX3" fmla="*/ 4810110 w 5191110"/>
                <a:gd name="connsiteY3" fmla="*/ 1327030 h 1459302"/>
                <a:gd name="connsiteX4" fmla="*/ 2420593 w 5191110"/>
                <a:gd name="connsiteY4" fmla="*/ 921589 h 1459302"/>
                <a:gd name="connsiteX5" fmla="*/ 5196 w 5191110"/>
                <a:gd name="connsiteY5" fmla="*/ 1396041 h 1459302"/>
                <a:gd name="connsiteX6" fmla="*/ 39702 w 5191110"/>
                <a:gd name="connsiteY6" fmla="*/ 119332 h 1459302"/>
                <a:gd name="connsiteX0" fmla="*/ 39702 w 5101970"/>
                <a:gd name="connsiteY0" fmla="*/ 119332 h 1459302"/>
                <a:gd name="connsiteX1" fmla="*/ 2437846 w 5101970"/>
                <a:gd name="connsiteY1" fmla="*/ 559279 h 1459302"/>
                <a:gd name="connsiteX2" fmla="*/ 4706593 w 5101970"/>
                <a:gd name="connsiteY2" fmla="*/ 127958 h 1459302"/>
                <a:gd name="connsiteX3" fmla="*/ 4810110 w 5101970"/>
                <a:gd name="connsiteY3" fmla="*/ 1327030 h 1459302"/>
                <a:gd name="connsiteX4" fmla="*/ 2420593 w 5101970"/>
                <a:gd name="connsiteY4" fmla="*/ 921589 h 1459302"/>
                <a:gd name="connsiteX5" fmla="*/ 5196 w 5101970"/>
                <a:gd name="connsiteY5" fmla="*/ 1396041 h 1459302"/>
                <a:gd name="connsiteX6" fmla="*/ 39702 w 5101970"/>
                <a:gd name="connsiteY6" fmla="*/ 119332 h 1459302"/>
                <a:gd name="connsiteX0" fmla="*/ 39702 w 5101970"/>
                <a:gd name="connsiteY0" fmla="*/ 119332 h 1396041"/>
                <a:gd name="connsiteX1" fmla="*/ 2437846 w 5101970"/>
                <a:gd name="connsiteY1" fmla="*/ 559279 h 1396041"/>
                <a:gd name="connsiteX2" fmla="*/ 4706593 w 5101970"/>
                <a:gd name="connsiteY2" fmla="*/ 127958 h 1396041"/>
                <a:gd name="connsiteX3" fmla="*/ 4810110 w 5101970"/>
                <a:gd name="connsiteY3" fmla="*/ 1327030 h 1396041"/>
                <a:gd name="connsiteX4" fmla="*/ 2420593 w 5101970"/>
                <a:gd name="connsiteY4" fmla="*/ 921589 h 1396041"/>
                <a:gd name="connsiteX5" fmla="*/ 5196 w 5101970"/>
                <a:gd name="connsiteY5" fmla="*/ 1396041 h 1396041"/>
                <a:gd name="connsiteX6" fmla="*/ 39702 w 5101970"/>
                <a:gd name="connsiteY6" fmla="*/ 119332 h 1396041"/>
                <a:gd name="connsiteX0" fmla="*/ 39702 w 4810110"/>
                <a:gd name="connsiteY0" fmla="*/ 119332 h 1396041"/>
                <a:gd name="connsiteX1" fmla="*/ 2437846 w 4810110"/>
                <a:gd name="connsiteY1" fmla="*/ 559279 h 1396041"/>
                <a:gd name="connsiteX2" fmla="*/ 4706593 w 4810110"/>
                <a:gd name="connsiteY2" fmla="*/ 127958 h 1396041"/>
                <a:gd name="connsiteX3" fmla="*/ 4810110 w 4810110"/>
                <a:gd name="connsiteY3" fmla="*/ 1327030 h 1396041"/>
                <a:gd name="connsiteX4" fmla="*/ 2420593 w 4810110"/>
                <a:gd name="connsiteY4" fmla="*/ 921589 h 1396041"/>
                <a:gd name="connsiteX5" fmla="*/ 5196 w 4810110"/>
                <a:gd name="connsiteY5" fmla="*/ 1396041 h 1396041"/>
                <a:gd name="connsiteX6" fmla="*/ 39702 w 4810110"/>
                <a:gd name="connsiteY6" fmla="*/ 119332 h 1396041"/>
                <a:gd name="connsiteX0" fmla="*/ 39702 w 4810392"/>
                <a:gd name="connsiteY0" fmla="*/ 69360 h 1346069"/>
                <a:gd name="connsiteX1" fmla="*/ 2437846 w 4810392"/>
                <a:gd name="connsiteY1" fmla="*/ 509307 h 1346069"/>
                <a:gd name="connsiteX2" fmla="*/ 4792653 w 4810392"/>
                <a:gd name="connsiteY2" fmla="*/ 127958 h 1346069"/>
                <a:gd name="connsiteX3" fmla="*/ 4810110 w 4810392"/>
                <a:gd name="connsiteY3" fmla="*/ 1277058 h 1346069"/>
                <a:gd name="connsiteX4" fmla="*/ 2420593 w 4810392"/>
                <a:gd name="connsiteY4" fmla="*/ 871617 h 1346069"/>
                <a:gd name="connsiteX5" fmla="*/ 5196 w 4810392"/>
                <a:gd name="connsiteY5" fmla="*/ 1346069 h 1346069"/>
                <a:gd name="connsiteX6" fmla="*/ 39702 w 4810392"/>
                <a:gd name="connsiteY6" fmla="*/ 69360 h 1346069"/>
                <a:gd name="connsiteX0" fmla="*/ 39702 w 4810392"/>
                <a:gd name="connsiteY0" fmla="*/ 1 h 1276710"/>
                <a:gd name="connsiteX1" fmla="*/ 2437846 w 4810392"/>
                <a:gd name="connsiteY1" fmla="*/ 439948 h 1276710"/>
                <a:gd name="connsiteX2" fmla="*/ 4792653 w 4810392"/>
                <a:gd name="connsiteY2" fmla="*/ 58599 h 1276710"/>
                <a:gd name="connsiteX3" fmla="*/ 4810110 w 4810392"/>
                <a:gd name="connsiteY3" fmla="*/ 1207699 h 1276710"/>
                <a:gd name="connsiteX4" fmla="*/ 2420593 w 4810392"/>
                <a:gd name="connsiteY4" fmla="*/ 802258 h 1276710"/>
                <a:gd name="connsiteX5" fmla="*/ 5196 w 4810392"/>
                <a:gd name="connsiteY5" fmla="*/ 1276710 h 1276710"/>
                <a:gd name="connsiteX6" fmla="*/ 39702 w 4810392"/>
                <a:gd name="connsiteY6" fmla="*/ 1 h 12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392" h="1276710">
                  <a:moveTo>
                    <a:pt x="39702" y="1"/>
                  </a:moveTo>
                  <a:cubicBezTo>
                    <a:pt x="425396" y="135721"/>
                    <a:pt x="1645688" y="430182"/>
                    <a:pt x="2437846" y="439948"/>
                  </a:cubicBezTo>
                  <a:cubicBezTo>
                    <a:pt x="3230004" y="449714"/>
                    <a:pt x="4464066" y="186616"/>
                    <a:pt x="4792653" y="58599"/>
                  </a:cubicBezTo>
                  <a:cubicBezTo>
                    <a:pt x="4810392" y="511247"/>
                    <a:pt x="4804664" y="746260"/>
                    <a:pt x="4810110" y="1207699"/>
                  </a:cubicBezTo>
                  <a:cubicBezTo>
                    <a:pt x="4322126" y="1048010"/>
                    <a:pt x="3221412" y="790756"/>
                    <a:pt x="2420593" y="802258"/>
                  </a:cubicBezTo>
                  <a:cubicBezTo>
                    <a:pt x="1619774" y="813760"/>
                    <a:pt x="462368" y="1144564"/>
                    <a:pt x="5196" y="1276710"/>
                  </a:cubicBezTo>
                  <a:cubicBezTo>
                    <a:pt x="0" y="846841"/>
                    <a:pt x="35313" y="416139"/>
                    <a:pt x="3970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Ellipse 13">
              <a:extLst>
                <a:ext uri="{FF2B5EF4-FFF2-40B4-BE49-F238E27FC236}">
                  <a16:creationId xmlns:a16="http://schemas.microsoft.com/office/drawing/2014/main" id="{7A9CA22F-CBD3-4A43-B886-D0E06002E889}"/>
                </a:ext>
              </a:extLst>
            </p:cNvPr>
            <p:cNvSpPr/>
            <p:nvPr/>
          </p:nvSpPr>
          <p:spPr>
            <a:xfrm>
              <a:off x="3949036" y="2987078"/>
              <a:ext cx="1385492" cy="158104"/>
            </a:xfrm>
            <a:prstGeom prst="ellipse">
              <a:avLst/>
            </a:prstGeom>
            <a:solidFill>
              <a:srgbClr val="0000F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" name="Pfeil nach rechts 14">
              <a:extLst>
                <a:ext uri="{FF2B5EF4-FFF2-40B4-BE49-F238E27FC236}">
                  <a16:creationId xmlns:a16="http://schemas.microsoft.com/office/drawing/2014/main" id="{9FE9FDB5-0F36-419B-B54B-B28242E055E6}"/>
                </a:ext>
              </a:extLst>
            </p:cNvPr>
            <p:cNvSpPr/>
            <p:nvPr/>
          </p:nvSpPr>
          <p:spPr bwMode="auto">
            <a:xfrm rot="5400000" flipH="1">
              <a:off x="4063083" y="3385677"/>
              <a:ext cx="1157398" cy="1339371"/>
            </a:xfrm>
            <a:prstGeom prst="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>
                <a:solidFill>
                  <a:srgbClr val="00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7" name="TextBox 56">
              <a:extLst>
                <a:ext uri="{FF2B5EF4-FFF2-40B4-BE49-F238E27FC236}">
                  <a16:creationId xmlns:a16="http://schemas.microsoft.com/office/drawing/2014/main" id="{E5E1ECA0-AFDD-446D-B5F7-5EA8CE077432}"/>
                </a:ext>
              </a:extLst>
            </p:cNvPr>
            <p:cNvSpPr txBox="1"/>
            <p:nvPr/>
          </p:nvSpPr>
          <p:spPr>
            <a:xfrm>
              <a:off x="910702" y="3361032"/>
              <a:ext cx="2074818" cy="63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dipole trap</a:t>
              </a:r>
            </a:p>
          </p:txBody>
        </p:sp>
        <p:sp>
          <p:nvSpPr>
            <p:cNvPr id="68" name="TextBox 56">
              <a:extLst>
                <a:ext uri="{FF2B5EF4-FFF2-40B4-BE49-F238E27FC236}">
                  <a16:creationId xmlns:a16="http://schemas.microsoft.com/office/drawing/2014/main" id="{20018FAA-08D7-414C-A1E5-67C7D18EF74A}"/>
                </a:ext>
              </a:extLst>
            </p:cNvPr>
            <p:cNvSpPr txBox="1"/>
            <p:nvPr/>
          </p:nvSpPr>
          <p:spPr>
            <a:xfrm>
              <a:off x="5059880" y="4200361"/>
              <a:ext cx="2338242" cy="63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cooling laser</a:t>
              </a:r>
            </a:p>
          </p:txBody>
        </p:sp>
      </p:grpSp>
      <p:cxnSp>
        <p:nvCxnSpPr>
          <p:cNvPr id="69" name="Gerade Verbindung mit Pfeil 79">
            <a:extLst>
              <a:ext uri="{FF2B5EF4-FFF2-40B4-BE49-F238E27FC236}">
                <a16:creationId xmlns:a16="http://schemas.microsoft.com/office/drawing/2014/main" id="{6EE7388D-D41B-42B9-9863-26E2B8BE0321}"/>
              </a:ext>
            </a:extLst>
          </p:cNvPr>
          <p:cNvCxnSpPr/>
          <p:nvPr/>
        </p:nvCxnSpPr>
        <p:spPr bwMode="auto">
          <a:xfrm flipV="1">
            <a:off x="4023418" y="4439131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Gerade Verbindung mit Pfeil 79">
            <a:extLst>
              <a:ext uri="{FF2B5EF4-FFF2-40B4-BE49-F238E27FC236}">
                <a16:creationId xmlns:a16="http://schemas.microsoft.com/office/drawing/2014/main" id="{4276FAA2-2BEE-4569-98DD-6296228C91B1}"/>
              </a:ext>
            </a:extLst>
          </p:cNvPr>
          <p:cNvCxnSpPr/>
          <p:nvPr/>
        </p:nvCxnSpPr>
        <p:spPr bwMode="auto">
          <a:xfrm flipV="1">
            <a:off x="4304512" y="3998236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21908E03-6D66-40F0-B1A1-5B6619FCC7FB}"/>
              </a:ext>
            </a:extLst>
          </p:cNvPr>
          <p:cNvSpPr/>
          <p:nvPr/>
        </p:nvSpPr>
        <p:spPr bwMode="auto">
          <a:xfrm rot="5400000">
            <a:off x="6811949" y="4298602"/>
            <a:ext cx="2326072" cy="162349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2" name="Picture 2">
            <a:extLst>
              <a:ext uri="{FF2B5EF4-FFF2-40B4-BE49-F238E27FC236}">
                <a16:creationId xmlns:a16="http://schemas.microsoft.com/office/drawing/2014/main" id="{7E0E4ACB-EEE0-4B57-944A-ACFDB43BB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8"/>
          <a:stretch/>
        </p:blipFill>
        <p:spPr bwMode="auto">
          <a:xfrm>
            <a:off x="7301659" y="4041650"/>
            <a:ext cx="1327044" cy="207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9F38E74A-2CB9-412C-A3BF-ACB8D832F77E}"/>
              </a:ext>
            </a:extLst>
          </p:cNvPr>
          <p:cNvSpPr/>
          <p:nvPr/>
        </p:nvSpPr>
        <p:spPr bwMode="auto">
          <a:xfrm>
            <a:off x="3608446" y="-1"/>
            <a:ext cx="688734" cy="69751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latin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Transparency beam</a:t>
            </a:r>
          </a:p>
        </p:txBody>
      </p:sp>
      <p:sp>
        <p:nvSpPr>
          <p:cNvPr id="74" name="Pfeil nach unten 45">
            <a:extLst>
              <a:ext uri="{FF2B5EF4-FFF2-40B4-BE49-F238E27FC236}">
                <a16:creationId xmlns:a16="http://schemas.microsoft.com/office/drawing/2014/main" id="{5CEF1FEE-936A-456D-841E-14F7724FFA51}"/>
              </a:ext>
            </a:extLst>
          </p:cNvPr>
          <p:cNvSpPr/>
          <p:nvPr/>
        </p:nvSpPr>
        <p:spPr bwMode="auto">
          <a:xfrm flipV="1">
            <a:off x="3907815" y="1299380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>
              <a:solidFill>
                <a:srgbClr val="000000"/>
              </a:solidFill>
            </a:endParaRPr>
          </a:p>
        </p:txBody>
      </p:sp>
      <p:sp>
        <p:nvSpPr>
          <p:cNvPr id="75" name="Rechteck 46">
            <a:extLst>
              <a:ext uri="{FF2B5EF4-FFF2-40B4-BE49-F238E27FC236}">
                <a16:creationId xmlns:a16="http://schemas.microsoft.com/office/drawing/2014/main" id="{92A6FC44-6CFC-4AAA-B6E6-BA30E8FAB2E7}"/>
              </a:ext>
            </a:extLst>
          </p:cNvPr>
          <p:cNvSpPr/>
          <p:nvPr/>
        </p:nvSpPr>
        <p:spPr>
          <a:xfrm>
            <a:off x="4267654" y="1362170"/>
            <a:ext cx="199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err="1">
                <a:solidFill>
                  <a:srgbClr val="000000"/>
                </a:solidFill>
                <a:latin typeface="+mn-lt"/>
              </a:rPr>
              <a:t>transparency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beam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EFAAD3C-89F9-4305-A77E-1A457FC4B0F5}"/>
              </a:ext>
            </a:extLst>
          </p:cNvPr>
          <p:cNvCxnSpPr/>
          <p:nvPr/>
        </p:nvCxnSpPr>
        <p:spPr bwMode="auto">
          <a:xfrm flipH="1" flipV="1">
            <a:off x="8967616" y="1389422"/>
            <a:ext cx="565628" cy="944274"/>
          </a:xfrm>
          <a:prstGeom prst="straightConnector1">
            <a:avLst/>
          </a:prstGeom>
          <a:noFill/>
          <a:ln w="28575" cap="flat" cmpd="sng" algn="ctr">
            <a:solidFill>
              <a:srgbClr val="33CC33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77" name="TextBox 56">
            <a:extLst>
              <a:ext uri="{FF2B5EF4-FFF2-40B4-BE49-F238E27FC236}">
                <a16:creationId xmlns:a16="http://schemas.microsoft.com/office/drawing/2014/main" id="{C4F9302B-8A1A-4CE5-B6AD-B290EC31CE9E}"/>
              </a:ext>
            </a:extLst>
          </p:cNvPr>
          <p:cNvSpPr txBox="1"/>
          <p:nvPr/>
        </p:nvSpPr>
        <p:spPr>
          <a:xfrm>
            <a:off x="9237937" y="1680712"/>
            <a:ext cx="9012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000000"/>
                </a:solidFill>
                <a:latin typeface="+mn-lt"/>
              </a:rPr>
              <a:t>transparency</a:t>
            </a:r>
          </a:p>
        </p:txBody>
      </p:sp>
      <p:sp>
        <p:nvSpPr>
          <p:cNvPr id="80" name="Pfeil nach unten 45">
            <a:extLst>
              <a:ext uri="{FF2B5EF4-FFF2-40B4-BE49-F238E27FC236}">
                <a16:creationId xmlns:a16="http://schemas.microsoft.com/office/drawing/2014/main" id="{4E87F22A-02D6-4164-BA8B-FE9A0CA87D48}"/>
              </a:ext>
            </a:extLst>
          </p:cNvPr>
          <p:cNvSpPr/>
          <p:nvPr/>
        </p:nvSpPr>
        <p:spPr bwMode="auto">
          <a:xfrm flipV="1">
            <a:off x="3894726" y="6115175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>
              <a:solidFill>
                <a:srgbClr val="000000"/>
              </a:solidFill>
            </a:endParaRPr>
          </a:p>
        </p:txBody>
      </p:sp>
      <p:sp>
        <p:nvSpPr>
          <p:cNvPr id="81" name="Rechteck 46">
            <a:extLst>
              <a:ext uri="{FF2B5EF4-FFF2-40B4-BE49-F238E27FC236}">
                <a16:creationId xmlns:a16="http://schemas.microsoft.com/office/drawing/2014/main" id="{DEC61E2E-6B4F-40E6-BAAD-ED2287088D2B}"/>
              </a:ext>
            </a:extLst>
          </p:cNvPr>
          <p:cNvSpPr/>
          <p:nvPr/>
        </p:nvSpPr>
        <p:spPr>
          <a:xfrm>
            <a:off x="4165322" y="6295657"/>
            <a:ext cx="1972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err="1">
                <a:solidFill>
                  <a:srgbClr val="000000"/>
                </a:solidFill>
                <a:latin typeface="+mj-lt"/>
              </a:rPr>
              <a:t>transparency</a:t>
            </a:r>
            <a:r>
              <a:rPr lang="de-AT" dirty="0">
                <a:solidFill>
                  <a:srgbClr val="000000"/>
                </a:solidFill>
                <a:latin typeface="+mj-lt"/>
              </a:rPr>
              <a:t> beam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CE8B56F-A364-48B5-807E-5CA9E7127262}"/>
              </a:ext>
            </a:extLst>
          </p:cNvPr>
          <p:cNvSpPr/>
          <p:nvPr/>
        </p:nvSpPr>
        <p:spPr bwMode="auto">
          <a:xfrm>
            <a:off x="3999561" y="5898631"/>
            <a:ext cx="45719" cy="16636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ACD5489-E381-4108-9A41-BBBE78B90568}"/>
              </a:ext>
            </a:extLst>
          </p:cNvPr>
          <p:cNvCxnSpPr/>
          <p:nvPr/>
        </p:nvCxnSpPr>
        <p:spPr bwMode="auto">
          <a:xfrm flipH="1">
            <a:off x="4109159" y="5898631"/>
            <a:ext cx="595188" cy="6341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9" name="Rechteck 43">
            <a:extLst>
              <a:ext uri="{FF2B5EF4-FFF2-40B4-BE49-F238E27FC236}">
                <a16:creationId xmlns:a16="http://schemas.microsoft.com/office/drawing/2014/main" id="{5DB95EDB-800B-4251-B8B3-C8E16E18FFF8}"/>
              </a:ext>
            </a:extLst>
          </p:cNvPr>
          <p:cNvSpPr/>
          <p:nvPr/>
        </p:nvSpPr>
        <p:spPr>
          <a:xfrm>
            <a:off x="4733374" y="5729353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>
                <a:solidFill>
                  <a:srgbClr val="000000"/>
                </a:solidFill>
                <a:latin typeface="Arial"/>
              </a:rPr>
              <a:t>BEC!</a:t>
            </a:r>
          </a:p>
        </p:txBody>
      </p:sp>
      <p:sp>
        <p:nvSpPr>
          <p:cNvPr id="85" name="Rechteck 46">
            <a:extLst>
              <a:ext uri="{FF2B5EF4-FFF2-40B4-BE49-F238E27FC236}">
                <a16:creationId xmlns:a16="http://schemas.microsoft.com/office/drawing/2014/main" id="{A861E546-12BC-4ABE-9BAE-6FEC61E1AAD6}"/>
              </a:ext>
            </a:extLst>
          </p:cNvPr>
          <p:cNvSpPr/>
          <p:nvPr/>
        </p:nvSpPr>
        <p:spPr>
          <a:xfrm>
            <a:off x="7399700" y="6116396"/>
            <a:ext cx="1167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err="1">
                <a:solidFill>
                  <a:srgbClr val="FFF201"/>
                </a:solidFill>
                <a:latin typeface="+mn-lt"/>
              </a:rPr>
              <a:t>without</a:t>
            </a:r>
            <a:endParaRPr lang="de-AT" dirty="0">
              <a:solidFill>
                <a:srgbClr val="FFF20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679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  <p:bldP spid="8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EF5712-6688-4244-AB44-CA55C1813A1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0424C852-A63A-4698-8E33-1785621E210E}"/>
              </a:ext>
            </a:extLst>
          </p:cNvPr>
          <p:cNvSpPr/>
          <p:nvPr/>
        </p:nvSpPr>
        <p:spPr bwMode="auto">
          <a:xfrm rot="5400000">
            <a:off x="7276319" y="3834231"/>
            <a:ext cx="2788464" cy="301463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BA60662E-6BC5-4573-A782-420C96378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2" r="33497"/>
          <a:stretch/>
        </p:blipFill>
        <p:spPr bwMode="auto">
          <a:xfrm>
            <a:off x="8675117" y="4058513"/>
            <a:ext cx="1394696" cy="20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Rechteck 46">
            <a:extLst>
              <a:ext uri="{FF2B5EF4-FFF2-40B4-BE49-F238E27FC236}">
                <a16:creationId xmlns:a16="http://schemas.microsoft.com/office/drawing/2014/main" id="{C188E58C-16A9-43E3-8B8B-C00E7F93A2AB}"/>
              </a:ext>
            </a:extLst>
          </p:cNvPr>
          <p:cNvSpPr/>
          <p:nvPr/>
        </p:nvSpPr>
        <p:spPr>
          <a:xfrm>
            <a:off x="7163237" y="6395784"/>
            <a:ext cx="3014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err="1">
                <a:solidFill>
                  <a:srgbClr val="FFF201"/>
                </a:solidFill>
                <a:latin typeface="+mn-lt"/>
              </a:rPr>
              <a:t>transparency</a:t>
            </a:r>
            <a:r>
              <a:rPr lang="de-AT" dirty="0">
                <a:solidFill>
                  <a:srgbClr val="FFF201"/>
                </a:solidFill>
                <a:latin typeface="+mn-lt"/>
              </a:rPr>
              <a:t> beam</a:t>
            </a:r>
          </a:p>
        </p:txBody>
      </p:sp>
      <p:sp>
        <p:nvSpPr>
          <p:cNvPr id="86" name="Rechteck 46">
            <a:extLst>
              <a:ext uri="{FF2B5EF4-FFF2-40B4-BE49-F238E27FC236}">
                <a16:creationId xmlns:a16="http://schemas.microsoft.com/office/drawing/2014/main" id="{5C0C3937-B4DE-40C2-AB8F-D8CC143A2644}"/>
              </a:ext>
            </a:extLst>
          </p:cNvPr>
          <p:cNvSpPr/>
          <p:nvPr/>
        </p:nvSpPr>
        <p:spPr>
          <a:xfrm>
            <a:off x="8786532" y="6116396"/>
            <a:ext cx="1176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err="1">
                <a:solidFill>
                  <a:srgbClr val="FFF201"/>
                </a:solidFill>
                <a:latin typeface="+mn-lt"/>
              </a:rPr>
              <a:t>with</a:t>
            </a:r>
            <a:endParaRPr lang="de-AT" dirty="0">
              <a:solidFill>
                <a:srgbClr val="FFF201"/>
              </a:solidFill>
              <a:latin typeface="+mn-lt"/>
            </a:endParaRPr>
          </a:p>
        </p:txBody>
      </p:sp>
      <p:pic>
        <p:nvPicPr>
          <p:cNvPr id="78" name="Picture 17">
            <a:extLst>
              <a:ext uri="{FF2B5EF4-FFF2-40B4-BE49-F238E27FC236}">
                <a16:creationId xmlns:a16="http://schemas.microsoft.com/office/drawing/2014/main" id="{11D102B1-5364-4B81-845C-AC4DC7E80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54" y="2161220"/>
            <a:ext cx="27432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Titel 1">
            <a:extLst>
              <a:ext uri="{FF2B5EF4-FFF2-40B4-BE49-F238E27FC236}">
                <a16:creationId xmlns:a16="http://schemas.microsoft.com/office/drawing/2014/main" id="{6A7ABB20-8A5C-4AF0-B7F8-143D7417A4EA}"/>
              </a:ext>
            </a:extLst>
          </p:cNvPr>
          <p:cNvSpPr txBox="1">
            <a:spLocks/>
          </p:cNvSpPr>
          <p:nvPr/>
        </p:nvSpPr>
        <p:spPr>
          <a:xfrm>
            <a:off x="-91072" y="75682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4" name="Freihandform 12">
            <a:extLst>
              <a:ext uri="{FF2B5EF4-FFF2-40B4-BE49-F238E27FC236}">
                <a16:creationId xmlns:a16="http://schemas.microsoft.com/office/drawing/2014/main" id="{B466C451-E722-4682-9D32-49ECD05C6361}"/>
              </a:ext>
            </a:extLst>
          </p:cNvPr>
          <p:cNvSpPr/>
          <p:nvPr/>
        </p:nvSpPr>
        <p:spPr>
          <a:xfrm rot="16200000">
            <a:off x="2584369" y="1149677"/>
            <a:ext cx="2890194" cy="2466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B531EFF4-AF63-44F6-885D-4AC28B288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084"/>
          <a:stretch/>
        </p:blipFill>
        <p:spPr bwMode="auto">
          <a:xfrm>
            <a:off x="2651817" y="5207430"/>
            <a:ext cx="27432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Freihandform 86">
            <a:extLst>
              <a:ext uri="{FF2B5EF4-FFF2-40B4-BE49-F238E27FC236}">
                <a16:creationId xmlns:a16="http://schemas.microsoft.com/office/drawing/2014/main" id="{40BBCB43-BE40-42F7-B02E-9E9B99A8A69D}"/>
              </a:ext>
            </a:extLst>
          </p:cNvPr>
          <p:cNvSpPr/>
          <p:nvPr/>
        </p:nvSpPr>
        <p:spPr bwMode="auto">
          <a:xfrm>
            <a:off x="3608447" y="5485105"/>
            <a:ext cx="813707" cy="579891"/>
          </a:xfrm>
          <a:custGeom>
            <a:avLst/>
            <a:gdLst>
              <a:gd name="connsiteX0" fmla="*/ 0 w 813707"/>
              <a:gd name="connsiteY0" fmla="*/ 0 h 579891"/>
              <a:gd name="connsiteX1" fmla="*/ 46264 w 813707"/>
              <a:gd name="connsiteY1" fmla="*/ 29935 h 579891"/>
              <a:gd name="connsiteX2" fmla="*/ 89807 w 813707"/>
              <a:gd name="connsiteY2" fmla="*/ 57150 h 579891"/>
              <a:gd name="connsiteX3" fmla="*/ 122464 w 813707"/>
              <a:gd name="connsiteY3" fmla="*/ 76200 h 579891"/>
              <a:gd name="connsiteX4" fmla="*/ 166007 w 813707"/>
              <a:gd name="connsiteY4" fmla="*/ 103414 h 579891"/>
              <a:gd name="connsiteX5" fmla="*/ 214993 w 813707"/>
              <a:gd name="connsiteY5" fmla="*/ 125185 h 579891"/>
              <a:gd name="connsiteX6" fmla="*/ 244929 w 813707"/>
              <a:gd name="connsiteY6" fmla="*/ 133350 h 579891"/>
              <a:gd name="connsiteX7" fmla="*/ 272143 w 813707"/>
              <a:gd name="connsiteY7" fmla="*/ 146957 h 579891"/>
              <a:gd name="connsiteX8" fmla="*/ 291193 w 813707"/>
              <a:gd name="connsiteY8" fmla="*/ 155121 h 579891"/>
              <a:gd name="connsiteX9" fmla="*/ 321129 w 813707"/>
              <a:gd name="connsiteY9" fmla="*/ 182335 h 579891"/>
              <a:gd name="connsiteX10" fmla="*/ 332014 w 813707"/>
              <a:gd name="connsiteY10" fmla="*/ 223157 h 579891"/>
              <a:gd name="connsiteX11" fmla="*/ 342900 w 813707"/>
              <a:gd name="connsiteY11" fmla="*/ 253092 h 579891"/>
              <a:gd name="connsiteX12" fmla="*/ 356507 w 813707"/>
              <a:gd name="connsiteY12" fmla="*/ 321128 h 579891"/>
              <a:gd name="connsiteX13" fmla="*/ 364671 w 813707"/>
              <a:gd name="connsiteY13" fmla="*/ 364671 h 579891"/>
              <a:gd name="connsiteX14" fmla="*/ 372836 w 813707"/>
              <a:gd name="connsiteY14" fmla="*/ 419100 h 579891"/>
              <a:gd name="connsiteX15" fmla="*/ 381000 w 813707"/>
              <a:gd name="connsiteY15" fmla="*/ 457200 h 579891"/>
              <a:gd name="connsiteX16" fmla="*/ 383721 w 813707"/>
              <a:gd name="connsiteY16" fmla="*/ 495300 h 579891"/>
              <a:gd name="connsiteX17" fmla="*/ 397329 w 813707"/>
              <a:gd name="connsiteY17" fmla="*/ 552450 h 579891"/>
              <a:gd name="connsiteX18" fmla="*/ 405493 w 813707"/>
              <a:gd name="connsiteY18" fmla="*/ 571500 h 579891"/>
              <a:gd name="connsiteX19" fmla="*/ 413657 w 813707"/>
              <a:gd name="connsiteY19" fmla="*/ 579664 h 579891"/>
              <a:gd name="connsiteX20" fmla="*/ 421821 w 813707"/>
              <a:gd name="connsiteY20" fmla="*/ 563335 h 579891"/>
              <a:gd name="connsiteX21" fmla="*/ 432707 w 813707"/>
              <a:gd name="connsiteY21" fmla="*/ 530678 h 579891"/>
              <a:gd name="connsiteX22" fmla="*/ 443593 w 813707"/>
              <a:gd name="connsiteY22" fmla="*/ 470807 h 579891"/>
              <a:gd name="connsiteX23" fmla="*/ 451757 w 813707"/>
              <a:gd name="connsiteY23" fmla="*/ 413657 h 579891"/>
              <a:gd name="connsiteX24" fmla="*/ 459921 w 813707"/>
              <a:gd name="connsiteY24" fmla="*/ 364671 h 579891"/>
              <a:gd name="connsiteX25" fmla="*/ 468086 w 813707"/>
              <a:gd name="connsiteY25" fmla="*/ 323850 h 579891"/>
              <a:gd name="connsiteX26" fmla="*/ 476250 w 813707"/>
              <a:gd name="connsiteY26" fmla="*/ 277585 h 579891"/>
              <a:gd name="connsiteX27" fmla="*/ 484414 w 813707"/>
              <a:gd name="connsiteY27" fmla="*/ 231321 h 579891"/>
              <a:gd name="connsiteX28" fmla="*/ 495300 w 813707"/>
              <a:gd name="connsiteY28" fmla="*/ 201385 h 579891"/>
              <a:gd name="connsiteX29" fmla="*/ 508907 w 813707"/>
              <a:gd name="connsiteY29" fmla="*/ 174171 h 579891"/>
              <a:gd name="connsiteX30" fmla="*/ 525236 w 813707"/>
              <a:gd name="connsiteY30" fmla="*/ 157842 h 579891"/>
              <a:gd name="connsiteX31" fmla="*/ 557893 w 813707"/>
              <a:gd name="connsiteY31" fmla="*/ 141514 h 579891"/>
              <a:gd name="connsiteX32" fmla="*/ 593271 w 813707"/>
              <a:gd name="connsiteY32" fmla="*/ 127907 h 579891"/>
              <a:gd name="connsiteX33" fmla="*/ 628650 w 813707"/>
              <a:gd name="connsiteY33" fmla="*/ 114300 h 579891"/>
              <a:gd name="connsiteX34" fmla="*/ 658586 w 813707"/>
              <a:gd name="connsiteY34" fmla="*/ 95250 h 579891"/>
              <a:gd name="connsiteX35" fmla="*/ 696686 w 813707"/>
              <a:gd name="connsiteY35" fmla="*/ 76200 h 579891"/>
              <a:gd name="connsiteX36" fmla="*/ 723900 w 813707"/>
              <a:gd name="connsiteY36" fmla="*/ 54428 h 579891"/>
              <a:gd name="connsiteX37" fmla="*/ 753836 w 813707"/>
              <a:gd name="connsiteY37" fmla="*/ 38100 h 579891"/>
              <a:gd name="connsiteX38" fmla="*/ 775607 w 813707"/>
              <a:gd name="connsiteY38" fmla="*/ 19050 h 579891"/>
              <a:gd name="connsiteX39" fmla="*/ 813707 w 813707"/>
              <a:gd name="connsiteY39" fmla="*/ 2721 h 57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3707" h="579891">
                <a:moveTo>
                  <a:pt x="0" y="0"/>
                </a:moveTo>
                <a:lnTo>
                  <a:pt x="46264" y="29935"/>
                </a:lnTo>
                <a:cubicBezTo>
                  <a:pt x="61232" y="39460"/>
                  <a:pt x="77107" y="49439"/>
                  <a:pt x="89807" y="57150"/>
                </a:cubicBezTo>
                <a:cubicBezTo>
                  <a:pt x="102507" y="64861"/>
                  <a:pt x="109764" y="68489"/>
                  <a:pt x="122464" y="76200"/>
                </a:cubicBezTo>
                <a:cubicBezTo>
                  <a:pt x="135164" y="83911"/>
                  <a:pt x="150586" y="95250"/>
                  <a:pt x="166007" y="103414"/>
                </a:cubicBezTo>
                <a:cubicBezTo>
                  <a:pt x="181429" y="111578"/>
                  <a:pt x="201839" y="120196"/>
                  <a:pt x="214993" y="125185"/>
                </a:cubicBezTo>
                <a:cubicBezTo>
                  <a:pt x="228147" y="130174"/>
                  <a:pt x="235404" y="129721"/>
                  <a:pt x="244929" y="133350"/>
                </a:cubicBezTo>
                <a:cubicBezTo>
                  <a:pt x="254454" y="136979"/>
                  <a:pt x="264432" y="143329"/>
                  <a:pt x="272143" y="146957"/>
                </a:cubicBezTo>
                <a:cubicBezTo>
                  <a:pt x="279854" y="150586"/>
                  <a:pt x="283029" y="149225"/>
                  <a:pt x="291193" y="155121"/>
                </a:cubicBezTo>
                <a:cubicBezTo>
                  <a:pt x="299357" y="161017"/>
                  <a:pt x="314326" y="170996"/>
                  <a:pt x="321129" y="182335"/>
                </a:cubicBezTo>
                <a:cubicBezTo>
                  <a:pt x="327933" y="193674"/>
                  <a:pt x="328386" y="211364"/>
                  <a:pt x="332014" y="223157"/>
                </a:cubicBezTo>
                <a:cubicBezTo>
                  <a:pt x="335642" y="234950"/>
                  <a:pt x="338818" y="236764"/>
                  <a:pt x="342900" y="253092"/>
                </a:cubicBezTo>
                <a:cubicBezTo>
                  <a:pt x="346982" y="269421"/>
                  <a:pt x="352878" y="302531"/>
                  <a:pt x="356507" y="321128"/>
                </a:cubicBezTo>
                <a:cubicBezTo>
                  <a:pt x="360136" y="339725"/>
                  <a:pt x="361950" y="348342"/>
                  <a:pt x="364671" y="364671"/>
                </a:cubicBezTo>
                <a:cubicBezTo>
                  <a:pt x="367393" y="381000"/>
                  <a:pt x="370115" y="403679"/>
                  <a:pt x="372836" y="419100"/>
                </a:cubicBezTo>
                <a:cubicBezTo>
                  <a:pt x="375557" y="434521"/>
                  <a:pt x="379186" y="444500"/>
                  <a:pt x="381000" y="457200"/>
                </a:cubicBezTo>
                <a:cubicBezTo>
                  <a:pt x="382814" y="469900"/>
                  <a:pt x="381000" y="479425"/>
                  <a:pt x="383721" y="495300"/>
                </a:cubicBezTo>
                <a:cubicBezTo>
                  <a:pt x="386442" y="511175"/>
                  <a:pt x="393700" y="539750"/>
                  <a:pt x="397329" y="552450"/>
                </a:cubicBezTo>
                <a:cubicBezTo>
                  <a:pt x="400958" y="565150"/>
                  <a:pt x="402772" y="566964"/>
                  <a:pt x="405493" y="571500"/>
                </a:cubicBezTo>
                <a:cubicBezTo>
                  <a:pt x="408214" y="576036"/>
                  <a:pt x="410936" y="581025"/>
                  <a:pt x="413657" y="579664"/>
                </a:cubicBezTo>
                <a:cubicBezTo>
                  <a:pt x="416378" y="578303"/>
                  <a:pt x="418646" y="571499"/>
                  <a:pt x="421821" y="563335"/>
                </a:cubicBezTo>
                <a:cubicBezTo>
                  <a:pt x="424996" y="555171"/>
                  <a:pt x="429078" y="546099"/>
                  <a:pt x="432707" y="530678"/>
                </a:cubicBezTo>
                <a:cubicBezTo>
                  <a:pt x="436336" y="515257"/>
                  <a:pt x="440418" y="490311"/>
                  <a:pt x="443593" y="470807"/>
                </a:cubicBezTo>
                <a:cubicBezTo>
                  <a:pt x="446768" y="451304"/>
                  <a:pt x="449036" y="431346"/>
                  <a:pt x="451757" y="413657"/>
                </a:cubicBezTo>
                <a:cubicBezTo>
                  <a:pt x="454478" y="395968"/>
                  <a:pt x="457199" y="379639"/>
                  <a:pt x="459921" y="364671"/>
                </a:cubicBezTo>
                <a:cubicBezTo>
                  <a:pt x="462643" y="349703"/>
                  <a:pt x="465365" y="338364"/>
                  <a:pt x="468086" y="323850"/>
                </a:cubicBezTo>
                <a:cubicBezTo>
                  <a:pt x="470807" y="309336"/>
                  <a:pt x="476250" y="277585"/>
                  <a:pt x="476250" y="277585"/>
                </a:cubicBezTo>
                <a:cubicBezTo>
                  <a:pt x="478971" y="262164"/>
                  <a:pt x="481239" y="244021"/>
                  <a:pt x="484414" y="231321"/>
                </a:cubicBezTo>
                <a:cubicBezTo>
                  <a:pt x="487589" y="218621"/>
                  <a:pt x="491218" y="210910"/>
                  <a:pt x="495300" y="201385"/>
                </a:cubicBezTo>
                <a:cubicBezTo>
                  <a:pt x="499382" y="191860"/>
                  <a:pt x="503918" y="181428"/>
                  <a:pt x="508907" y="174171"/>
                </a:cubicBezTo>
                <a:cubicBezTo>
                  <a:pt x="513896" y="166914"/>
                  <a:pt x="517072" y="163285"/>
                  <a:pt x="525236" y="157842"/>
                </a:cubicBezTo>
                <a:cubicBezTo>
                  <a:pt x="533400" y="152399"/>
                  <a:pt x="546554" y="146503"/>
                  <a:pt x="557893" y="141514"/>
                </a:cubicBezTo>
                <a:cubicBezTo>
                  <a:pt x="569232" y="136525"/>
                  <a:pt x="593271" y="127907"/>
                  <a:pt x="593271" y="127907"/>
                </a:cubicBezTo>
                <a:cubicBezTo>
                  <a:pt x="605064" y="123371"/>
                  <a:pt x="617764" y="119743"/>
                  <a:pt x="628650" y="114300"/>
                </a:cubicBezTo>
                <a:cubicBezTo>
                  <a:pt x="639536" y="108857"/>
                  <a:pt x="647247" y="101600"/>
                  <a:pt x="658586" y="95250"/>
                </a:cubicBezTo>
                <a:cubicBezTo>
                  <a:pt x="669925" y="88900"/>
                  <a:pt x="685800" y="83004"/>
                  <a:pt x="696686" y="76200"/>
                </a:cubicBezTo>
                <a:cubicBezTo>
                  <a:pt x="707572" y="69396"/>
                  <a:pt x="714375" y="60778"/>
                  <a:pt x="723900" y="54428"/>
                </a:cubicBezTo>
                <a:cubicBezTo>
                  <a:pt x="733425" y="48078"/>
                  <a:pt x="745218" y="43996"/>
                  <a:pt x="753836" y="38100"/>
                </a:cubicBezTo>
                <a:cubicBezTo>
                  <a:pt x="762454" y="32204"/>
                  <a:pt x="765629" y="24946"/>
                  <a:pt x="775607" y="19050"/>
                </a:cubicBezTo>
                <a:cubicBezTo>
                  <a:pt x="785585" y="13154"/>
                  <a:pt x="799646" y="7937"/>
                  <a:pt x="813707" y="2721"/>
                </a:cubicBezTo>
              </a:path>
            </a:pathLst>
          </a:cu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7" name="TextBox 11">
            <a:extLst>
              <a:ext uri="{FF2B5EF4-FFF2-40B4-BE49-F238E27FC236}">
                <a16:creationId xmlns:a16="http://schemas.microsoft.com/office/drawing/2014/main" id="{BA210A05-8BE4-47EE-BCB7-B3BAC9232C1C}"/>
              </a:ext>
            </a:extLst>
          </p:cNvPr>
          <p:cNvSpPr txBox="1"/>
          <p:nvPr/>
        </p:nvSpPr>
        <p:spPr>
          <a:xfrm>
            <a:off x="1974115" y="5012259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S</a:t>
            </a:r>
            <a:r>
              <a:rPr lang="en-US" sz="2000" baseline="-25000" dirty="0">
                <a:solidFill>
                  <a:srgbClr val="000000"/>
                </a:solidFill>
                <a:latin typeface="+mn-lt"/>
              </a:rPr>
              <a:t>0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8" name="TextBox 40">
            <a:extLst>
              <a:ext uri="{FF2B5EF4-FFF2-40B4-BE49-F238E27FC236}">
                <a16:creationId xmlns:a16="http://schemas.microsoft.com/office/drawing/2014/main" id="{79337F82-C811-461C-99E2-6C89A5CB2CEE}"/>
              </a:ext>
            </a:extLst>
          </p:cNvPr>
          <p:cNvSpPr txBox="1"/>
          <p:nvPr/>
        </p:nvSpPr>
        <p:spPr>
          <a:xfrm>
            <a:off x="1611073" y="3656367"/>
            <a:ext cx="1140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>
                <a:solidFill>
                  <a:srgbClr val="000000"/>
                </a:solidFill>
                <a:latin typeface="+mn-lt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US" sz="2000" baseline="-25000" dirty="0">
                <a:solidFill>
                  <a:srgbClr val="000000"/>
                </a:solidFill>
                <a:latin typeface="+mn-lt"/>
              </a:rPr>
              <a:t>1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9" name="Rechteck 43">
            <a:extLst>
              <a:ext uri="{FF2B5EF4-FFF2-40B4-BE49-F238E27FC236}">
                <a16:creationId xmlns:a16="http://schemas.microsoft.com/office/drawing/2014/main" id="{39DEE968-2E9A-4265-B27C-9996E17CE500}"/>
              </a:ext>
            </a:extLst>
          </p:cNvPr>
          <p:cNvSpPr/>
          <p:nvPr/>
        </p:nvSpPr>
        <p:spPr>
          <a:xfrm>
            <a:off x="4986542" y="5246143"/>
            <a:ext cx="103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+mn-lt"/>
              </a:rPr>
              <a:t>potential</a:t>
            </a:r>
          </a:p>
        </p:txBody>
      </p:sp>
      <p:sp>
        <p:nvSpPr>
          <p:cNvPr id="60" name="Rechteck 60">
            <a:extLst>
              <a:ext uri="{FF2B5EF4-FFF2-40B4-BE49-F238E27FC236}">
                <a16:creationId xmlns:a16="http://schemas.microsoft.com/office/drawing/2014/main" id="{7CEF031E-8C73-4C65-A061-41ED525B11F2}"/>
              </a:ext>
            </a:extLst>
          </p:cNvPr>
          <p:cNvSpPr/>
          <p:nvPr/>
        </p:nvSpPr>
        <p:spPr>
          <a:xfrm>
            <a:off x="4409343" y="4317035"/>
            <a:ext cx="1362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err="1">
                <a:solidFill>
                  <a:srgbClr val="000000"/>
                </a:solidFill>
                <a:latin typeface="+mn-lt"/>
              </a:rPr>
              <a:t>cooling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laser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61" name="Gerade Verbindung mit Pfeil 79">
            <a:extLst>
              <a:ext uri="{FF2B5EF4-FFF2-40B4-BE49-F238E27FC236}">
                <a16:creationId xmlns:a16="http://schemas.microsoft.com/office/drawing/2014/main" id="{16E1B395-4513-47A9-AA34-1494CA4640AD}"/>
              </a:ext>
            </a:extLst>
          </p:cNvPr>
          <p:cNvCxnSpPr/>
          <p:nvPr/>
        </p:nvCxnSpPr>
        <p:spPr bwMode="auto">
          <a:xfrm flipV="1">
            <a:off x="3741357" y="4004187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FDA3A91-FAE9-425B-91DF-B30D0D7B91DC}"/>
              </a:ext>
            </a:extLst>
          </p:cNvPr>
          <p:cNvGrpSpPr/>
          <p:nvPr/>
        </p:nvGrpSpPr>
        <p:grpSpPr>
          <a:xfrm>
            <a:off x="7136077" y="1035018"/>
            <a:ext cx="3057470" cy="2736034"/>
            <a:chOff x="7136077" y="1035018"/>
            <a:chExt cx="3057470" cy="2736034"/>
          </a:xfrm>
        </p:grpSpPr>
        <p:cxnSp>
          <p:nvCxnSpPr>
            <p:cNvPr id="39" name="Straight Connector 9">
              <a:extLst>
                <a:ext uri="{FF2B5EF4-FFF2-40B4-BE49-F238E27FC236}">
                  <a16:creationId xmlns:a16="http://schemas.microsoft.com/office/drawing/2014/main" id="{386B9E28-5411-4B16-A2B2-4D4E4F72C302}"/>
                </a:ext>
              </a:extLst>
            </p:cNvPr>
            <p:cNvCxnSpPr/>
            <p:nvPr/>
          </p:nvCxnSpPr>
          <p:spPr bwMode="auto">
            <a:xfrm>
              <a:off x="7308115" y="3365770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984936BE-D6F4-49E8-9BB9-69B5851A4CD9}"/>
                </a:ext>
              </a:extLst>
            </p:cNvPr>
            <p:cNvSpPr txBox="1"/>
            <p:nvPr/>
          </p:nvSpPr>
          <p:spPr>
            <a:xfrm>
              <a:off x="7377167" y="3406272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1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S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0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BEFB3F48-2D45-4F7E-9B80-A37C99ACB228}"/>
                </a:ext>
              </a:extLst>
            </p:cNvPr>
            <p:cNvSpPr txBox="1"/>
            <p:nvPr/>
          </p:nvSpPr>
          <p:spPr>
            <a:xfrm>
              <a:off x="7680776" y="1281430"/>
              <a:ext cx="3994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1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P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1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42" name="Straight Connector 32">
              <a:extLst>
                <a:ext uri="{FF2B5EF4-FFF2-40B4-BE49-F238E27FC236}">
                  <a16:creationId xmlns:a16="http://schemas.microsoft.com/office/drawing/2014/main" id="{495EEDA1-F252-4105-91B6-1C97F826E241}"/>
                </a:ext>
              </a:extLst>
            </p:cNvPr>
            <p:cNvCxnSpPr/>
            <p:nvPr/>
          </p:nvCxnSpPr>
          <p:spPr bwMode="auto">
            <a:xfrm>
              <a:off x="7618059" y="1593178"/>
              <a:ext cx="52635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34">
              <a:extLst>
                <a:ext uri="{FF2B5EF4-FFF2-40B4-BE49-F238E27FC236}">
                  <a16:creationId xmlns:a16="http://schemas.microsoft.com/office/drawing/2014/main" id="{FD41D20C-19B0-4436-9093-A2F7C5F26874}"/>
                </a:ext>
              </a:extLst>
            </p:cNvPr>
            <p:cNvCxnSpPr/>
            <p:nvPr/>
          </p:nvCxnSpPr>
          <p:spPr bwMode="auto">
            <a:xfrm>
              <a:off x="9370111" y="2247950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35">
              <a:extLst>
                <a:ext uri="{FF2B5EF4-FFF2-40B4-BE49-F238E27FC236}">
                  <a16:creationId xmlns:a16="http://schemas.microsoft.com/office/drawing/2014/main" id="{23C35038-5091-406E-AADC-007E6548E641}"/>
                </a:ext>
              </a:extLst>
            </p:cNvPr>
            <p:cNvCxnSpPr/>
            <p:nvPr/>
          </p:nvCxnSpPr>
          <p:spPr bwMode="auto">
            <a:xfrm>
              <a:off x="9371918" y="2325726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36">
              <a:extLst>
                <a:ext uri="{FF2B5EF4-FFF2-40B4-BE49-F238E27FC236}">
                  <a16:creationId xmlns:a16="http://schemas.microsoft.com/office/drawing/2014/main" id="{1765C405-E00F-4DEF-84B4-9C2A7A4DE980}"/>
                </a:ext>
              </a:extLst>
            </p:cNvPr>
            <p:cNvCxnSpPr/>
            <p:nvPr/>
          </p:nvCxnSpPr>
          <p:spPr bwMode="auto">
            <a:xfrm>
              <a:off x="9373727" y="2403503"/>
              <a:ext cx="526352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0">
              <a:extLst>
                <a:ext uri="{FF2B5EF4-FFF2-40B4-BE49-F238E27FC236}">
                  <a16:creationId xmlns:a16="http://schemas.microsoft.com/office/drawing/2014/main" id="{36480252-0A30-4687-9694-11264FD0369F}"/>
                </a:ext>
              </a:extLst>
            </p:cNvPr>
            <p:cNvSpPr txBox="1"/>
            <p:nvPr/>
          </p:nvSpPr>
          <p:spPr>
            <a:xfrm>
              <a:off x="9323308" y="2417972"/>
              <a:ext cx="622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3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P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J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7" name="TextBox 41">
              <a:extLst>
                <a:ext uri="{FF2B5EF4-FFF2-40B4-BE49-F238E27FC236}">
                  <a16:creationId xmlns:a16="http://schemas.microsoft.com/office/drawing/2014/main" id="{DD1AAC75-156F-46A5-BAB9-DA58D829E268}"/>
                </a:ext>
              </a:extLst>
            </p:cNvPr>
            <p:cNvSpPr txBox="1"/>
            <p:nvPr/>
          </p:nvSpPr>
          <p:spPr>
            <a:xfrm>
              <a:off x="9835996" y="2209021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1</a:t>
              </a:r>
            </a:p>
          </p:txBody>
        </p:sp>
        <p:sp>
          <p:nvSpPr>
            <p:cNvPr id="48" name="TextBox 42">
              <a:extLst>
                <a:ext uri="{FF2B5EF4-FFF2-40B4-BE49-F238E27FC236}">
                  <a16:creationId xmlns:a16="http://schemas.microsoft.com/office/drawing/2014/main" id="{79AF56E5-3940-4C74-A932-84FEC2CC93FA}"/>
                </a:ext>
              </a:extLst>
            </p:cNvPr>
            <p:cNvSpPr txBox="1"/>
            <p:nvPr/>
          </p:nvSpPr>
          <p:spPr>
            <a:xfrm>
              <a:off x="9843231" y="2315992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0</a:t>
              </a:r>
            </a:p>
          </p:txBody>
        </p:sp>
        <p:sp>
          <p:nvSpPr>
            <p:cNvPr id="49" name="TextBox 43">
              <a:extLst>
                <a:ext uri="{FF2B5EF4-FFF2-40B4-BE49-F238E27FC236}">
                  <a16:creationId xmlns:a16="http://schemas.microsoft.com/office/drawing/2014/main" id="{716C9C19-F405-4AEE-8046-0F38400E655D}"/>
                </a:ext>
              </a:extLst>
            </p:cNvPr>
            <p:cNvSpPr txBox="1"/>
            <p:nvPr/>
          </p:nvSpPr>
          <p:spPr>
            <a:xfrm>
              <a:off x="9839611" y="2107665"/>
              <a:ext cx="2423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2</a:t>
              </a:r>
            </a:p>
          </p:txBody>
        </p:sp>
        <p:sp>
          <p:nvSpPr>
            <p:cNvPr id="50" name="TextBox 52">
              <a:extLst>
                <a:ext uri="{FF2B5EF4-FFF2-40B4-BE49-F238E27FC236}">
                  <a16:creationId xmlns:a16="http://schemas.microsoft.com/office/drawing/2014/main" id="{B06BE4CB-E62E-432C-B3FD-A14797216BDE}"/>
                </a:ext>
              </a:extLst>
            </p:cNvPr>
            <p:cNvSpPr txBox="1"/>
            <p:nvPr/>
          </p:nvSpPr>
          <p:spPr>
            <a:xfrm>
              <a:off x="9944091" y="2211829"/>
              <a:ext cx="2215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+mn-lt"/>
                </a:rPr>
                <a:t>J</a:t>
              </a:r>
            </a:p>
          </p:txBody>
        </p:sp>
        <p:cxnSp>
          <p:nvCxnSpPr>
            <p:cNvPr id="51" name="Straight Arrow Connector 44">
              <a:extLst>
                <a:ext uri="{FF2B5EF4-FFF2-40B4-BE49-F238E27FC236}">
                  <a16:creationId xmlns:a16="http://schemas.microsoft.com/office/drawing/2014/main" id="{570DD1B1-ECF1-4E76-BF29-71540FDC19B2}"/>
                </a:ext>
              </a:extLst>
            </p:cNvPr>
            <p:cNvCxnSpPr/>
            <p:nvPr/>
          </p:nvCxnSpPr>
          <p:spPr bwMode="auto">
            <a:xfrm flipV="1">
              <a:off x="7574004" y="2329344"/>
              <a:ext cx="1790683" cy="1030999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 w="lg" len="lg"/>
            </a:ln>
            <a:effectLst/>
          </p:spPr>
        </p:cxnSp>
        <p:sp>
          <p:nvSpPr>
            <p:cNvPr id="52" name="TextBox 56">
              <a:extLst>
                <a:ext uri="{FF2B5EF4-FFF2-40B4-BE49-F238E27FC236}">
                  <a16:creationId xmlns:a16="http://schemas.microsoft.com/office/drawing/2014/main" id="{26F1ED17-54E6-443D-8A72-615A0171682B}"/>
                </a:ext>
              </a:extLst>
            </p:cNvPr>
            <p:cNvSpPr txBox="1"/>
            <p:nvPr/>
          </p:nvSpPr>
          <p:spPr>
            <a:xfrm>
              <a:off x="8478384" y="2763449"/>
              <a:ext cx="670376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red MOT</a:t>
              </a:r>
            </a:p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689 nm</a:t>
              </a:r>
            </a:p>
            <a:p>
              <a:r>
                <a:rPr lang="en-US" sz="1050" dirty="0">
                  <a:solidFill>
                    <a:srgbClr val="000000"/>
                  </a:solidFill>
                  <a:latin typeface="+mn-lt"/>
                </a:rPr>
                <a:t>7.4 kHz</a:t>
              </a:r>
            </a:p>
          </p:txBody>
        </p:sp>
        <p:sp>
          <p:nvSpPr>
            <p:cNvPr id="53" name="Ellipse 27">
              <a:extLst>
                <a:ext uri="{FF2B5EF4-FFF2-40B4-BE49-F238E27FC236}">
                  <a16:creationId xmlns:a16="http://schemas.microsoft.com/office/drawing/2014/main" id="{34626A7B-064C-457A-9943-4C771F24E990}"/>
                </a:ext>
              </a:extLst>
            </p:cNvPr>
            <p:cNvSpPr/>
            <p:nvPr/>
          </p:nvSpPr>
          <p:spPr bwMode="auto">
            <a:xfrm>
              <a:off x="7361247" y="3305854"/>
              <a:ext cx="436818" cy="130006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4" name="Ellipse 28">
              <a:extLst>
                <a:ext uri="{FF2B5EF4-FFF2-40B4-BE49-F238E27FC236}">
                  <a16:creationId xmlns:a16="http://schemas.microsoft.com/office/drawing/2014/main" id="{F82A6F4C-C8CD-4682-BC0D-24B7421FE735}"/>
                </a:ext>
              </a:extLst>
            </p:cNvPr>
            <p:cNvSpPr/>
            <p:nvPr/>
          </p:nvSpPr>
          <p:spPr bwMode="auto">
            <a:xfrm>
              <a:off x="9585287" y="2302212"/>
              <a:ext cx="98804" cy="5200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5" name="TextBox 16">
              <a:extLst>
                <a:ext uri="{FF2B5EF4-FFF2-40B4-BE49-F238E27FC236}">
                  <a16:creationId xmlns:a16="http://schemas.microsoft.com/office/drawing/2014/main" id="{24450D90-3073-4ACD-987E-C8AF3E7751C0}"/>
                </a:ext>
              </a:extLst>
            </p:cNvPr>
            <p:cNvSpPr txBox="1"/>
            <p:nvPr/>
          </p:nvSpPr>
          <p:spPr>
            <a:xfrm>
              <a:off x="8873554" y="1157540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aseline="30000" dirty="0">
                  <a:solidFill>
                    <a:srgbClr val="000000"/>
                  </a:solidFill>
                  <a:latin typeface="+mn-lt"/>
                </a:rPr>
                <a:t>3</a:t>
              </a:r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S</a:t>
              </a:r>
              <a:r>
                <a:rPr lang="en-US" sz="1400" baseline="-25000" dirty="0">
                  <a:solidFill>
                    <a:srgbClr val="000000"/>
                  </a:solidFill>
                  <a:latin typeface="+mn-lt"/>
                </a:rPr>
                <a:t>1</a:t>
              </a:r>
              <a:endParaRPr lang="en-US" sz="1400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56" name="Straight Connector 32">
              <a:extLst>
                <a:ext uri="{FF2B5EF4-FFF2-40B4-BE49-F238E27FC236}">
                  <a16:creationId xmlns:a16="http://schemas.microsoft.com/office/drawing/2014/main" id="{8C18928A-D810-4DF0-B061-69F3C4B3854A}"/>
                </a:ext>
              </a:extLst>
            </p:cNvPr>
            <p:cNvCxnSpPr/>
            <p:nvPr/>
          </p:nvCxnSpPr>
          <p:spPr bwMode="auto">
            <a:xfrm>
              <a:off x="8801821" y="1485888"/>
              <a:ext cx="526351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Abgerundetes Rechteck 84">
              <a:extLst>
                <a:ext uri="{FF2B5EF4-FFF2-40B4-BE49-F238E27FC236}">
                  <a16:creationId xmlns:a16="http://schemas.microsoft.com/office/drawing/2014/main" id="{EEB1FE4A-12A1-4B08-97E7-406F88725A3C}"/>
                </a:ext>
              </a:extLst>
            </p:cNvPr>
            <p:cNvSpPr/>
            <p:nvPr/>
          </p:nvSpPr>
          <p:spPr bwMode="auto">
            <a:xfrm>
              <a:off x="7136077" y="1035018"/>
              <a:ext cx="3057470" cy="2736034"/>
            </a:xfrm>
            <a:prstGeom prst="roundRect">
              <a:avLst>
                <a:gd name="adj" fmla="val 8597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DE" sz="280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A794B2-26B2-4117-B77C-CBB10186EF4D}"/>
              </a:ext>
            </a:extLst>
          </p:cNvPr>
          <p:cNvGrpSpPr>
            <a:grpSpLocks noChangeAspect="1"/>
          </p:cNvGrpSpPr>
          <p:nvPr/>
        </p:nvGrpSpPr>
        <p:grpSpPr>
          <a:xfrm>
            <a:off x="1844926" y="856812"/>
            <a:ext cx="3940712" cy="1392247"/>
            <a:chOff x="910702" y="2444965"/>
            <a:chExt cx="6762549" cy="2389196"/>
          </a:xfrm>
        </p:grpSpPr>
        <p:sp>
          <p:nvSpPr>
            <p:cNvPr id="64" name="Freihandform 12">
              <a:extLst>
                <a:ext uri="{FF2B5EF4-FFF2-40B4-BE49-F238E27FC236}">
                  <a16:creationId xmlns:a16="http://schemas.microsoft.com/office/drawing/2014/main" id="{32F78687-CB7A-4E3A-B536-889B284E57C3}"/>
                </a:ext>
              </a:extLst>
            </p:cNvPr>
            <p:cNvSpPr/>
            <p:nvPr/>
          </p:nvSpPr>
          <p:spPr>
            <a:xfrm>
              <a:off x="1155564" y="2444965"/>
              <a:ext cx="6517687" cy="1269218"/>
            </a:xfrm>
            <a:custGeom>
              <a:avLst/>
              <a:gdLst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39460 h 1549879"/>
                <a:gd name="connsiteX1" fmla="*/ 2825152 w 5578416"/>
                <a:gd name="connsiteY1" fmla="*/ 579407 h 1549879"/>
                <a:gd name="connsiteX2" fmla="*/ 5093899 w 5578416"/>
                <a:gd name="connsiteY2" fmla="*/ 148086 h 1549879"/>
                <a:gd name="connsiteX3" fmla="*/ 5197416 w 5578416"/>
                <a:gd name="connsiteY3" fmla="*/ 1347158 h 1549879"/>
                <a:gd name="connsiteX4" fmla="*/ 2807899 w 5578416"/>
                <a:gd name="connsiteY4" fmla="*/ 941717 h 1549879"/>
                <a:gd name="connsiteX5" fmla="*/ 392502 w 5578416"/>
                <a:gd name="connsiteY5" fmla="*/ 1416169 h 1549879"/>
                <a:gd name="connsiteX6" fmla="*/ 427008 w 5578416"/>
                <a:gd name="connsiteY6" fmla="*/ 139460 h 1549879"/>
                <a:gd name="connsiteX0" fmla="*/ 427008 w 5578416"/>
                <a:gd name="connsiteY0" fmla="*/ 119331 h 1529750"/>
                <a:gd name="connsiteX1" fmla="*/ 2825152 w 5578416"/>
                <a:gd name="connsiteY1" fmla="*/ 559278 h 1529750"/>
                <a:gd name="connsiteX2" fmla="*/ 5093899 w 5578416"/>
                <a:gd name="connsiteY2" fmla="*/ 127957 h 1529750"/>
                <a:gd name="connsiteX3" fmla="*/ 5197416 w 5578416"/>
                <a:gd name="connsiteY3" fmla="*/ 1327029 h 1529750"/>
                <a:gd name="connsiteX4" fmla="*/ 2807899 w 5578416"/>
                <a:gd name="connsiteY4" fmla="*/ 921588 h 1529750"/>
                <a:gd name="connsiteX5" fmla="*/ 392502 w 5578416"/>
                <a:gd name="connsiteY5" fmla="*/ 1396040 h 1529750"/>
                <a:gd name="connsiteX6" fmla="*/ 427008 w 5578416"/>
                <a:gd name="connsiteY6" fmla="*/ 119331 h 1529750"/>
                <a:gd name="connsiteX0" fmla="*/ 39702 w 5191110"/>
                <a:gd name="connsiteY0" fmla="*/ 119332 h 1529751"/>
                <a:gd name="connsiteX1" fmla="*/ 2437846 w 5191110"/>
                <a:gd name="connsiteY1" fmla="*/ 559279 h 1529751"/>
                <a:gd name="connsiteX2" fmla="*/ 4706593 w 5191110"/>
                <a:gd name="connsiteY2" fmla="*/ 127958 h 1529751"/>
                <a:gd name="connsiteX3" fmla="*/ 4810110 w 5191110"/>
                <a:gd name="connsiteY3" fmla="*/ 1327030 h 1529751"/>
                <a:gd name="connsiteX4" fmla="*/ 2420593 w 5191110"/>
                <a:gd name="connsiteY4" fmla="*/ 921589 h 1529751"/>
                <a:gd name="connsiteX5" fmla="*/ 5196 w 5191110"/>
                <a:gd name="connsiteY5" fmla="*/ 1396041 h 1529751"/>
                <a:gd name="connsiteX6" fmla="*/ 39702 w 5191110"/>
                <a:gd name="connsiteY6" fmla="*/ 119332 h 1529751"/>
                <a:gd name="connsiteX0" fmla="*/ 39702 w 5191110"/>
                <a:gd name="connsiteY0" fmla="*/ 119332 h 1459302"/>
                <a:gd name="connsiteX1" fmla="*/ 2437846 w 5191110"/>
                <a:gd name="connsiteY1" fmla="*/ 559279 h 1459302"/>
                <a:gd name="connsiteX2" fmla="*/ 4706593 w 5191110"/>
                <a:gd name="connsiteY2" fmla="*/ 127958 h 1459302"/>
                <a:gd name="connsiteX3" fmla="*/ 4810110 w 5191110"/>
                <a:gd name="connsiteY3" fmla="*/ 1327030 h 1459302"/>
                <a:gd name="connsiteX4" fmla="*/ 2420593 w 5191110"/>
                <a:gd name="connsiteY4" fmla="*/ 921589 h 1459302"/>
                <a:gd name="connsiteX5" fmla="*/ 5196 w 5191110"/>
                <a:gd name="connsiteY5" fmla="*/ 1396041 h 1459302"/>
                <a:gd name="connsiteX6" fmla="*/ 39702 w 5191110"/>
                <a:gd name="connsiteY6" fmla="*/ 119332 h 1459302"/>
                <a:gd name="connsiteX0" fmla="*/ 39702 w 5101970"/>
                <a:gd name="connsiteY0" fmla="*/ 119332 h 1459302"/>
                <a:gd name="connsiteX1" fmla="*/ 2437846 w 5101970"/>
                <a:gd name="connsiteY1" fmla="*/ 559279 h 1459302"/>
                <a:gd name="connsiteX2" fmla="*/ 4706593 w 5101970"/>
                <a:gd name="connsiteY2" fmla="*/ 127958 h 1459302"/>
                <a:gd name="connsiteX3" fmla="*/ 4810110 w 5101970"/>
                <a:gd name="connsiteY3" fmla="*/ 1327030 h 1459302"/>
                <a:gd name="connsiteX4" fmla="*/ 2420593 w 5101970"/>
                <a:gd name="connsiteY4" fmla="*/ 921589 h 1459302"/>
                <a:gd name="connsiteX5" fmla="*/ 5196 w 5101970"/>
                <a:gd name="connsiteY5" fmla="*/ 1396041 h 1459302"/>
                <a:gd name="connsiteX6" fmla="*/ 39702 w 5101970"/>
                <a:gd name="connsiteY6" fmla="*/ 119332 h 1459302"/>
                <a:gd name="connsiteX0" fmla="*/ 39702 w 5101970"/>
                <a:gd name="connsiteY0" fmla="*/ 119332 h 1396041"/>
                <a:gd name="connsiteX1" fmla="*/ 2437846 w 5101970"/>
                <a:gd name="connsiteY1" fmla="*/ 559279 h 1396041"/>
                <a:gd name="connsiteX2" fmla="*/ 4706593 w 5101970"/>
                <a:gd name="connsiteY2" fmla="*/ 127958 h 1396041"/>
                <a:gd name="connsiteX3" fmla="*/ 4810110 w 5101970"/>
                <a:gd name="connsiteY3" fmla="*/ 1327030 h 1396041"/>
                <a:gd name="connsiteX4" fmla="*/ 2420593 w 5101970"/>
                <a:gd name="connsiteY4" fmla="*/ 921589 h 1396041"/>
                <a:gd name="connsiteX5" fmla="*/ 5196 w 5101970"/>
                <a:gd name="connsiteY5" fmla="*/ 1396041 h 1396041"/>
                <a:gd name="connsiteX6" fmla="*/ 39702 w 5101970"/>
                <a:gd name="connsiteY6" fmla="*/ 119332 h 1396041"/>
                <a:gd name="connsiteX0" fmla="*/ 39702 w 4810110"/>
                <a:gd name="connsiteY0" fmla="*/ 119332 h 1396041"/>
                <a:gd name="connsiteX1" fmla="*/ 2437846 w 4810110"/>
                <a:gd name="connsiteY1" fmla="*/ 559279 h 1396041"/>
                <a:gd name="connsiteX2" fmla="*/ 4706593 w 4810110"/>
                <a:gd name="connsiteY2" fmla="*/ 127958 h 1396041"/>
                <a:gd name="connsiteX3" fmla="*/ 4810110 w 4810110"/>
                <a:gd name="connsiteY3" fmla="*/ 1327030 h 1396041"/>
                <a:gd name="connsiteX4" fmla="*/ 2420593 w 4810110"/>
                <a:gd name="connsiteY4" fmla="*/ 921589 h 1396041"/>
                <a:gd name="connsiteX5" fmla="*/ 5196 w 4810110"/>
                <a:gd name="connsiteY5" fmla="*/ 1396041 h 1396041"/>
                <a:gd name="connsiteX6" fmla="*/ 39702 w 4810110"/>
                <a:gd name="connsiteY6" fmla="*/ 119332 h 1396041"/>
                <a:gd name="connsiteX0" fmla="*/ 39702 w 4810392"/>
                <a:gd name="connsiteY0" fmla="*/ 69360 h 1346069"/>
                <a:gd name="connsiteX1" fmla="*/ 2437846 w 4810392"/>
                <a:gd name="connsiteY1" fmla="*/ 509307 h 1346069"/>
                <a:gd name="connsiteX2" fmla="*/ 4792653 w 4810392"/>
                <a:gd name="connsiteY2" fmla="*/ 127958 h 1346069"/>
                <a:gd name="connsiteX3" fmla="*/ 4810110 w 4810392"/>
                <a:gd name="connsiteY3" fmla="*/ 1277058 h 1346069"/>
                <a:gd name="connsiteX4" fmla="*/ 2420593 w 4810392"/>
                <a:gd name="connsiteY4" fmla="*/ 871617 h 1346069"/>
                <a:gd name="connsiteX5" fmla="*/ 5196 w 4810392"/>
                <a:gd name="connsiteY5" fmla="*/ 1346069 h 1346069"/>
                <a:gd name="connsiteX6" fmla="*/ 39702 w 4810392"/>
                <a:gd name="connsiteY6" fmla="*/ 69360 h 1346069"/>
                <a:gd name="connsiteX0" fmla="*/ 39702 w 4810392"/>
                <a:gd name="connsiteY0" fmla="*/ 1 h 1276710"/>
                <a:gd name="connsiteX1" fmla="*/ 2437846 w 4810392"/>
                <a:gd name="connsiteY1" fmla="*/ 439948 h 1276710"/>
                <a:gd name="connsiteX2" fmla="*/ 4792653 w 4810392"/>
                <a:gd name="connsiteY2" fmla="*/ 58599 h 1276710"/>
                <a:gd name="connsiteX3" fmla="*/ 4810110 w 4810392"/>
                <a:gd name="connsiteY3" fmla="*/ 1207699 h 1276710"/>
                <a:gd name="connsiteX4" fmla="*/ 2420593 w 4810392"/>
                <a:gd name="connsiteY4" fmla="*/ 802258 h 1276710"/>
                <a:gd name="connsiteX5" fmla="*/ 5196 w 4810392"/>
                <a:gd name="connsiteY5" fmla="*/ 1276710 h 1276710"/>
                <a:gd name="connsiteX6" fmla="*/ 39702 w 4810392"/>
                <a:gd name="connsiteY6" fmla="*/ 1 h 127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0392" h="1276710">
                  <a:moveTo>
                    <a:pt x="39702" y="1"/>
                  </a:moveTo>
                  <a:cubicBezTo>
                    <a:pt x="425396" y="135721"/>
                    <a:pt x="1645688" y="430182"/>
                    <a:pt x="2437846" y="439948"/>
                  </a:cubicBezTo>
                  <a:cubicBezTo>
                    <a:pt x="3230004" y="449714"/>
                    <a:pt x="4464066" y="186616"/>
                    <a:pt x="4792653" y="58599"/>
                  </a:cubicBezTo>
                  <a:cubicBezTo>
                    <a:pt x="4810392" y="511247"/>
                    <a:pt x="4804664" y="746260"/>
                    <a:pt x="4810110" y="1207699"/>
                  </a:cubicBezTo>
                  <a:cubicBezTo>
                    <a:pt x="4322126" y="1048010"/>
                    <a:pt x="3221412" y="790756"/>
                    <a:pt x="2420593" y="802258"/>
                  </a:cubicBezTo>
                  <a:cubicBezTo>
                    <a:pt x="1619774" y="813760"/>
                    <a:pt x="462368" y="1144564"/>
                    <a:pt x="5196" y="1276710"/>
                  </a:cubicBezTo>
                  <a:cubicBezTo>
                    <a:pt x="0" y="846841"/>
                    <a:pt x="35313" y="416139"/>
                    <a:pt x="3970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93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Ellipse 13">
              <a:extLst>
                <a:ext uri="{FF2B5EF4-FFF2-40B4-BE49-F238E27FC236}">
                  <a16:creationId xmlns:a16="http://schemas.microsoft.com/office/drawing/2014/main" id="{7A9CA22F-CBD3-4A43-B886-D0E06002E889}"/>
                </a:ext>
              </a:extLst>
            </p:cNvPr>
            <p:cNvSpPr/>
            <p:nvPr/>
          </p:nvSpPr>
          <p:spPr>
            <a:xfrm>
              <a:off x="3949036" y="2987078"/>
              <a:ext cx="1385492" cy="158104"/>
            </a:xfrm>
            <a:prstGeom prst="ellipse">
              <a:avLst/>
            </a:prstGeom>
            <a:solidFill>
              <a:srgbClr val="0000F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" name="Pfeil nach rechts 14">
              <a:extLst>
                <a:ext uri="{FF2B5EF4-FFF2-40B4-BE49-F238E27FC236}">
                  <a16:creationId xmlns:a16="http://schemas.microsoft.com/office/drawing/2014/main" id="{9FE9FDB5-0F36-419B-B54B-B28242E055E6}"/>
                </a:ext>
              </a:extLst>
            </p:cNvPr>
            <p:cNvSpPr/>
            <p:nvPr/>
          </p:nvSpPr>
          <p:spPr bwMode="auto">
            <a:xfrm rot="5400000" flipH="1">
              <a:off x="4063083" y="3385677"/>
              <a:ext cx="1157398" cy="1339371"/>
            </a:xfrm>
            <a:prstGeom prst="rightArrow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>
                <a:solidFill>
                  <a:srgbClr val="00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7" name="TextBox 56">
              <a:extLst>
                <a:ext uri="{FF2B5EF4-FFF2-40B4-BE49-F238E27FC236}">
                  <a16:creationId xmlns:a16="http://schemas.microsoft.com/office/drawing/2014/main" id="{E5E1ECA0-AFDD-446D-B5F7-5EA8CE077432}"/>
                </a:ext>
              </a:extLst>
            </p:cNvPr>
            <p:cNvSpPr txBox="1"/>
            <p:nvPr/>
          </p:nvSpPr>
          <p:spPr>
            <a:xfrm>
              <a:off x="910702" y="3361032"/>
              <a:ext cx="2074818" cy="63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dipole trap</a:t>
              </a:r>
            </a:p>
          </p:txBody>
        </p:sp>
        <p:sp>
          <p:nvSpPr>
            <p:cNvPr id="68" name="TextBox 56">
              <a:extLst>
                <a:ext uri="{FF2B5EF4-FFF2-40B4-BE49-F238E27FC236}">
                  <a16:creationId xmlns:a16="http://schemas.microsoft.com/office/drawing/2014/main" id="{20018FAA-08D7-414C-A1E5-67C7D18EF74A}"/>
                </a:ext>
              </a:extLst>
            </p:cNvPr>
            <p:cNvSpPr txBox="1"/>
            <p:nvPr/>
          </p:nvSpPr>
          <p:spPr>
            <a:xfrm>
              <a:off x="5059880" y="4200361"/>
              <a:ext cx="2338242" cy="63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cooling laser</a:t>
              </a:r>
            </a:p>
          </p:txBody>
        </p:sp>
      </p:grpSp>
      <p:cxnSp>
        <p:nvCxnSpPr>
          <p:cNvPr id="69" name="Gerade Verbindung mit Pfeil 79">
            <a:extLst>
              <a:ext uri="{FF2B5EF4-FFF2-40B4-BE49-F238E27FC236}">
                <a16:creationId xmlns:a16="http://schemas.microsoft.com/office/drawing/2014/main" id="{6EE7388D-D41B-42B9-9863-26E2B8BE0321}"/>
              </a:ext>
            </a:extLst>
          </p:cNvPr>
          <p:cNvCxnSpPr/>
          <p:nvPr/>
        </p:nvCxnSpPr>
        <p:spPr bwMode="auto">
          <a:xfrm flipV="1">
            <a:off x="4023418" y="4439131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Gerade Verbindung mit Pfeil 79">
            <a:extLst>
              <a:ext uri="{FF2B5EF4-FFF2-40B4-BE49-F238E27FC236}">
                <a16:creationId xmlns:a16="http://schemas.microsoft.com/office/drawing/2014/main" id="{4276FAA2-2BEE-4569-98DD-6296228C91B1}"/>
              </a:ext>
            </a:extLst>
          </p:cNvPr>
          <p:cNvCxnSpPr/>
          <p:nvPr/>
        </p:nvCxnSpPr>
        <p:spPr bwMode="auto">
          <a:xfrm flipV="1">
            <a:off x="4304512" y="3998236"/>
            <a:ext cx="967" cy="155193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21908E03-6D66-40F0-B1A1-5B6619FCC7FB}"/>
              </a:ext>
            </a:extLst>
          </p:cNvPr>
          <p:cNvSpPr/>
          <p:nvPr/>
        </p:nvSpPr>
        <p:spPr bwMode="auto">
          <a:xfrm rot="5400000">
            <a:off x="6811949" y="4298602"/>
            <a:ext cx="2326072" cy="162349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2" name="Picture 2">
            <a:extLst>
              <a:ext uri="{FF2B5EF4-FFF2-40B4-BE49-F238E27FC236}">
                <a16:creationId xmlns:a16="http://schemas.microsoft.com/office/drawing/2014/main" id="{7E0E4ACB-EEE0-4B57-944A-ACFDB43BB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8"/>
          <a:stretch/>
        </p:blipFill>
        <p:spPr bwMode="auto">
          <a:xfrm>
            <a:off x="7301659" y="4041650"/>
            <a:ext cx="1327044" cy="207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9F38E74A-2CB9-412C-A3BF-ACB8D832F77E}"/>
              </a:ext>
            </a:extLst>
          </p:cNvPr>
          <p:cNvSpPr/>
          <p:nvPr/>
        </p:nvSpPr>
        <p:spPr bwMode="auto">
          <a:xfrm>
            <a:off x="3608446" y="-1"/>
            <a:ext cx="688734" cy="69751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000">
              <a:latin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Transparency beam</a:t>
            </a:r>
          </a:p>
        </p:txBody>
      </p:sp>
      <p:sp>
        <p:nvSpPr>
          <p:cNvPr id="74" name="Pfeil nach unten 45">
            <a:extLst>
              <a:ext uri="{FF2B5EF4-FFF2-40B4-BE49-F238E27FC236}">
                <a16:creationId xmlns:a16="http://schemas.microsoft.com/office/drawing/2014/main" id="{5CEF1FEE-936A-456D-841E-14F7724FFA51}"/>
              </a:ext>
            </a:extLst>
          </p:cNvPr>
          <p:cNvSpPr/>
          <p:nvPr/>
        </p:nvSpPr>
        <p:spPr bwMode="auto">
          <a:xfrm flipV="1">
            <a:off x="3907815" y="1299380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>
              <a:solidFill>
                <a:srgbClr val="000000"/>
              </a:solidFill>
            </a:endParaRPr>
          </a:p>
        </p:txBody>
      </p:sp>
      <p:sp>
        <p:nvSpPr>
          <p:cNvPr id="75" name="Rechteck 46">
            <a:extLst>
              <a:ext uri="{FF2B5EF4-FFF2-40B4-BE49-F238E27FC236}">
                <a16:creationId xmlns:a16="http://schemas.microsoft.com/office/drawing/2014/main" id="{92A6FC44-6CFC-4AAA-B6E6-BA30E8FAB2E7}"/>
              </a:ext>
            </a:extLst>
          </p:cNvPr>
          <p:cNvSpPr/>
          <p:nvPr/>
        </p:nvSpPr>
        <p:spPr>
          <a:xfrm>
            <a:off x="4267654" y="1362170"/>
            <a:ext cx="199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err="1">
                <a:solidFill>
                  <a:srgbClr val="000000"/>
                </a:solidFill>
                <a:latin typeface="+mn-lt"/>
              </a:rPr>
              <a:t>transparency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beam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EFAAD3C-89F9-4305-A77E-1A457FC4B0F5}"/>
              </a:ext>
            </a:extLst>
          </p:cNvPr>
          <p:cNvCxnSpPr/>
          <p:nvPr/>
        </p:nvCxnSpPr>
        <p:spPr bwMode="auto">
          <a:xfrm flipH="1" flipV="1">
            <a:off x="8967616" y="1389422"/>
            <a:ext cx="565628" cy="944274"/>
          </a:xfrm>
          <a:prstGeom prst="straightConnector1">
            <a:avLst/>
          </a:prstGeom>
          <a:noFill/>
          <a:ln w="28575" cap="flat" cmpd="sng" algn="ctr">
            <a:solidFill>
              <a:srgbClr val="33CC33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sp>
        <p:nvSpPr>
          <p:cNvPr id="77" name="TextBox 56">
            <a:extLst>
              <a:ext uri="{FF2B5EF4-FFF2-40B4-BE49-F238E27FC236}">
                <a16:creationId xmlns:a16="http://schemas.microsoft.com/office/drawing/2014/main" id="{C4F9302B-8A1A-4CE5-B6AD-B290EC31CE9E}"/>
              </a:ext>
            </a:extLst>
          </p:cNvPr>
          <p:cNvSpPr txBox="1"/>
          <p:nvPr/>
        </p:nvSpPr>
        <p:spPr>
          <a:xfrm>
            <a:off x="9237937" y="1680712"/>
            <a:ext cx="9012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000000"/>
                </a:solidFill>
                <a:latin typeface="+mn-lt"/>
              </a:rPr>
              <a:t>transparency</a:t>
            </a:r>
          </a:p>
        </p:txBody>
      </p:sp>
      <p:sp>
        <p:nvSpPr>
          <p:cNvPr id="80" name="Pfeil nach unten 45">
            <a:extLst>
              <a:ext uri="{FF2B5EF4-FFF2-40B4-BE49-F238E27FC236}">
                <a16:creationId xmlns:a16="http://schemas.microsoft.com/office/drawing/2014/main" id="{4E87F22A-02D6-4164-BA8B-FE9A0CA87D48}"/>
              </a:ext>
            </a:extLst>
          </p:cNvPr>
          <p:cNvSpPr/>
          <p:nvPr/>
        </p:nvSpPr>
        <p:spPr bwMode="auto">
          <a:xfrm flipV="1">
            <a:off x="3894726" y="6115175"/>
            <a:ext cx="242255" cy="699518"/>
          </a:xfrm>
          <a:prstGeom prst="downArrow">
            <a:avLst/>
          </a:prstGeom>
          <a:gradFill flip="none" rotWithShape="1">
            <a:gsLst>
              <a:gs pos="49000">
                <a:srgbClr val="33CC33"/>
              </a:gs>
              <a:gs pos="0">
                <a:srgbClr val="33CC33">
                  <a:alpha val="49804"/>
                </a:srgbClr>
              </a:gs>
              <a:gs pos="100000">
                <a:srgbClr val="33CC33">
                  <a:alpha val="49804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>
              <a:solidFill>
                <a:srgbClr val="000000"/>
              </a:solidFill>
            </a:endParaRPr>
          </a:p>
        </p:txBody>
      </p:sp>
      <p:sp>
        <p:nvSpPr>
          <p:cNvPr id="81" name="Rechteck 46">
            <a:extLst>
              <a:ext uri="{FF2B5EF4-FFF2-40B4-BE49-F238E27FC236}">
                <a16:creationId xmlns:a16="http://schemas.microsoft.com/office/drawing/2014/main" id="{DEC61E2E-6B4F-40E6-BAAD-ED2287088D2B}"/>
              </a:ext>
            </a:extLst>
          </p:cNvPr>
          <p:cNvSpPr/>
          <p:nvPr/>
        </p:nvSpPr>
        <p:spPr>
          <a:xfrm>
            <a:off x="4165322" y="6295657"/>
            <a:ext cx="1972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err="1">
                <a:solidFill>
                  <a:srgbClr val="000000"/>
                </a:solidFill>
                <a:latin typeface="+mj-lt"/>
              </a:rPr>
              <a:t>transparency</a:t>
            </a:r>
            <a:r>
              <a:rPr lang="de-AT" dirty="0">
                <a:solidFill>
                  <a:srgbClr val="000000"/>
                </a:solidFill>
                <a:latin typeface="+mj-lt"/>
              </a:rPr>
              <a:t> beam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CE8B56F-A364-48B5-807E-5CA9E7127262}"/>
              </a:ext>
            </a:extLst>
          </p:cNvPr>
          <p:cNvSpPr/>
          <p:nvPr/>
        </p:nvSpPr>
        <p:spPr bwMode="auto">
          <a:xfrm>
            <a:off x="3999561" y="5898631"/>
            <a:ext cx="45719" cy="16636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ACD5489-E381-4108-9A41-BBBE78B90568}"/>
              </a:ext>
            </a:extLst>
          </p:cNvPr>
          <p:cNvCxnSpPr/>
          <p:nvPr/>
        </p:nvCxnSpPr>
        <p:spPr bwMode="auto">
          <a:xfrm flipH="1">
            <a:off x="4109159" y="5898631"/>
            <a:ext cx="595188" cy="6341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9" name="Rechteck 43">
            <a:extLst>
              <a:ext uri="{FF2B5EF4-FFF2-40B4-BE49-F238E27FC236}">
                <a16:creationId xmlns:a16="http://schemas.microsoft.com/office/drawing/2014/main" id="{5DB95EDB-800B-4251-B8B3-C8E16E18FFF8}"/>
              </a:ext>
            </a:extLst>
          </p:cNvPr>
          <p:cNvSpPr/>
          <p:nvPr/>
        </p:nvSpPr>
        <p:spPr>
          <a:xfrm>
            <a:off x="4733374" y="5729353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600" dirty="0">
                <a:solidFill>
                  <a:srgbClr val="000000"/>
                </a:solidFill>
                <a:latin typeface="Arial"/>
              </a:rPr>
              <a:t>BEC!</a:t>
            </a:r>
          </a:p>
        </p:txBody>
      </p:sp>
      <p:sp>
        <p:nvSpPr>
          <p:cNvPr id="85" name="Rechteck 46">
            <a:extLst>
              <a:ext uri="{FF2B5EF4-FFF2-40B4-BE49-F238E27FC236}">
                <a16:creationId xmlns:a16="http://schemas.microsoft.com/office/drawing/2014/main" id="{A861E546-12BC-4ABE-9BAE-6FEC61E1AAD6}"/>
              </a:ext>
            </a:extLst>
          </p:cNvPr>
          <p:cNvSpPr/>
          <p:nvPr/>
        </p:nvSpPr>
        <p:spPr>
          <a:xfrm>
            <a:off x="7399700" y="6116396"/>
            <a:ext cx="1167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 err="1">
                <a:solidFill>
                  <a:srgbClr val="FFF201"/>
                </a:solidFill>
                <a:latin typeface="+mn-lt"/>
              </a:rPr>
              <a:t>without</a:t>
            </a:r>
            <a:endParaRPr lang="de-AT" dirty="0">
              <a:solidFill>
                <a:srgbClr val="FFF201"/>
              </a:solidFill>
              <a:latin typeface="+mn-lt"/>
            </a:endParaRPr>
          </a:p>
        </p:txBody>
      </p:sp>
      <p:sp>
        <p:nvSpPr>
          <p:cNvPr id="90" name="Abgerundetes Rechteck 17">
            <a:extLst>
              <a:ext uri="{FF2B5EF4-FFF2-40B4-BE49-F238E27FC236}">
                <a16:creationId xmlns:a16="http://schemas.microsoft.com/office/drawing/2014/main" id="{35B332EA-BA8C-433F-9DAD-77E7210C2A00}"/>
              </a:ext>
            </a:extLst>
          </p:cNvPr>
          <p:cNvSpPr/>
          <p:nvPr/>
        </p:nvSpPr>
        <p:spPr>
          <a:xfrm>
            <a:off x="4158229" y="1875873"/>
            <a:ext cx="4072317" cy="3607791"/>
          </a:xfrm>
          <a:prstGeom prst="roundRect">
            <a:avLst>
              <a:gd name="adj" fmla="val 6578"/>
            </a:avLst>
          </a:prstGeom>
          <a:solidFill>
            <a:srgbClr val="FEE75C"/>
          </a:solidFill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000">
              <a:solidFill>
                <a:srgbClr val="FFFFFF"/>
              </a:solidFill>
            </a:endParaRPr>
          </a:p>
        </p:txBody>
      </p:sp>
      <p:pic>
        <p:nvPicPr>
          <p:cNvPr id="91" name="Picture 2" descr="C:\FlorianInnsbruck\Texte\Talks &amp; Reisen\2012\ICFO Barcelone\oBEC_purified_c2.bmp">
            <a:extLst>
              <a:ext uri="{FF2B5EF4-FFF2-40B4-BE49-F238E27FC236}">
                <a16:creationId xmlns:a16="http://schemas.microsoft.com/office/drawing/2014/main" id="{4BFF7DFB-7A8E-4C3A-B7D3-370939828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65054" r="8789"/>
          <a:stretch/>
        </p:blipFill>
        <p:spPr bwMode="auto">
          <a:xfrm>
            <a:off x="5128028" y="2747173"/>
            <a:ext cx="2132719" cy="192967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56">
            <a:extLst>
              <a:ext uri="{FF2B5EF4-FFF2-40B4-BE49-F238E27FC236}">
                <a16:creationId xmlns:a16="http://schemas.microsoft.com/office/drawing/2014/main" id="{DB86D30B-07C4-4252-874C-4DEEBA8C8CEB}"/>
              </a:ext>
            </a:extLst>
          </p:cNvPr>
          <p:cNvSpPr txBox="1"/>
          <p:nvPr/>
        </p:nvSpPr>
        <p:spPr>
          <a:xfrm>
            <a:off x="4826621" y="1949580"/>
            <a:ext cx="2687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8"/>
                </a:solidFill>
                <a:latin typeface="+mn-lt"/>
                <a:cs typeface="Arial" panose="020B0604020202020204" pitchFamily="34" charset="0"/>
              </a:rPr>
              <a:t>Laser cooling to BEC</a:t>
            </a:r>
          </a:p>
        </p:txBody>
      </p:sp>
      <p:sp>
        <p:nvSpPr>
          <p:cNvPr id="93" name="TextBox 56">
            <a:extLst>
              <a:ext uri="{FF2B5EF4-FFF2-40B4-BE49-F238E27FC236}">
                <a16:creationId xmlns:a16="http://schemas.microsoft.com/office/drawing/2014/main" id="{6C36E34B-45C3-41F0-94CF-E1958EE81DEB}"/>
              </a:ext>
            </a:extLst>
          </p:cNvPr>
          <p:cNvSpPr txBox="1"/>
          <p:nvPr/>
        </p:nvSpPr>
        <p:spPr>
          <a:xfrm>
            <a:off x="4239688" y="4771495"/>
            <a:ext cx="3930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laser cooling alone removes entropy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quantum gas in laser cooled cloud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9DB9EBB-6167-4209-9FBD-3F51F17AD71A}"/>
              </a:ext>
            </a:extLst>
          </p:cNvPr>
          <p:cNvSpPr/>
          <p:nvPr/>
        </p:nvSpPr>
        <p:spPr>
          <a:xfrm>
            <a:off x="4624418" y="2332499"/>
            <a:ext cx="3091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+mn-lt"/>
                <a:cs typeface="Arial" panose="020B0604020202020204" pitchFamily="34" charset="0"/>
              </a:rPr>
              <a:t>Phys. Rev. Lett. </a:t>
            </a:r>
            <a:r>
              <a:rPr lang="en-GB" sz="1600" b="1" dirty="0">
                <a:latin typeface="+mn-lt"/>
                <a:cs typeface="Arial" panose="020B0604020202020204" pitchFamily="34" charset="0"/>
              </a:rPr>
              <a:t>110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, 263003 (2013)</a:t>
            </a:r>
          </a:p>
        </p:txBody>
      </p:sp>
    </p:spTree>
    <p:extLst>
      <p:ext uri="{BB962C8B-B14F-4D97-AF65-F5344CB8AC3E}">
        <p14:creationId xmlns:p14="http://schemas.microsoft.com/office/powerpoint/2010/main" val="513053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9E6C34C-AF6C-42BE-B6BD-BD96F5C92D2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itel 1">
            <a:extLst>
              <a:ext uri="{FF2B5EF4-FFF2-40B4-BE49-F238E27FC236}">
                <a16:creationId xmlns:a16="http://schemas.microsoft.com/office/drawing/2014/main" id="{6A7ABB20-8A5C-4AF0-B7F8-143D7417A4EA}"/>
              </a:ext>
            </a:extLst>
          </p:cNvPr>
          <p:cNvSpPr txBox="1">
            <a:spLocks/>
          </p:cNvSpPr>
          <p:nvPr/>
        </p:nvSpPr>
        <p:spPr>
          <a:xfrm>
            <a:off x="-91072" y="756829"/>
            <a:ext cx="8229600" cy="7504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de-DE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Continuous atom laser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FEE3514-56D1-444E-90A0-63D1B21FB88E}"/>
              </a:ext>
            </a:extLst>
          </p:cNvPr>
          <p:cNvGrpSpPr/>
          <p:nvPr/>
        </p:nvGrpSpPr>
        <p:grpSpPr>
          <a:xfrm>
            <a:off x="5864913" y="2949777"/>
            <a:ext cx="181301" cy="1001326"/>
            <a:chOff x="2337489" y="4276181"/>
            <a:chExt cx="196837" cy="1948943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A49F644C-7F01-47AB-B644-23F6CC95417A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98" name="Freeform 7 4">
                <a:extLst>
                  <a:ext uri="{FF2B5EF4-FFF2-40B4-BE49-F238E27FC236}">
                    <a16:creationId xmlns:a16="http://schemas.microsoft.com/office/drawing/2014/main" id="{E312C176-2D4F-45B2-B60D-56A775DD8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99" name="Freeform 8 4">
                <a:extLst>
                  <a:ext uri="{FF2B5EF4-FFF2-40B4-BE49-F238E27FC236}">
                    <a16:creationId xmlns:a16="http://schemas.microsoft.com/office/drawing/2014/main" id="{EF090DC2-5027-4454-8C5D-24F49F1AB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0" name="Freeform 9 4">
                <a:extLst>
                  <a:ext uri="{FF2B5EF4-FFF2-40B4-BE49-F238E27FC236}">
                    <a16:creationId xmlns:a16="http://schemas.microsoft.com/office/drawing/2014/main" id="{A7B3CE9F-6FAC-4799-87E0-F2E78306D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01" name="Freeform 10 4">
                <a:extLst>
                  <a:ext uri="{FF2B5EF4-FFF2-40B4-BE49-F238E27FC236}">
                    <a16:creationId xmlns:a16="http://schemas.microsoft.com/office/drawing/2014/main" id="{7043E912-210F-4244-86F0-90DA9DC42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2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97" name="Isosceles Triangle 96">
              <a:extLst>
                <a:ext uri="{FF2B5EF4-FFF2-40B4-BE49-F238E27FC236}">
                  <a16:creationId xmlns:a16="http://schemas.microsoft.com/office/drawing/2014/main" id="{CC470013-293B-4C68-B426-34BA894CA826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83798" y="5907509"/>
              <a:ext cx="150528" cy="317615"/>
            </a:xfrm>
            <a:prstGeom prst="triangle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C23DD73-29E7-4BE4-AA0A-95C7E1AD3E42}"/>
              </a:ext>
            </a:extLst>
          </p:cNvPr>
          <p:cNvSpPr/>
          <p:nvPr/>
        </p:nvSpPr>
        <p:spPr>
          <a:xfrm>
            <a:off x="6178839" y="3047686"/>
            <a:ext cx="1743045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2) Outcoupling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57CEDDD-E8FF-4F9D-84C0-95A6BA532789}"/>
              </a:ext>
            </a:extLst>
          </p:cNvPr>
          <p:cNvSpPr/>
          <p:nvPr/>
        </p:nvSpPr>
        <p:spPr bwMode="auto">
          <a:xfrm flipH="1">
            <a:off x="5024346" y="2820506"/>
            <a:ext cx="2814639" cy="125659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4" name="Textfeld 26">
            <a:extLst>
              <a:ext uri="{FF2B5EF4-FFF2-40B4-BE49-F238E27FC236}">
                <a16:creationId xmlns:a16="http://schemas.microsoft.com/office/drawing/2014/main" id="{C2D453DD-CE3F-4456-923B-C45D31ACF04E}"/>
              </a:ext>
            </a:extLst>
          </p:cNvPr>
          <p:cNvSpPr txBox="1"/>
          <p:nvPr/>
        </p:nvSpPr>
        <p:spPr>
          <a:xfrm>
            <a:off x="964306" y="815492"/>
            <a:ext cx="2128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2000" dirty="0">
                <a:solidFill>
                  <a:srgbClr val="0070C0"/>
                </a:solidFill>
                <a:latin typeface="+mn-lt"/>
              </a:rPr>
              <a:t>New </a:t>
            </a:r>
            <a:r>
              <a:rPr lang="de-AT" sz="2000" dirty="0" err="1">
                <a:solidFill>
                  <a:srgbClr val="0070C0"/>
                </a:solidFill>
                <a:latin typeface="+mn-lt"/>
              </a:rPr>
              <a:t>requirements</a:t>
            </a:r>
            <a:endParaRPr lang="de-AT" sz="2000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5747D92-451A-4DD5-82EC-21B955A96834}"/>
              </a:ext>
            </a:extLst>
          </p:cNvPr>
          <p:cNvGrpSpPr>
            <a:grpSpLocks noChangeAspect="1"/>
          </p:cNvGrpSpPr>
          <p:nvPr/>
        </p:nvGrpSpPr>
        <p:grpSpPr>
          <a:xfrm>
            <a:off x="4713728" y="4590141"/>
            <a:ext cx="2780154" cy="2156274"/>
            <a:chOff x="6214948" y="2476163"/>
            <a:chExt cx="2144995" cy="1663648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40CC81C-8124-4424-AE58-BCD20A951D4B}"/>
                </a:ext>
              </a:extLst>
            </p:cNvPr>
            <p:cNvCxnSpPr/>
            <p:nvPr/>
          </p:nvCxnSpPr>
          <p:spPr bwMode="auto">
            <a:xfrm>
              <a:off x="6369190" y="3922275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9F92E7A-F2A2-4AA5-8723-6DD6B489AF28}"/>
                </a:ext>
              </a:extLst>
            </p:cNvPr>
            <p:cNvCxnSpPr/>
            <p:nvPr/>
          </p:nvCxnSpPr>
          <p:spPr bwMode="auto">
            <a:xfrm>
              <a:off x="7859996" y="3191943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6C59748-4F65-4286-AA55-BAF4F229CC76}"/>
                </a:ext>
              </a:extLst>
            </p:cNvPr>
            <p:cNvCxnSpPr/>
            <p:nvPr/>
          </p:nvCxnSpPr>
          <p:spPr bwMode="auto">
            <a:xfrm>
              <a:off x="7861177" y="3242758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C772E0-E5E9-4C84-AB71-7218C891E077}"/>
                </a:ext>
              </a:extLst>
            </p:cNvPr>
            <p:cNvCxnSpPr/>
            <p:nvPr/>
          </p:nvCxnSpPr>
          <p:spPr bwMode="auto">
            <a:xfrm>
              <a:off x="7862359" y="3293574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Arrow Connector 14">
              <a:extLst>
                <a:ext uri="{FF2B5EF4-FFF2-40B4-BE49-F238E27FC236}">
                  <a16:creationId xmlns:a16="http://schemas.microsoft.com/office/drawing/2014/main" id="{7A61E716-8C2D-4FC4-B8B5-036F431E1F03}"/>
                </a:ext>
              </a:extLst>
            </p:cNvPr>
            <p:cNvCxnSpPr/>
            <p:nvPr/>
          </p:nvCxnSpPr>
          <p:spPr bwMode="auto">
            <a:xfrm flipV="1">
              <a:off x="6524232" y="3235738"/>
              <a:ext cx="1511305" cy="686537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72E05ED-DDC7-4E26-8364-D12CE1E15229}"/>
                </a:ext>
              </a:extLst>
            </p:cNvPr>
            <p:cNvCxnSpPr/>
            <p:nvPr/>
          </p:nvCxnSpPr>
          <p:spPr bwMode="auto">
            <a:xfrm>
              <a:off x="6807087" y="2955515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98DD90EB-4F2A-495A-9306-1F6DC1B9A6ED}"/>
                </a:ext>
              </a:extLst>
            </p:cNvPr>
            <p:cNvCxnSpPr/>
            <p:nvPr/>
          </p:nvCxnSpPr>
          <p:spPr bwMode="auto">
            <a:xfrm flipV="1">
              <a:off x="6496421" y="2941322"/>
              <a:ext cx="490216" cy="1002513"/>
            </a:xfrm>
            <a:prstGeom prst="straightConnector1">
              <a:avLst/>
            </a:prstGeom>
            <a:noFill/>
            <a:ln w="98425" cap="flat" cmpd="sng" algn="ctr">
              <a:solidFill>
                <a:srgbClr val="0070C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p:sp>
          <p:nvSpPr>
            <p:cNvPr id="113" name="Rounded Rectangle 1">
              <a:extLst>
                <a:ext uri="{FF2B5EF4-FFF2-40B4-BE49-F238E27FC236}">
                  <a16:creationId xmlns:a16="http://schemas.microsoft.com/office/drawing/2014/main" id="{3D788EB6-87DA-4CBD-8CDE-E7CD6F323350}"/>
                </a:ext>
              </a:extLst>
            </p:cNvPr>
            <p:cNvSpPr/>
            <p:nvPr/>
          </p:nvSpPr>
          <p:spPr bwMode="auto">
            <a:xfrm>
              <a:off x="6214948" y="2476163"/>
              <a:ext cx="2144995" cy="1663648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z="200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44A0E037-D28C-411C-A8D6-6EF4E25080B4}"/>
                </a:ext>
              </a:extLst>
            </p:cNvPr>
            <p:cNvCxnSpPr/>
            <p:nvPr/>
          </p:nvCxnSpPr>
          <p:spPr bwMode="auto">
            <a:xfrm flipH="1" flipV="1">
              <a:off x="7512411" y="2653164"/>
              <a:ext cx="536882" cy="587956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6A673A0-932B-4E34-906A-8E9A956D9A56}"/>
                </a:ext>
              </a:extLst>
            </p:cNvPr>
            <p:cNvCxnSpPr/>
            <p:nvPr/>
          </p:nvCxnSpPr>
          <p:spPr bwMode="auto">
            <a:xfrm>
              <a:off x="7389230" y="2731584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529219F-49EB-41DB-A77E-18F6F9FDF33D}"/>
              </a:ext>
            </a:extLst>
          </p:cNvPr>
          <p:cNvGrpSpPr/>
          <p:nvPr/>
        </p:nvGrpSpPr>
        <p:grpSpPr>
          <a:xfrm>
            <a:off x="4492653" y="1804112"/>
            <a:ext cx="2897538" cy="1401323"/>
            <a:chOff x="7651543" y="2234282"/>
            <a:chExt cx="3934953" cy="19030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F8D47E0-FE96-42AA-887E-D6335DB11CE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54322" y="3792147"/>
              <a:ext cx="1135379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0D89AE2-2326-43EE-8252-45B509B80FB2}"/>
                </a:ext>
              </a:extLst>
            </p:cNvPr>
            <p:cNvGrpSpPr/>
            <p:nvPr/>
          </p:nvGrpSpPr>
          <p:grpSpPr>
            <a:xfrm>
              <a:off x="7651543" y="2234282"/>
              <a:ext cx="3934953" cy="1903042"/>
              <a:chOff x="7651543" y="2234282"/>
              <a:chExt cx="3934953" cy="1903042"/>
            </a:xfrm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15B6BBE-A7A0-4630-9B42-39CA21EBC10F}"/>
                  </a:ext>
                </a:extLst>
              </p:cNvPr>
              <p:cNvSpPr/>
              <p:nvPr/>
            </p:nvSpPr>
            <p:spPr bwMode="auto">
              <a:xfrm>
                <a:off x="7651543" y="2234282"/>
                <a:ext cx="3934953" cy="1695543"/>
              </a:xfrm>
              <a:custGeom>
                <a:avLst/>
                <a:gdLst>
                  <a:gd name="connsiteX0" fmla="*/ 0 w 3934953"/>
                  <a:gd name="connsiteY0" fmla="*/ 0 h 1695543"/>
                  <a:gd name="connsiteX1" fmla="*/ 650047 w 3934953"/>
                  <a:gd name="connsiteY1" fmla="*/ 944735 h 1695543"/>
                  <a:gd name="connsiteX2" fmla="*/ 1339097 w 3934953"/>
                  <a:gd name="connsiteY2" fmla="*/ 1525444 h 1695543"/>
                  <a:gd name="connsiteX3" fmla="*/ 1707458 w 3934953"/>
                  <a:gd name="connsiteY3" fmla="*/ 1659788 h 1695543"/>
                  <a:gd name="connsiteX4" fmla="*/ 1915473 w 3934953"/>
                  <a:gd name="connsiteY4" fmla="*/ 1694457 h 1695543"/>
                  <a:gd name="connsiteX5" fmla="*/ 2201494 w 3934953"/>
                  <a:gd name="connsiteY5" fmla="*/ 1672788 h 1695543"/>
                  <a:gd name="connsiteX6" fmla="*/ 2561187 w 3934953"/>
                  <a:gd name="connsiteY6" fmla="*/ 1542779 h 1695543"/>
                  <a:gd name="connsiteX7" fmla="*/ 3198233 w 3934953"/>
                  <a:gd name="connsiteY7" fmla="*/ 1027075 h 1695543"/>
                  <a:gd name="connsiteX8" fmla="*/ 3934953 w 3934953"/>
                  <a:gd name="connsiteY8" fmla="*/ 0 h 169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34953" h="1695543">
                    <a:moveTo>
                      <a:pt x="0" y="0"/>
                    </a:moveTo>
                    <a:cubicBezTo>
                      <a:pt x="213432" y="345247"/>
                      <a:pt x="426864" y="690495"/>
                      <a:pt x="650047" y="944735"/>
                    </a:cubicBezTo>
                    <a:cubicBezTo>
                      <a:pt x="873230" y="1198975"/>
                      <a:pt x="1162862" y="1406269"/>
                      <a:pt x="1339097" y="1525444"/>
                    </a:cubicBezTo>
                    <a:cubicBezTo>
                      <a:pt x="1515332" y="1644620"/>
                      <a:pt x="1611395" y="1631619"/>
                      <a:pt x="1707458" y="1659788"/>
                    </a:cubicBezTo>
                    <a:cubicBezTo>
                      <a:pt x="1803521" y="1687957"/>
                      <a:pt x="1833134" y="1692290"/>
                      <a:pt x="1915473" y="1694457"/>
                    </a:cubicBezTo>
                    <a:cubicBezTo>
                      <a:pt x="1997812" y="1696624"/>
                      <a:pt x="2093875" y="1698068"/>
                      <a:pt x="2201494" y="1672788"/>
                    </a:cubicBezTo>
                    <a:cubicBezTo>
                      <a:pt x="2309113" y="1647508"/>
                      <a:pt x="2395064" y="1650398"/>
                      <a:pt x="2561187" y="1542779"/>
                    </a:cubicBezTo>
                    <a:cubicBezTo>
                      <a:pt x="2727310" y="1435160"/>
                      <a:pt x="2969272" y="1284205"/>
                      <a:pt x="3198233" y="1027075"/>
                    </a:cubicBezTo>
                    <a:cubicBezTo>
                      <a:pt x="3427194" y="769945"/>
                      <a:pt x="3681073" y="384972"/>
                      <a:pt x="3934953" y="0"/>
                    </a:cubicBezTo>
                  </a:path>
                </a:pathLst>
              </a:cu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725E530D-9262-4438-B394-FE6EB36C1C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658081" y="3518034"/>
                <a:ext cx="1922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FC1E859-EC9A-497B-8718-5493D16257A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73601" y="3243921"/>
                <a:ext cx="2480509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7B6E564-D5A0-4DBA-A097-1817D04B45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142461" y="2969808"/>
                <a:ext cx="294894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63D4EFE-30FB-468A-99FF-0B620D2FBF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946881" y="2695695"/>
                <a:ext cx="333502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2D55D503-C0E2-4AF7-AD9F-E32E884A5D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69081" y="2421582"/>
                <a:ext cx="3700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F7E35122-CFA5-4A81-9856-D03B5B842C34}"/>
                  </a:ext>
                </a:extLst>
              </p:cNvPr>
              <p:cNvSpPr/>
              <p:nvPr/>
            </p:nvSpPr>
            <p:spPr bwMode="auto">
              <a:xfrm>
                <a:off x="8599668" y="3037654"/>
                <a:ext cx="2059365" cy="754610"/>
              </a:xfrm>
              <a:custGeom>
                <a:avLst/>
                <a:gdLst>
                  <a:gd name="connsiteX0" fmla="*/ 0 w 2059365"/>
                  <a:gd name="connsiteY0" fmla="*/ 754610 h 754610"/>
                  <a:gd name="connsiteX1" fmla="*/ 275106 w 2059365"/>
                  <a:gd name="connsiteY1" fmla="*/ 749370 h 754610"/>
                  <a:gd name="connsiteX2" fmla="*/ 466370 w 2059365"/>
                  <a:gd name="connsiteY2" fmla="*/ 710069 h 754610"/>
                  <a:gd name="connsiteX3" fmla="*/ 581653 w 2059365"/>
                  <a:gd name="connsiteY3" fmla="*/ 600027 h 754610"/>
                  <a:gd name="connsiteX4" fmla="*/ 696936 w 2059365"/>
                  <a:gd name="connsiteY4" fmla="*/ 463784 h 754610"/>
                  <a:gd name="connsiteX5" fmla="*/ 814838 w 2059365"/>
                  <a:gd name="connsiteY5" fmla="*/ 233219 h 754610"/>
                  <a:gd name="connsiteX6" fmla="*/ 917020 w 2059365"/>
                  <a:gd name="connsiteY6" fmla="*/ 73395 h 754610"/>
                  <a:gd name="connsiteX7" fmla="*/ 1024443 w 2059365"/>
                  <a:gd name="connsiteY7" fmla="*/ 34 h 754610"/>
                  <a:gd name="connsiteX8" fmla="*/ 1144965 w 2059365"/>
                  <a:gd name="connsiteY8" fmla="*/ 81255 h 754610"/>
                  <a:gd name="connsiteX9" fmla="*/ 1255008 w 2059365"/>
                  <a:gd name="connsiteY9" fmla="*/ 264659 h 754610"/>
                  <a:gd name="connsiteX10" fmla="*/ 1396491 w 2059365"/>
                  <a:gd name="connsiteY10" fmla="*/ 510945 h 754610"/>
                  <a:gd name="connsiteX11" fmla="*/ 1501293 w 2059365"/>
                  <a:gd name="connsiteY11" fmla="*/ 634088 h 754610"/>
                  <a:gd name="connsiteX12" fmla="*/ 1606095 w 2059365"/>
                  <a:gd name="connsiteY12" fmla="*/ 710069 h 754610"/>
                  <a:gd name="connsiteX13" fmla="*/ 1818320 w 2059365"/>
                  <a:gd name="connsiteY13" fmla="*/ 749370 h 754610"/>
                  <a:gd name="connsiteX14" fmla="*/ 2059365 w 2059365"/>
                  <a:gd name="connsiteY14" fmla="*/ 749370 h 75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9365" h="754610">
                    <a:moveTo>
                      <a:pt x="0" y="754610"/>
                    </a:moveTo>
                    <a:lnTo>
                      <a:pt x="275106" y="749370"/>
                    </a:lnTo>
                    <a:cubicBezTo>
                      <a:pt x="352834" y="741947"/>
                      <a:pt x="415279" y="734959"/>
                      <a:pt x="466370" y="710069"/>
                    </a:cubicBezTo>
                    <a:cubicBezTo>
                      <a:pt x="517461" y="685179"/>
                      <a:pt x="543225" y="641074"/>
                      <a:pt x="581653" y="600027"/>
                    </a:cubicBezTo>
                    <a:cubicBezTo>
                      <a:pt x="620081" y="558980"/>
                      <a:pt x="658072" y="524919"/>
                      <a:pt x="696936" y="463784"/>
                    </a:cubicBezTo>
                    <a:cubicBezTo>
                      <a:pt x="735800" y="402649"/>
                      <a:pt x="778157" y="298284"/>
                      <a:pt x="814838" y="233219"/>
                    </a:cubicBezTo>
                    <a:cubicBezTo>
                      <a:pt x="851519" y="168154"/>
                      <a:pt x="882086" y="112259"/>
                      <a:pt x="917020" y="73395"/>
                    </a:cubicBezTo>
                    <a:cubicBezTo>
                      <a:pt x="951954" y="34531"/>
                      <a:pt x="986452" y="-1276"/>
                      <a:pt x="1024443" y="34"/>
                    </a:cubicBezTo>
                    <a:cubicBezTo>
                      <a:pt x="1062434" y="1344"/>
                      <a:pt x="1106538" y="37151"/>
                      <a:pt x="1144965" y="81255"/>
                    </a:cubicBezTo>
                    <a:cubicBezTo>
                      <a:pt x="1183392" y="125359"/>
                      <a:pt x="1213087" y="193044"/>
                      <a:pt x="1255008" y="264659"/>
                    </a:cubicBezTo>
                    <a:cubicBezTo>
                      <a:pt x="1296929" y="336274"/>
                      <a:pt x="1355444" y="449373"/>
                      <a:pt x="1396491" y="510945"/>
                    </a:cubicBezTo>
                    <a:cubicBezTo>
                      <a:pt x="1437539" y="572516"/>
                      <a:pt x="1466359" y="600901"/>
                      <a:pt x="1501293" y="634088"/>
                    </a:cubicBezTo>
                    <a:cubicBezTo>
                      <a:pt x="1536227" y="667275"/>
                      <a:pt x="1553257" y="690855"/>
                      <a:pt x="1606095" y="710069"/>
                    </a:cubicBezTo>
                    <a:cubicBezTo>
                      <a:pt x="1658933" y="729283"/>
                      <a:pt x="1742775" y="742820"/>
                      <a:pt x="1818320" y="749370"/>
                    </a:cubicBezTo>
                    <a:cubicBezTo>
                      <a:pt x="1893865" y="755920"/>
                      <a:pt x="1976615" y="752645"/>
                      <a:pt x="2059365" y="749370"/>
                    </a:cubicBezTo>
                  </a:path>
                </a:pathLst>
              </a:cu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AD818BB-AF87-42E6-9EBB-93600BCB328B}"/>
                  </a:ext>
                </a:extLst>
              </p:cNvPr>
              <p:cNvSpPr/>
              <p:nvPr/>
            </p:nvSpPr>
            <p:spPr>
              <a:xfrm>
                <a:off x="9331963" y="3384367"/>
                <a:ext cx="634284" cy="752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chemeClr val="bg1"/>
                    </a:solidFill>
                    <a:latin typeface="+mn-lt"/>
                  </a:rPr>
                  <a:t>BEC</a:t>
                </a:r>
              </a:p>
              <a:p>
                <a:pPr marL="285750" indent="-285750"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8B52891-A65F-4CBE-8C31-959E663F4DC7}"/>
              </a:ext>
            </a:extLst>
          </p:cNvPr>
          <p:cNvGrpSpPr/>
          <p:nvPr/>
        </p:nvGrpSpPr>
        <p:grpSpPr>
          <a:xfrm>
            <a:off x="5037946" y="1894497"/>
            <a:ext cx="1514887" cy="934510"/>
            <a:chOff x="8392070" y="2357028"/>
            <a:chExt cx="2057267" cy="1269096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DC0EBB7D-034F-45E7-83E9-B9483247E8C4}"/>
                </a:ext>
              </a:extLst>
            </p:cNvPr>
            <p:cNvGrpSpPr>
              <a:grpSpLocks noChangeAspect="1"/>
            </p:cNvGrpSpPr>
            <p:nvPr/>
          </p:nvGrpSpPr>
          <p:grpSpPr>
            <a:xfrm rot="1315744">
              <a:off x="8726876" y="3057250"/>
              <a:ext cx="731411" cy="568874"/>
              <a:chOff x="4212192" y="2083774"/>
              <a:chExt cx="381630" cy="296823"/>
            </a:xfrm>
          </p:grpSpPr>
          <p:sp>
            <p:nvSpPr>
              <p:cNvPr id="135" name="Ellipse 602">
                <a:extLst>
                  <a:ext uri="{FF2B5EF4-FFF2-40B4-BE49-F238E27FC236}">
                    <a16:creationId xmlns:a16="http://schemas.microsoft.com/office/drawing/2014/main" id="{03CB4D3F-4485-42F3-84B4-3B463792CCF4}"/>
                  </a:ext>
                </a:extLst>
              </p:cNvPr>
              <p:cNvSpPr/>
              <p:nvPr/>
            </p:nvSpPr>
            <p:spPr bwMode="auto">
              <a:xfrm>
                <a:off x="4466186" y="2091373"/>
                <a:ext cx="64008" cy="64008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0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36" name="Ellipse 608">
                <a:extLst>
                  <a:ext uri="{FF2B5EF4-FFF2-40B4-BE49-F238E27FC236}">
                    <a16:creationId xmlns:a16="http://schemas.microsoft.com/office/drawing/2014/main" id="{448345C5-A00A-4401-8A66-D8C71FB70915}"/>
                  </a:ext>
                </a:extLst>
              </p:cNvPr>
              <p:cNvSpPr/>
              <p:nvPr/>
            </p:nvSpPr>
            <p:spPr bwMode="auto">
              <a:xfrm>
                <a:off x="4331689" y="2316589"/>
                <a:ext cx="64008" cy="64008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0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37" name="Freihandform 619">
                <a:extLst>
                  <a:ext uri="{FF2B5EF4-FFF2-40B4-BE49-F238E27FC236}">
                    <a16:creationId xmlns:a16="http://schemas.microsoft.com/office/drawing/2014/main" id="{94C53F6D-BA9B-4EF9-BAB8-B1D9FEC85CCA}"/>
                  </a:ext>
                </a:extLst>
              </p:cNvPr>
              <p:cNvSpPr/>
              <p:nvPr/>
            </p:nvSpPr>
            <p:spPr bwMode="auto">
              <a:xfrm>
                <a:off x="4388249" y="2189519"/>
                <a:ext cx="205573" cy="114753"/>
              </a:xfrm>
              <a:custGeom>
                <a:avLst/>
                <a:gdLst>
                  <a:gd name="connsiteX0" fmla="*/ 0 w 683664"/>
                  <a:gd name="connsiteY0" fmla="*/ 239294 h 239294"/>
                  <a:gd name="connsiteX1" fmla="*/ 290557 w 683664"/>
                  <a:gd name="connsiteY1" fmla="*/ 12 h 239294"/>
                  <a:gd name="connsiteX2" fmla="*/ 683664 w 683664"/>
                  <a:gd name="connsiteY2" fmla="*/ 230748 h 23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3664" h="239294">
                    <a:moveTo>
                      <a:pt x="0" y="239294"/>
                    </a:moveTo>
                    <a:cubicBezTo>
                      <a:pt x="88306" y="120365"/>
                      <a:pt x="176613" y="1436"/>
                      <a:pt x="290557" y="12"/>
                    </a:cubicBezTo>
                    <a:cubicBezTo>
                      <a:pt x="404501" y="-1412"/>
                      <a:pt x="544082" y="114668"/>
                      <a:pt x="683664" y="230748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05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138" name="Freihandform 620">
                <a:extLst>
                  <a:ext uri="{FF2B5EF4-FFF2-40B4-BE49-F238E27FC236}">
                    <a16:creationId xmlns:a16="http://schemas.microsoft.com/office/drawing/2014/main" id="{741AF8E5-C4EC-4D58-BD3B-57AD4B1269A6}"/>
                  </a:ext>
                </a:extLst>
              </p:cNvPr>
              <p:cNvSpPr/>
              <p:nvPr/>
            </p:nvSpPr>
            <p:spPr bwMode="auto">
              <a:xfrm flipH="1">
                <a:off x="4212192" y="2083774"/>
                <a:ext cx="238398" cy="102396"/>
              </a:xfrm>
              <a:custGeom>
                <a:avLst/>
                <a:gdLst>
                  <a:gd name="connsiteX0" fmla="*/ 0 w 1093862"/>
                  <a:gd name="connsiteY0" fmla="*/ 572568 h 799624"/>
                  <a:gd name="connsiteX1" fmla="*/ 213645 w 1093862"/>
                  <a:gd name="connsiteY1" fmla="*/ 769122 h 799624"/>
                  <a:gd name="connsiteX2" fmla="*/ 1093862 w 1093862"/>
                  <a:gd name="connsiteY2" fmla="*/ 0 h 799624"/>
                  <a:gd name="connsiteX0" fmla="*/ 0 w 1093862"/>
                  <a:gd name="connsiteY0" fmla="*/ 572568 h 723441"/>
                  <a:gd name="connsiteX1" fmla="*/ 341832 w 1093862"/>
                  <a:gd name="connsiteY1" fmla="*/ 675118 h 723441"/>
                  <a:gd name="connsiteX2" fmla="*/ 1093862 w 1093862"/>
                  <a:gd name="connsiteY2" fmla="*/ 0 h 723441"/>
                  <a:gd name="connsiteX0" fmla="*/ 0 w 1170774"/>
                  <a:gd name="connsiteY0" fmla="*/ 615297 h 740605"/>
                  <a:gd name="connsiteX1" fmla="*/ 418744 w 1170774"/>
                  <a:gd name="connsiteY1" fmla="*/ 675118 h 740605"/>
                  <a:gd name="connsiteX2" fmla="*/ 1170774 w 1170774"/>
                  <a:gd name="connsiteY2" fmla="*/ 0 h 740605"/>
                  <a:gd name="connsiteX0" fmla="*/ 0 w 1170774"/>
                  <a:gd name="connsiteY0" fmla="*/ 615297 h 738000"/>
                  <a:gd name="connsiteX1" fmla="*/ 418744 w 1170774"/>
                  <a:gd name="connsiteY1" fmla="*/ 675118 h 738000"/>
                  <a:gd name="connsiteX2" fmla="*/ 1170774 w 1170774"/>
                  <a:gd name="connsiteY2" fmla="*/ 0 h 738000"/>
                  <a:gd name="connsiteX0" fmla="*/ 0 w 1170774"/>
                  <a:gd name="connsiteY0" fmla="*/ 615297 h 730738"/>
                  <a:gd name="connsiteX1" fmla="*/ 418744 w 1170774"/>
                  <a:gd name="connsiteY1" fmla="*/ 675118 h 730738"/>
                  <a:gd name="connsiteX2" fmla="*/ 1170774 w 1170774"/>
                  <a:gd name="connsiteY2" fmla="*/ 0 h 730738"/>
                  <a:gd name="connsiteX0" fmla="*/ 0 w 1136591"/>
                  <a:gd name="connsiteY0" fmla="*/ 598206 h 724392"/>
                  <a:gd name="connsiteX1" fmla="*/ 384561 w 1136591"/>
                  <a:gd name="connsiteY1" fmla="*/ 675118 h 724392"/>
                  <a:gd name="connsiteX2" fmla="*/ 1136591 w 1136591"/>
                  <a:gd name="connsiteY2" fmla="*/ 0 h 72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6591" h="724392">
                    <a:moveTo>
                      <a:pt x="0" y="598206"/>
                    </a:moveTo>
                    <a:cubicBezTo>
                      <a:pt x="143854" y="710014"/>
                      <a:pt x="195129" y="774819"/>
                      <a:pt x="384561" y="675118"/>
                    </a:cubicBezTo>
                    <a:cubicBezTo>
                      <a:pt x="573993" y="575417"/>
                      <a:pt x="787637" y="336847"/>
                      <a:pt x="1136591" y="0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05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129" name="Ellipse 602">
              <a:extLst>
                <a:ext uri="{FF2B5EF4-FFF2-40B4-BE49-F238E27FC236}">
                  <a16:creationId xmlns:a16="http://schemas.microsoft.com/office/drawing/2014/main" id="{FEA0B60D-8098-4F1A-8D48-2C3884DAA7AF}"/>
                </a:ext>
              </a:extLst>
            </p:cNvPr>
            <p:cNvSpPr/>
            <p:nvPr/>
          </p:nvSpPr>
          <p:spPr bwMode="auto">
            <a:xfrm rot="1315744">
              <a:off x="9430748" y="2644960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0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30" name="Ellipse 602">
              <a:extLst>
                <a:ext uri="{FF2B5EF4-FFF2-40B4-BE49-F238E27FC236}">
                  <a16:creationId xmlns:a16="http://schemas.microsoft.com/office/drawing/2014/main" id="{85540109-13D4-47EB-80E6-C248C644108F}"/>
                </a:ext>
              </a:extLst>
            </p:cNvPr>
            <p:cNvSpPr/>
            <p:nvPr/>
          </p:nvSpPr>
          <p:spPr bwMode="auto">
            <a:xfrm rot="1315744">
              <a:off x="8607658" y="2357028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0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31" name="Ellipse 602">
              <a:extLst>
                <a:ext uri="{FF2B5EF4-FFF2-40B4-BE49-F238E27FC236}">
                  <a16:creationId xmlns:a16="http://schemas.microsoft.com/office/drawing/2014/main" id="{7A4E3B10-0EA1-4271-B33F-E4C73C05A704}"/>
                </a:ext>
              </a:extLst>
            </p:cNvPr>
            <p:cNvSpPr/>
            <p:nvPr/>
          </p:nvSpPr>
          <p:spPr bwMode="auto">
            <a:xfrm rot="1315744">
              <a:off x="8392070" y="2882095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0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32" name="Ellipse 602">
              <a:extLst>
                <a:ext uri="{FF2B5EF4-FFF2-40B4-BE49-F238E27FC236}">
                  <a16:creationId xmlns:a16="http://schemas.microsoft.com/office/drawing/2014/main" id="{604931B1-FAB8-453D-BB2C-27A622B09112}"/>
                </a:ext>
              </a:extLst>
            </p:cNvPr>
            <p:cNvSpPr/>
            <p:nvPr/>
          </p:nvSpPr>
          <p:spPr bwMode="auto">
            <a:xfrm rot="1315744">
              <a:off x="10326663" y="3176879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0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33" name="Ellipse 602">
              <a:extLst>
                <a:ext uri="{FF2B5EF4-FFF2-40B4-BE49-F238E27FC236}">
                  <a16:creationId xmlns:a16="http://schemas.microsoft.com/office/drawing/2014/main" id="{0CA12439-B333-44A1-A4A6-E40CA60EBB02}"/>
                </a:ext>
              </a:extLst>
            </p:cNvPr>
            <p:cNvSpPr/>
            <p:nvPr/>
          </p:nvSpPr>
          <p:spPr bwMode="auto">
            <a:xfrm rot="1315744">
              <a:off x="10096719" y="2644961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05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34" name="Ellipse 602">
              <a:extLst>
                <a:ext uri="{FF2B5EF4-FFF2-40B4-BE49-F238E27FC236}">
                  <a16:creationId xmlns:a16="http://schemas.microsoft.com/office/drawing/2014/main" id="{79B1A6FC-8DB9-4521-85BC-727D7DC0BAAC}"/>
                </a:ext>
              </a:extLst>
            </p:cNvPr>
            <p:cNvSpPr/>
            <p:nvPr/>
          </p:nvSpPr>
          <p:spPr bwMode="auto">
            <a:xfrm rot="1315744">
              <a:off x="10144831" y="3441735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05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139" name="Ellipse 602">
            <a:extLst>
              <a:ext uri="{FF2B5EF4-FFF2-40B4-BE49-F238E27FC236}">
                <a16:creationId xmlns:a16="http://schemas.microsoft.com/office/drawing/2014/main" id="{22A2A8C8-629B-4A06-A5FC-2AB461539E38}"/>
              </a:ext>
            </a:extLst>
          </p:cNvPr>
          <p:cNvSpPr/>
          <p:nvPr/>
        </p:nvSpPr>
        <p:spPr bwMode="auto">
          <a:xfrm rot="1315744">
            <a:off x="3384960" y="1713253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0" name="Ellipse 602">
            <a:extLst>
              <a:ext uri="{FF2B5EF4-FFF2-40B4-BE49-F238E27FC236}">
                <a16:creationId xmlns:a16="http://schemas.microsoft.com/office/drawing/2014/main" id="{676421CE-D0F8-4901-B751-5E5F30DE75B8}"/>
              </a:ext>
            </a:extLst>
          </p:cNvPr>
          <p:cNvSpPr/>
          <p:nvPr/>
        </p:nvSpPr>
        <p:spPr bwMode="auto">
          <a:xfrm rot="1315744">
            <a:off x="3497182" y="1825475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1" name="Ellipse 602">
            <a:extLst>
              <a:ext uri="{FF2B5EF4-FFF2-40B4-BE49-F238E27FC236}">
                <a16:creationId xmlns:a16="http://schemas.microsoft.com/office/drawing/2014/main" id="{BD6C4C97-7E35-4501-A8D6-1A002A666138}"/>
              </a:ext>
            </a:extLst>
          </p:cNvPr>
          <p:cNvSpPr/>
          <p:nvPr/>
        </p:nvSpPr>
        <p:spPr bwMode="auto">
          <a:xfrm rot="1315744">
            <a:off x="3763220" y="1692348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2" name="Ellipse 602">
            <a:extLst>
              <a:ext uri="{FF2B5EF4-FFF2-40B4-BE49-F238E27FC236}">
                <a16:creationId xmlns:a16="http://schemas.microsoft.com/office/drawing/2014/main" id="{B477CD26-AF8F-4DB7-81C3-1C202711145A}"/>
              </a:ext>
            </a:extLst>
          </p:cNvPr>
          <p:cNvSpPr/>
          <p:nvPr/>
        </p:nvSpPr>
        <p:spPr bwMode="auto">
          <a:xfrm rot="1315744">
            <a:off x="3721623" y="2049917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3" name="Ellipse 602">
            <a:extLst>
              <a:ext uri="{FF2B5EF4-FFF2-40B4-BE49-F238E27FC236}">
                <a16:creationId xmlns:a16="http://schemas.microsoft.com/office/drawing/2014/main" id="{EE4AE99E-13DD-48FE-B188-F5D82122131B}"/>
              </a:ext>
            </a:extLst>
          </p:cNvPr>
          <p:cNvSpPr/>
          <p:nvPr/>
        </p:nvSpPr>
        <p:spPr bwMode="auto">
          <a:xfrm rot="1315744">
            <a:off x="3845569" y="1913200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4" name="Ellipse 602">
            <a:extLst>
              <a:ext uri="{FF2B5EF4-FFF2-40B4-BE49-F238E27FC236}">
                <a16:creationId xmlns:a16="http://schemas.microsoft.com/office/drawing/2014/main" id="{675CB303-4489-4FF1-B626-0EA436DA1EA3}"/>
              </a:ext>
            </a:extLst>
          </p:cNvPr>
          <p:cNvSpPr/>
          <p:nvPr/>
        </p:nvSpPr>
        <p:spPr bwMode="auto">
          <a:xfrm rot="1315744">
            <a:off x="3266039" y="1980008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5" name="Ellipse 602">
            <a:extLst>
              <a:ext uri="{FF2B5EF4-FFF2-40B4-BE49-F238E27FC236}">
                <a16:creationId xmlns:a16="http://schemas.microsoft.com/office/drawing/2014/main" id="{CA03CBB0-9843-40B3-AB23-5A140B32DE4A}"/>
              </a:ext>
            </a:extLst>
          </p:cNvPr>
          <p:cNvSpPr/>
          <p:nvPr/>
        </p:nvSpPr>
        <p:spPr bwMode="auto">
          <a:xfrm rot="1315744">
            <a:off x="3484805" y="2038085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6" name="Ellipse 602">
            <a:extLst>
              <a:ext uri="{FF2B5EF4-FFF2-40B4-BE49-F238E27FC236}">
                <a16:creationId xmlns:a16="http://schemas.microsoft.com/office/drawing/2014/main" id="{5E52CF86-1D8E-469F-BC5D-9462E2BF9E1C}"/>
              </a:ext>
            </a:extLst>
          </p:cNvPr>
          <p:cNvSpPr/>
          <p:nvPr/>
        </p:nvSpPr>
        <p:spPr bwMode="auto">
          <a:xfrm rot="1315744">
            <a:off x="3045740" y="1793851"/>
            <a:ext cx="90332" cy="90332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05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7" name="Arrow: Right 146">
            <a:extLst>
              <a:ext uri="{FF2B5EF4-FFF2-40B4-BE49-F238E27FC236}">
                <a16:creationId xmlns:a16="http://schemas.microsoft.com/office/drawing/2014/main" id="{E7C9AAC7-28BC-42AC-9C7F-5ED0542D80D4}"/>
              </a:ext>
            </a:extLst>
          </p:cNvPr>
          <p:cNvSpPr/>
          <p:nvPr/>
        </p:nvSpPr>
        <p:spPr bwMode="auto">
          <a:xfrm>
            <a:off x="4080541" y="1760653"/>
            <a:ext cx="716022" cy="373597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38BBB9B-5E14-4807-A9E3-0C4F9496CE4D}"/>
              </a:ext>
            </a:extLst>
          </p:cNvPr>
          <p:cNvSpPr/>
          <p:nvPr/>
        </p:nvSpPr>
        <p:spPr>
          <a:xfrm>
            <a:off x="2395281" y="1165489"/>
            <a:ext cx="3648646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1) Pumping: replenish atoms</a:t>
            </a:r>
          </a:p>
        </p:txBody>
      </p:sp>
      <p:sp>
        <p:nvSpPr>
          <p:cNvPr id="149" name="Textfeld 26">
            <a:extLst>
              <a:ext uri="{FF2B5EF4-FFF2-40B4-BE49-F238E27FC236}">
                <a16:creationId xmlns:a16="http://schemas.microsoft.com/office/drawing/2014/main" id="{071FC3A9-F23B-42CE-B4A1-FA0F0B76C626}"/>
              </a:ext>
            </a:extLst>
          </p:cNvPr>
          <p:cNvSpPr txBox="1"/>
          <p:nvPr/>
        </p:nvSpPr>
        <p:spPr>
          <a:xfrm>
            <a:off x="961257" y="4073639"/>
            <a:ext cx="5217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2000" dirty="0">
                <a:solidFill>
                  <a:srgbClr val="0070C0"/>
                </a:solidFill>
                <a:latin typeface="+mn-lt"/>
              </a:rPr>
              <a:t>Challenge: 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BEC not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protected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from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blue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photons</a:t>
            </a:r>
            <a:endParaRPr lang="de-AT" sz="2000" dirty="0">
              <a:solidFill>
                <a:srgbClr val="00000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172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F48CBA4-565E-46ED-A1CB-D646C8CE3AE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C9C8BD60-3052-455E-B8D0-7583745DCC9A}"/>
              </a:ext>
            </a:extLst>
          </p:cNvPr>
          <p:cNvSpPr/>
          <p:nvPr/>
        </p:nvSpPr>
        <p:spPr bwMode="auto">
          <a:xfrm rot="495168">
            <a:off x="5411244" y="2275676"/>
            <a:ext cx="404105" cy="868955"/>
          </a:xfrm>
          <a:prstGeom prst="triangle">
            <a:avLst/>
          </a:prstGeom>
          <a:solidFill>
            <a:srgbClr val="FF7F7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Blue stray light protection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244E7DE-BF59-40DF-A7A0-496E64029E76}"/>
              </a:ext>
            </a:extLst>
          </p:cNvPr>
          <p:cNvGrpSpPr>
            <a:grpSpLocks noChangeAspect="1"/>
          </p:cNvGrpSpPr>
          <p:nvPr/>
        </p:nvGrpSpPr>
        <p:grpSpPr>
          <a:xfrm>
            <a:off x="4713728" y="4590141"/>
            <a:ext cx="2780154" cy="2156274"/>
            <a:chOff x="6214948" y="2476163"/>
            <a:chExt cx="2144995" cy="1663648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B49580A-4681-4DEA-AD2F-966394F8081A}"/>
                </a:ext>
              </a:extLst>
            </p:cNvPr>
            <p:cNvCxnSpPr/>
            <p:nvPr/>
          </p:nvCxnSpPr>
          <p:spPr bwMode="auto">
            <a:xfrm>
              <a:off x="6369190" y="3922275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C603642-19E3-4123-9E76-4AF0426BE17E}"/>
                </a:ext>
              </a:extLst>
            </p:cNvPr>
            <p:cNvCxnSpPr/>
            <p:nvPr/>
          </p:nvCxnSpPr>
          <p:spPr bwMode="auto">
            <a:xfrm>
              <a:off x="7859996" y="3191943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E59E34A-9DEA-4980-B6DA-5DEF2C2C29E5}"/>
                </a:ext>
              </a:extLst>
            </p:cNvPr>
            <p:cNvCxnSpPr/>
            <p:nvPr/>
          </p:nvCxnSpPr>
          <p:spPr bwMode="auto">
            <a:xfrm>
              <a:off x="7861177" y="3242758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8522587-F439-48B2-82CD-9DC4AE695E73}"/>
                </a:ext>
              </a:extLst>
            </p:cNvPr>
            <p:cNvCxnSpPr/>
            <p:nvPr/>
          </p:nvCxnSpPr>
          <p:spPr bwMode="auto">
            <a:xfrm>
              <a:off x="7862359" y="3293574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Arrow Connector 14">
              <a:extLst>
                <a:ext uri="{FF2B5EF4-FFF2-40B4-BE49-F238E27FC236}">
                  <a16:creationId xmlns:a16="http://schemas.microsoft.com/office/drawing/2014/main" id="{D0BBA69D-552F-448D-A9F2-CFA0AA8E60B9}"/>
                </a:ext>
              </a:extLst>
            </p:cNvPr>
            <p:cNvCxnSpPr/>
            <p:nvPr/>
          </p:nvCxnSpPr>
          <p:spPr bwMode="auto">
            <a:xfrm flipV="1">
              <a:off x="6524232" y="3235738"/>
              <a:ext cx="1511305" cy="686537"/>
            </a:xfrm>
            <a:prstGeom prst="straightConnector1">
              <a:avLst/>
            </a:prstGeom>
            <a:noFill/>
            <a:ln w="3175" cap="flat" cmpd="sng" algn="ctr">
              <a:solidFill>
                <a:srgbClr val="FF000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0C890EA-A5AA-4B2A-9175-CF0AFBBFA120}"/>
                </a:ext>
              </a:extLst>
            </p:cNvPr>
            <p:cNvCxnSpPr/>
            <p:nvPr/>
          </p:nvCxnSpPr>
          <p:spPr bwMode="auto">
            <a:xfrm>
              <a:off x="6807087" y="2955515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DB04D68-88A2-446A-9003-51397BE34858}"/>
                </a:ext>
              </a:extLst>
            </p:cNvPr>
            <p:cNvCxnSpPr/>
            <p:nvPr/>
          </p:nvCxnSpPr>
          <p:spPr bwMode="auto">
            <a:xfrm flipV="1">
              <a:off x="6496421" y="2941322"/>
              <a:ext cx="490216" cy="1002513"/>
            </a:xfrm>
            <a:prstGeom prst="straightConnector1">
              <a:avLst/>
            </a:prstGeom>
            <a:noFill/>
            <a:ln w="98425" cap="flat" cmpd="sng" algn="ctr">
              <a:solidFill>
                <a:srgbClr val="0070C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p:sp>
          <p:nvSpPr>
            <p:cNvPr id="67" name="Rounded Rectangle 1">
              <a:extLst>
                <a:ext uri="{FF2B5EF4-FFF2-40B4-BE49-F238E27FC236}">
                  <a16:creationId xmlns:a16="http://schemas.microsoft.com/office/drawing/2014/main" id="{5C3CC0B7-F7C7-48F2-805E-C95D2B4B2C46}"/>
                </a:ext>
              </a:extLst>
            </p:cNvPr>
            <p:cNvSpPr/>
            <p:nvPr/>
          </p:nvSpPr>
          <p:spPr bwMode="auto">
            <a:xfrm>
              <a:off x="6214948" y="2476163"/>
              <a:ext cx="2144995" cy="1663648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82ECEF0B-7D6E-445F-A9E9-D02431109D9D}"/>
                </a:ext>
              </a:extLst>
            </p:cNvPr>
            <p:cNvCxnSpPr/>
            <p:nvPr/>
          </p:nvCxnSpPr>
          <p:spPr bwMode="auto">
            <a:xfrm flipH="1" flipV="1">
              <a:off x="7512411" y="2653164"/>
              <a:ext cx="536882" cy="587956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B5451C-B81B-41EB-9FB9-BD9C9E042E07}"/>
                </a:ext>
              </a:extLst>
            </p:cNvPr>
            <p:cNvCxnSpPr/>
            <p:nvPr/>
          </p:nvCxnSpPr>
          <p:spPr bwMode="auto">
            <a:xfrm>
              <a:off x="7389230" y="2731584"/>
              <a:ext cx="343894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55F6A8A9-D111-458A-B205-57324E360FE3}"/>
              </a:ext>
            </a:extLst>
          </p:cNvPr>
          <p:cNvSpPr/>
          <p:nvPr/>
        </p:nvSpPr>
        <p:spPr bwMode="auto">
          <a:xfrm>
            <a:off x="2726445" y="1678838"/>
            <a:ext cx="305872" cy="4571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2" name="Right Arrow 47">
            <a:extLst>
              <a:ext uri="{FF2B5EF4-FFF2-40B4-BE49-F238E27FC236}">
                <a16:creationId xmlns:a16="http://schemas.microsoft.com/office/drawing/2014/main" id="{619D90C6-8441-4123-ABEC-DDD08370AE22}"/>
              </a:ext>
            </a:extLst>
          </p:cNvPr>
          <p:cNvSpPr/>
          <p:nvPr/>
        </p:nvSpPr>
        <p:spPr bwMode="auto">
          <a:xfrm>
            <a:off x="4964274" y="1621326"/>
            <a:ext cx="1066045" cy="14779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3" name="Textfeld 166">
            <a:extLst>
              <a:ext uri="{FF2B5EF4-FFF2-40B4-BE49-F238E27FC236}">
                <a16:creationId xmlns:a16="http://schemas.microsoft.com/office/drawing/2014/main" id="{DCF89F85-DFBC-44AA-9B2E-7027CEB021F4}"/>
              </a:ext>
            </a:extLst>
          </p:cNvPr>
          <p:cNvSpPr txBox="1"/>
          <p:nvPr/>
        </p:nvSpPr>
        <p:spPr>
          <a:xfrm>
            <a:off x="1968983" y="948553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prstClr val="black"/>
                </a:solidFill>
                <a:latin typeface="+mn-lt"/>
              </a:rPr>
              <a:t>Sr</a:t>
            </a:r>
            <a:r>
              <a:rPr lang="de-AT" dirty="0">
                <a:solidFill>
                  <a:prstClr val="black"/>
                </a:solidFill>
                <a:latin typeface="+mn-lt"/>
              </a:rPr>
              <a:t> beam </a:t>
            </a:r>
          </a:p>
          <a:p>
            <a:r>
              <a:rPr lang="de-AT" dirty="0" err="1">
                <a:solidFill>
                  <a:prstClr val="black"/>
                </a:solidFill>
                <a:latin typeface="+mn-lt"/>
              </a:rPr>
              <a:t>source</a:t>
            </a:r>
            <a:endParaRPr lang="de-AT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4" name="Freihandform 138">
            <a:extLst>
              <a:ext uri="{FF2B5EF4-FFF2-40B4-BE49-F238E27FC236}">
                <a16:creationId xmlns:a16="http://schemas.microsoft.com/office/drawing/2014/main" id="{C426F467-9233-44BE-90FF-993E2F8763A5}"/>
              </a:ext>
            </a:extLst>
          </p:cNvPr>
          <p:cNvSpPr/>
          <p:nvPr/>
        </p:nvSpPr>
        <p:spPr>
          <a:xfrm rot="16200000">
            <a:off x="3952237" y="579403"/>
            <a:ext cx="377127" cy="2216965"/>
          </a:xfrm>
          <a:custGeom>
            <a:avLst/>
            <a:gdLst>
              <a:gd name="connsiteX0" fmla="*/ 18874 w 840570"/>
              <a:gd name="connsiteY0" fmla="*/ 0 h 411718"/>
              <a:gd name="connsiteX1" fmla="*/ 822784 w 840570"/>
              <a:gd name="connsiteY1" fmla="*/ 0 h 411718"/>
              <a:gd name="connsiteX2" fmla="*/ 552274 w 840570"/>
              <a:gd name="connsiteY2" fmla="*/ 365760 h 411718"/>
              <a:gd name="connsiteX3" fmla="*/ 277954 w 840570"/>
              <a:gd name="connsiteY3" fmla="*/ 365760 h 411718"/>
              <a:gd name="connsiteX4" fmla="*/ 18874 w 840570"/>
              <a:gd name="connsiteY4" fmla="*/ 0 h 411718"/>
              <a:gd name="connsiteX0" fmla="*/ 18874 w 840570"/>
              <a:gd name="connsiteY0" fmla="*/ 0 h 391519"/>
              <a:gd name="connsiteX1" fmla="*/ 822784 w 840570"/>
              <a:gd name="connsiteY1" fmla="*/ 0 h 391519"/>
              <a:gd name="connsiteX2" fmla="*/ 552274 w 840570"/>
              <a:gd name="connsiteY2" fmla="*/ 365760 h 391519"/>
              <a:gd name="connsiteX3" fmla="*/ 277954 w 840570"/>
              <a:gd name="connsiteY3" fmla="*/ 365760 h 391519"/>
              <a:gd name="connsiteX4" fmla="*/ 18874 w 840570"/>
              <a:gd name="connsiteY4" fmla="*/ 0 h 391519"/>
              <a:gd name="connsiteX0" fmla="*/ 18874 w 855447"/>
              <a:gd name="connsiteY0" fmla="*/ 0 h 391519"/>
              <a:gd name="connsiteX1" fmla="*/ 822784 w 855447"/>
              <a:gd name="connsiteY1" fmla="*/ 0 h 391519"/>
              <a:gd name="connsiteX2" fmla="*/ 552274 w 855447"/>
              <a:gd name="connsiteY2" fmla="*/ 365760 h 391519"/>
              <a:gd name="connsiteX3" fmla="*/ 277954 w 855447"/>
              <a:gd name="connsiteY3" fmla="*/ 365760 h 391519"/>
              <a:gd name="connsiteX4" fmla="*/ 18874 w 855447"/>
              <a:gd name="connsiteY4" fmla="*/ 0 h 391519"/>
              <a:gd name="connsiteX0" fmla="*/ 18874 w 870410"/>
              <a:gd name="connsiteY0" fmla="*/ 178658 h 570177"/>
              <a:gd name="connsiteX1" fmla="*/ 822784 w 870410"/>
              <a:gd name="connsiteY1" fmla="*/ 178658 h 570177"/>
              <a:gd name="connsiteX2" fmla="*/ 552274 w 870410"/>
              <a:gd name="connsiteY2" fmla="*/ 544418 h 570177"/>
              <a:gd name="connsiteX3" fmla="*/ 277954 w 870410"/>
              <a:gd name="connsiteY3" fmla="*/ 544418 h 570177"/>
              <a:gd name="connsiteX4" fmla="*/ 18874 w 870410"/>
              <a:gd name="connsiteY4" fmla="*/ 178658 h 570177"/>
              <a:gd name="connsiteX0" fmla="*/ 18874 w 845966"/>
              <a:gd name="connsiteY0" fmla="*/ 27094 h 418613"/>
              <a:gd name="connsiteX1" fmla="*/ 822784 w 845966"/>
              <a:gd name="connsiteY1" fmla="*/ 27094 h 418613"/>
              <a:gd name="connsiteX2" fmla="*/ 552274 w 845966"/>
              <a:gd name="connsiteY2" fmla="*/ 392854 h 418613"/>
              <a:gd name="connsiteX3" fmla="*/ 277954 w 845966"/>
              <a:gd name="connsiteY3" fmla="*/ 392854 h 418613"/>
              <a:gd name="connsiteX4" fmla="*/ 18874 w 845966"/>
              <a:gd name="connsiteY4" fmla="*/ 27094 h 418613"/>
              <a:gd name="connsiteX0" fmla="*/ 18874 w 824368"/>
              <a:gd name="connsiteY0" fmla="*/ 48619 h 440138"/>
              <a:gd name="connsiteX1" fmla="*/ 822784 w 824368"/>
              <a:gd name="connsiteY1" fmla="*/ 48619 h 440138"/>
              <a:gd name="connsiteX2" fmla="*/ 552274 w 824368"/>
              <a:gd name="connsiteY2" fmla="*/ 414379 h 440138"/>
              <a:gd name="connsiteX3" fmla="*/ 277954 w 824368"/>
              <a:gd name="connsiteY3" fmla="*/ 414379 h 440138"/>
              <a:gd name="connsiteX4" fmla="*/ 18874 w 824368"/>
              <a:gd name="connsiteY4" fmla="*/ 48619 h 440138"/>
              <a:gd name="connsiteX0" fmla="*/ 15339 w 820811"/>
              <a:gd name="connsiteY0" fmla="*/ 30480 h 421999"/>
              <a:gd name="connsiteX1" fmla="*/ 819249 w 820811"/>
              <a:gd name="connsiteY1" fmla="*/ 30480 h 421999"/>
              <a:gd name="connsiteX2" fmla="*/ 548739 w 820811"/>
              <a:gd name="connsiteY2" fmla="*/ 396240 h 421999"/>
              <a:gd name="connsiteX3" fmla="*/ 274419 w 820811"/>
              <a:gd name="connsiteY3" fmla="*/ 396240 h 421999"/>
              <a:gd name="connsiteX4" fmla="*/ 15339 w 820811"/>
              <a:gd name="connsiteY4" fmla="*/ 30480 h 421999"/>
              <a:gd name="connsiteX0" fmla="*/ 332 w 805631"/>
              <a:gd name="connsiteY0" fmla="*/ 54330 h 445849"/>
              <a:gd name="connsiteX1" fmla="*/ 804242 w 805631"/>
              <a:gd name="connsiteY1" fmla="*/ 54330 h 445849"/>
              <a:gd name="connsiteX2" fmla="*/ 533732 w 805631"/>
              <a:gd name="connsiteY2" fmla="*/ 420090 h 445849"/>
              <a:gd name="connsiteX3" fmla="*/ 259412 w 805631"/>
              <a:gd name="connsiteY3" fmla="*/ 420090 h 445849"/>
              <a:gd name="connsiteX4" fmla="*/ 332 w 805631"/>
              <a:gd name="connsiteY4" fmla="*/ 54330 h 445849"/>
              <a:gd name="connsiteX0" fmla="*/ 20091 w 825593"/>
              <a:gd name="connsiteY0" fmla="*/ 32246 h 423765"/>
              <a:gd name="connsiteX1" fmla="*/ 824001 w 825593"/>
              <a:gd name="connsiteY1" fmla="*/ 32246 h 423765"/>
              <a:gd name="connsiteX2" fmla="*/ 553491 w 825593"/>
              <a:gd name="connsiteY2" fmla="*/ 398006 h 423765"/>
              <a:gd name="connsiteX3" fmla="*/ 279171 w 825593"/>
              <a:gd name="connsiteY3" fmla="*/ 398006 h 423765"/>
              <a:gd name="connsiteX4" fmla="*/ 20091 w 825593"/>
              <a:gd name="connsiteY4" fmla="*/ 32246 h 423765"/>
              <a:gd name="connsiteX0" fmla="*/ 1 w 805331"/>
              <a:gd name="connsiteY0" fmla="*/ 30480 h 421999"/>
              <a:gd name="connsiteX1" fmla="*/ 803911 w 805331"/>
              <a:gd name="connsiteY1" fmla="*/ 30480 h 421999"/>
              <a:gd name="connsiteX2" fmla="*/ 533401 w 805331"/>
              <a:gd name="connsiteY2" fmla="*/ 396240 h 421999"/>
              <a:gd name="connsiteX3" fmla="*/ 259081 w 805331"/>
              <a:gd name="connsiteY3" fmla="*/ 396240 h 421999"/>
              <a:gd name="connsiteX4" fmla="*/ 1 w 805331"/>
              <a:gd name="connsiteY4" fmla="*/ 30480 h 421999"/>
              <a:gd name="connsiteX0" fmla="*/ 0 w 803910"/>
              <a:gd name="connsiteY0" fmla="*/ 1638 h 393157"/>
              <a:gd name="connsiteX1" fmla="*/ 803910 w 803910"/>
              <a:gd name="connsiteY1" fmla="*/ 1638 h 393157"/>
              <a:gd name="connsiteX2" fmla="*/ 533400 w 803910"/>
              <a:gd name="connsiteY2" fmla="*/ 367398 h 393157"/>
              <a:gd name="connsiteX3" fmla="*/ 259080 w 803910"/>
              <a:gd name="connsiteY3" fmla="*/ 367398 h 393157"/>
              <a:gd name="connsiteX4" fmla="*/ 0 w 803910"/>
              <a:gd name="connsiteY4" fmla="*/ 1638 h 393157"/>
              <a:gd name="connsiteX0" fmla="*/ 0 w 803910"/>
              <a:gd name="connsiteY0" fmla="*/ 1638 h 393946"/>
              <a:gd name="connsiteX1" fmla="*/ 803910 w 803910"/>
              <a:gd name="connsiteY1" fmla="*/ 1638 h 393946"/>
              <a:gd name="connsiteX2" fmla="*/ 533400 w 803910"/>
              <a:gd name="connsiteY2" fmla="*/ 367398 h 393946"/>
              <a:gd name="connsiteX3" fmla="*/ 259080 w 803910"/>
              <a:gd name="connsiteY3" fmla="*/ 367398 h 393946"/>
              <a:gd name="connsiteX4" fmla="*/ 0 w 803910"/>
              <a:gd name="connsiteY4" fmla="*/ 1638 h 393946"/>
              <a:gd name="connsiteX0" fmla="*/ 0 w 803910"/>
              <a:gd name="connsiteY0" fmla="*/ 1638 h 368751"/>
              <a:gd name="connsiteX1" fmla="*/ 803910 w 803910"/>
              <a:gd name="connsiteY1" fmla="*/ 1638 h 368751"/>
              <a:gd name="connsiteX2" fmla="*/ 533400 w 803910"/>
              <a:gd name="connsiteY2" fmla="*/ 367398 h 368751"/>
              <a:gd name="connsiteX3" fmla="*/ 259080 w 803910"/>
              <a:gd name="connsiteY3" fmla="*/ 367398 h 368751"/>
              <a:gd name="connsiteX4" fmla="*/ 0 w 803910"/>
              <a:gd name="connsiteY4" fmla="*/ 1638 h 368751"/>
              <a:gd name="connsiteX0" fmla="*/ 0 w 803910"/>
              <a:gd name="connsiteY0" fmla="*/ 1638 h 369366"/>
              <a:gd name="connsiteX1" fmla="*/ 803910 w 803910"/>
              <a:gd name="connsiteY1" fmla="*/ 1638 h 369366"/>
              <a:gd name="connsiteX2" fmla="*/ 533400 w 803910"/>
              <a:gd name="connsiteY2" fmla="*/ 367398 h 369366"/>
              <a:gd name="connsiteX3" fmla="*/ 259080 w 803910"/>
              <a:gd name="connsiteY3" fmla="*/ 367398 h 369366"/>
              <a:gd name="connsiteX4" fmla="*/ 0 w 803910"/>
              <a:gd name="connsiteY4" fmla="*/ 1638 h 369366"/>
              <a:gd name="connsiteX0" fmla="*/ 0 w 803910"/>
              <a:gd name="connsiteY0" fmla="*/ 1638 h 367827"/>
              <a:gd name="connsiteX1" fmla="*/ 803910 w 803910"/>
              <a:gd name="connsiteY1" fmla="*/ 1638 h 367827"/>
              <a:gd name="connsiteX2" fmla="*/ 533400 w 803910"/>
              <a:gd name="connsiteY2" fmla="*/ 367398 h 367827"/>
              <a:gd name="connsiteX3" fmla="*/ 259080 w 803910"/>
              <a:gd name="connsiteY3" fmla="*/ 367398 h 367827"/>
              <a:gd name="connsiteX4" fmla="*/ 0 w 803910"/>
              <a:gd name="connsiteY4" fmla="*/ 1638 h 367827"/>
              <a:gd name="connsiteX0" fmla="*/ 0 w 803910"/>
              <a:gd name="connsiteY0" fmla="*/ 1638 h 367827"/>
              <a:gd name="connsiteX1" fmla="*/ 803910 w 803910"/>
              <a:gd name="connsiteY1" fmla="*/ 1638 h 367827"/>
              <a:gd name="connsiteX2" fmla="*/ 533400 w 803910"/>
              <a:gd name="connsiteY2" fmla="*/ 367398 h 367827"/>
              <a:gd name="connsiteX3" fmla="*/ 259080 w 803910"/>
              <a:gd name="connsiteY3" fmla="*/ 367398 h 367827"/>
              <a:gd name="connsiteX4" fmla="*/ 0 w 803910"/>
              <a:gd name="connsiteY4" fmla="*/ 1638 h 367827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910" h="366226">
                <a:moveTo>
                  <a:pt x="0" y="37"/>
                </a:moveTo>
                <a:lnTo>
                  <a:pt x="803910" y="37"/>
                </a:lnTo>
                <a:cubicBezTo>
                  <a:pt x="799019" y="-345"/>
                  <a:pt x="799465" y="-3773"/>
                  <a:pt x="533400" y="365797"/>
                </a:cubicBezTo>
                <a:cubicBezTo>
                  <a:pt x="534684" y="365763"/>
                  <a:pt x="258498" y="366781"/>
                  <a:pt x="259080" y="365797"/>
                </a:cubicBezTo>
                <a:cubicBezTo>
                  <a:pt x="259662" y="364813"/>
                  <a:pt x="635" y="37"/>
                  <a:pt x="0" y="37"/>
                </a:cubicBezTo>
                <a:close/>
              </a:path>
            </a:pathLst>
          </a:custGeom>
          <a:gradFill>
            <a:gsLst>
              <a:gs pos="18000">
                <a:srgbClr val="F79646">
                  <a:lumMod val="50000"/>
                </a:srgbClr>
              </a:gs>
              <a:gs pos="49000">
                <a:srgbClr val="F79646">
                  <a:lumMod val="60000"/>
                  <a:lumOff val="40000"/>
                </a:srgbClr>
              </a:gs>
              <a:gs pos="60000">
                <a:srgbClr val="F79646">
                  <a:lumMod val="40000"/>
                  <a:lumOff val="60000"/>
                </a:srgbClr>
              </a:gs>
              <a:gs pos="79000">
                <a:srgbClr val="F79646">
                  <a:lumMod val="50000"/>
                </a:srgbClr>
              </a:gs>
            </a:gsLst>
            <a:lin ang="240000" scaled="0"/>
          </a:gradFill>
          <a:ln w="190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5" name="Ellipse 145">
            <a:extLst>
              <a:ext uri="{FF2B5EF4-FFF2-40B4-BE49-F238E27FC236}">
                <a16:creationId xmlns:a16="http://schemas.microsoft.com/office/drawing/2014/main" id="{BB17D446-C5C0-4D0F-B3D2-941FDF281B09}"/>
              </a:ext>
            </a:extLst>
          </p:cNvPr>
          <p:cNvSpPr/>
          <p:nvPr/>
        </p:nvSpPr>
        <p:spPr>
          <a:xfrm>
            <a:off x="5575678" y="1592408"/>
            <a:ext cx="45719" cy="216024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6" name="Ellipse 146">
            <a:extLst>
              <a:ext uri="{FF2B5EF4-FFF2-40B4-BE49-F238E27FC236}">
                <a16:creationId xmlns:a16="http://schemas.microsoft.com/office/drawing/2014/main" id="{E4F04995-CD30-48A4-90B9-A696421DF496}"/>
              </a:ext>
            </a:extLst>
          </p:cNvPr>
          <p:cNvSpPr/>
          <p:nvPr/>
        </p:nvSpPr>
        <p:spPr>
          <a:xfrm rot="21437251">
            <a:off x="5514897" y="2696002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7" name="Textfeld 167">
            <a:extLst>
              <a:ext uri="{FF2B5EF4-FFF2-40B4-BE49-F238E27FC236}">
                <a16:creationId xmlns:a16="http://schemas.microsoft.com/office/drawing/2014/main" id="{2A02CB9F-A8A7-4631-B6A4-F385794A2C54}"/>
              </a:ext>
            </a:extLst>
          </p:cNvPr>
          <p:cNvSpPr txBox="1"/>
          <p:nvPr/>
        </p:nvSpPr>
        <p:spPr>
          <a:xfrm>
            <a:off x="3102695" y="1093124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prstClr val="black"/>
                </a:solidFill>
                <a:latin typeface="+mn-lt"/>
              </a:rPr>
              <a:t>blue</a:t>
            </a:r>
            <a:r>
              <a:rPr lang="de-AT" dirty="0">
                <a:solidFill>
                  <a:prstClr val="black"/>
                </a:solidFill>
                <a:latin typeface="+mn-lt"/>
              </a:rPr>
              <a:t> Zeeman </a:t>
            </a:r>
            <a:r>
              <a:rPr lang="de-AT" dirty="0" err="1">
                <a:solidFill>
                  <a:prstClr val="black"/>
                </a:solidFill>
                <a:latin typeface="+mn-lt"/>
              </a:rPr>
              <a:t>slower</a:t>
            </a:r>
            <a:endParaRPr lang="de-AT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78" name="Gerader Verbinder 177">
            <a:extLst>
              <a:ext uri="{FF2B5EF4-FFF2-40B4-BE49-F238E27FC236}">
                <a16:creationId xmlns:a16="http://schemas.microsoft.com/office/drawing/2014/main" id="{939A61EE-49DE-4396-89B7-F1943B93CA9B}"/>
              </a:ext>
            </a:extLst>
          </p:cNvPr>
          <p:cNvCxnSpPr/>
          <p:nvPr/>
        </p:nvCxnSpPr>
        <p:spPr bwMode="auto">
          <a:xfrm>
            <a:off x="5547531" y="1996601"/>
            <a:ext cx="0" cy="511629"/>
          </a:xfrm>
          <a:prstGeom prst="lin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Gerader Verbinder 178">
            <a:extLst>
              <a:ext uri="{FF2B5EF4-FFF2-40B4-BE49-F238E27FC236}">
                <a16:creationId xmlns:a16="http://schemas.microsoft.com/office/drawing/2014/main" id="{2D07DFF7-1337-4810-BFCF-0046BF5D9BC6}"/>
              </a:ext>
            </a:extLst>
          </p:cNvPr>
          <p:cNvCxnSpPr/>
          <p:nvPr/>
        </p:nvCxnSpPr>
        <p:spPr bwMode="auto">
          <a:xfrm>
            <a:off x="5649024" y="1996601"/>
            <a:ext cx="0" cy="511629"/>
          </a:xfrm>
          <a:prstGeom prst="lin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8F13818-8613-44BB-8035-9ED7C39410E2}"/>
              </a:ext>
            </a:extLst>
          </p:cNvPr>
          <p:cNvCxnSpPr/>
          <p:nvPr/>
        </p:nvCxnSpPr>
        <p:spPr bwMode="auto">
          <a:xfrm>
            <a:off x="4574267" y="2252414"/>
            <a:ext cx="99119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606A671-B12D-4B98-A2A1-39BFF4FCD350}"/>
              </a:ext>
            </a:extLst>
          </p:cNvPr>
          <p:cNvCxnSpPr/>
          <p:nvPr/>
        </p:nvCxnSpPr>
        <p:spPr bwMode="auto">
          <a:xfrm>
            <a:off x="5649025" y="2249586"/>
            <a:ext cx="2426089" cy="282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3C1C5F9-E5B4-43EC-8F03-C5D270C641A8}"/>
              </a:ext>
            </a:extLst>
          </p:cNvPr>
          <p:cNvCxnSpPr/>
          <p:nvPr/>
        </p:nvCxnSpPr>
        <p:spPr bwMode="auto">
          <a:xfrm flipH="1">
            <a:off x="5598556" y="1940039"/>
            <a:ext cx="1862" cy="715121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84" name="Textfeld 169">
            <a:extLst>
              <a:ext uri="{FF2B5EF4-FFF2-40B4-BE49-F238E27FC236}">
                <a16:creationId xmlns:a16="http://schemas.microsoft.com/office/drawing/2014/main" id="{176B86E3-E3CB-4166-AC46-D2AC2B184ECE}"/>
              </a:ext>
            </a:extLst>
          </p:cNvPr>
          <p:cNvSpPr txBox="1"/>
          <p:nvPr/>
        </p:nvSpPr>
        <p:spPr>
          <a:xfrm>
            <a:off x="6106385" y="1158802"/>
            <a:ext cx="143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1403EB"/>
                </a:solidFill>
                <a:latin typeface="+mn-lt"/>
              </a:rPr>
              <a:t>blue</a:t>
            </a:r>
            <a:r>
              <a:rPr lang="de-AT" b="1" dirty="0">
                <a:solidFill>
                  <a:srgbClr val="1403EB"/>
                </a:solidFill>
                <a:latin typeface="+mn-lt"/>
              </a:rPr>
              <a:t> 2D MOT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C72166D-5620-4008-89DD-E73476224727}"/>
              </a:ext>
            </a:extLst>
          </p:cNvPr>
          <p:cNvCxnSpPr/>
          <p:nvPr/>
        </p:nvCxnSpPr>
        <p:spPr bwMode="auto">
          <a:xfrm flipH="1">
            <a:off x="5652162" y="1389124"/>
            <a:ext cx="426751" cy="19284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6" name="Textfeld 186">
            <a:extLst>
              <a:ext uri="{FF2B5EF4-FFF2-40B4-BE49-F238E27FC236}">
                <a16:creationId xmlns:a16="http://schemas.microsoft.com/office/drawing/2014/main" id="{AEF1463E-79A6-4E7C-8F76-1DF629C36CB2}"/>
              </a:ext>
            </a:extLst>
          </p:cNvPr>
          <p:cNvSpPr txBox="1"/>
          <p:nvPr/>
        </p:nvSpPr>
        <p:spPr>
          <a:xfrm>
            <a:off x="1996912" y="2057682"/>
            <a:ext cx="14512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atomic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beam</a:t>
            </a:r>
          </a:p>
        </p:txBody>
      </p:sp>
      <p:sp>
        <p:nvSpPr>
          <p:cNvPr id="87" name="Ellipse 147">
            <a:extLst>
              <a:ext uri="{FF2B5EF4-FFF2-40B4-BE49-F238E27FC236}">
                <a16:creationId xmlns:a16="http://schemas.microsoft.com/office/drawing/2014/main" id="{F4E757C3-D0DF-4DE7-97B8-640F48329E5A}"/>
              </a:ext>
            </a:extLst>
          </p:cNvPr>
          <p:cNvSpPr/>
          <p:nvPr/>
        </p:nvSpPr>
        <p:spPr>
          <a:xfrm>
            <a:off x="2394442" y="1591704"/>
            <a:ext cx="216024" cy="216025"/>
          </a:xfrm>
          <a:prstGeom prst="ellipse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88" name="Rechteck 148">
            <a:extLst>
              <a:ext uri="{FF2B5EF4-FFF2-40B4-BE49-F238E27FC236}">
                <a16:creationId xmlns:a16="http://schemas.microsoft.com/office/drawing/2014/main" id="{DE1EB873-681F-45AA-A53B-B2CC2DB93F42}"/>
              </a:ext>
            </a:extLst>
          </p:cNvPr>
          <p:cNvSpPr/>
          <p:nvPr/>
        </p:nvSpPr>
        <p:spPr>
          <a:xfrm>
            <a:off x="2502455" y="1678838"/>
            <a:ext cx="223991" cy="45719"/>
          </a:xfrm>
          <a:prstGeom prst="rect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89" name="Ellipse 145">
            <a:extLst>
              <a:ext uri="{FF2B5EF4-FFF2-40B4-BE49-F238E27FC236}">
                <a16:creationId xmlns:a16="http://schemas.microsoft.com/office/drawing/2014/main" id="{B3C78659-83C0-4306-BA11-031B328BDB58}"/>
              </a:ext>
            </a:extLst>
          </p:cNvPr>
          <p:cNvSpPr/>
          <p:nvPr/>
        </p:nvSpPr>
        <p:spPr>
          <a:xfrm>
            <a:off x="5579941" y="1782196"/>
            <a:ext cx="45719" cy="216024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90" name="Textfeld 169">
            <a:extLst>
              <a:ext uri="{FF2B5EF4-FFF2-40B4-BE49-F238E27FC236}">
                <a16:creationId xmlns:a16="http://schemas.microsoft.com/office/drawing/2014/main" id="{306C8E5E-C0D1-413B-91A8-DDD320F9CFBE}"/>
              </a:ext>
            </a:extLst>
          </p:cNvPr>
          <p:cNvSpPr txBox="1"/>
          <p:nvPr/>
        </p:nvSpPr>
        <p:spPr>
          <a:xfrm>
            <a:off x="6030318" y="1803526"/>
            <a:ext cx="178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2D </a:t>
            </a:r>
            <a:r>
              <a:rPr lang="de-AT" b="1" dirty="0" err="1">
                <a:solidFill>
                  <a:srgbClr val="FF0000"/>
                </a:solidFill>
                <a:latin typeface="+mn-lt"/>
              </a:rPr>
              <a:t>molasses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CD7444F-4BE3-4252-A101-B33854C14CC6}"/>
              </a:ext>
            </a:extLst>
          </p:cNvPr>
          <p:cNvCxnSpPr>
            <a:stCxn id="90" idx="1"/>
          </p:cNvCxnSpPr>
          <p:nvPr/>
        </p:nvCxnSpPr>
        <p:spPr bwMode="auto">
          <a:xfrm flipH="1" flipV="1">
            <a:off x="5669984" y="1887548"/>
            <a:ext cx="360335" cy="10064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6EB1C4F-A379-45C2-B2D3-1C10C3DB99A4}"/>
              </a:ext>
            </a:extLst>
          </p:cNvPr>
          <p:cNvCxnSpPr>
            <a:stCxn id="86" idx="0"/>
          </p:cNvCxnSpPr>
          <p:nvPr/>
        </p:nvCxnSpPr>
        <p:spPr bwMode="auto">
          <a:xfrm flipV="1">
            <a:off x="2722560" y="1787000"/>
            <a:ext cx="155750" cy="27068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3" name="Textfeld 169">
            <a:extLst>
              <a:ext uri="{FF2B5EF4-FFF2-40B4-BE49-F238E27FC236}">
                <a16:creationId xmlns:a16="http://schemas.microsoft.com/office/drawing/2014/main" id="{13979E8F-4495-45B5-9988-707281333597}"/>
              </a:ext>
            </a:extLst>
          </p:cNvPr>
          <p:cNvSpPr txBox="1"/>
          <p:nvPr/>
        </p:nvSpPr>
        <p:spPr>
          <a:xfrm>
            <a:off x="3940709" y="2917043"/>
            <a:ext cx="102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MOT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BF975C1-601E-464B-9273-41CEC8E8D5F9}"/>
              </a:ext>
            </a:extLst>
          </p:cNvPr>
          <p:cNvCxnSpPr/>
          <p:nvPr/>
        </p:nvCxnSpPr>
        <p:spPr bwMode="auto">
          <a:xfrm flipV="1">
            <a:off x="4964274" y="2817082"/>
            <a:ext cx="415631" cy="1524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0" name="Freihandform 3">
            <a:extLst>
              <a:ext uri="{FF2B5EF4-FFF2-40B4-BE49-F238E27FC236}">
                <a16:creationId xmlns:a16="http://schemas.microsoft.com/office/drawing/2014/main" id="{050AF6D9-D64F-4566-B6B4-3F9F00A4C5F5}"/>
              </a:ext>
            </a:extLst>
          </p:cNvPr>
          <p:cNvSpPr/>
          <p:nvPr/>
        </p:nvSpPr>
        <p:spPr>
          <a:xfrm>
            <a:off x="4779188" y="2732114"/>
            <a:ext cx="3325735" cy="111217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6000">
                <a:schemeClr val="bg1"/>
              </a:gs>
              <a:gs pos="63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3800">
              <a:solidFill>
                <a:srgbClr val="FFFFFF"/>
              </a:solidFill>
            </a:endParaRP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16DD81C8-4A6B-4B0C-82B5-9C432A428762}"/>
              </a:ext>
            </a:extLst>
          </p:cNvPr>
          <p:cNvCxnSpPr>
            <a:stCxn id="158" idx="6"/>
          </p:cNvCxnSpPr>
          <p:nvPr/>
        </p:nvCxnSpPr>
        <p:spPr bwMode="auto">
          <a:xfrm>
            <a:off x="5694797" y="2790796"/>
            <a:ext cx="1359671" cy="5524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2" name="Textfeld 186">
            <a:extLst>
              <a:ext uri="{FF2B5EF4-FFF2-40B4-BE49-F238E27FC236}">
                <a16:creationId xmlns:a16="http://schemas.microsoft.com/office/drawing/2014/main" id="{FEE71653-0FE8-44B6-AEF0-58F80614F1D9}"/>
              </a:ext>
            </a:extLst>
          </p:cNvPr>
          <p:cNvSpPr txBox="1"/>
          <p:nvPr/>
        </p:nvSpPr>
        <p:spPr>
          <a:xfrm>
            <a:off x="5910389" y="2803202"/>
            <a:ext cx="13452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dipole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guide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3" name="Textfeld 171">
            <a:extLst>
              <a:ext uri="{FF2B5EF4-FFF2-40B4-BE49-F238E27FC236}">
                <a16:creationId xmlns:a16="http://schemas.microsoft.com/office/drawing/2014/main" id="{DE57F3CB-EECD-4152-96AA-29BFD4927836}"/>
              </a:ext>
            </a:extLst>
          </p:cNvPr>
          <p:cNvSpPr txBox="1"/>
          <p:nvPr/>
        </p:nvSpPr>
        <p:spPr>
          <a:xfrm>
            <a:off x="7749675" y="2350863"/>
            <a:ext cx="2258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FF0000"/>
                </a:solidFill>
                <a:latin typeface="+mn-lt"/>
              </a:rPr>
              <a:t>continuous-wave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BEC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3A842C8-4209-4F1A-A6C3-90EB6C9E256F}"/>
              </a:ext>
            </a:extLst>
          </p:cNvPr>
          <p:cNvCxnSpPr/>
          <p:nvPr/>
        </p:nvCxnSpPr>
        <p:spPr bwMode="auto">
          <a:xfrm flipH="1">
            <a:off x="7318166" y="2561718"/>
            <a:ext cx="434618" cy="16736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5" name="Oval 154">
            <a:extLst>
              <a:ext uri="{FF2B5EF4-FFF2-40B4-BE49-F238E27FC236}">
                <a16:creationId xmlns:a16="http://schemas.microsoft.com/office/drawing/2014/main" id="{81F8EB40-86CA-45B1-BEAE-58483A9E05C7}"/>
              </a:ext>
            </a:extLst>
          </p:cNvPr>
          <p:cNvSpPr/>
          <p:nvPr/>
        </p:nvSpPr>
        <p:spPr bwMode="auto">
          <a:xfrm>
            <a:off x="7161415" y="2735682"/>
            <a:ext cx="156751" cy="9203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314B1E0-6FF6-41DE-BF45-F91E844B99B8}"/>
              </a:ext>
            </a:extLst>
          </p:cNvPr>
          <p:cNvCxnSpPr/>
          <p:nvPr/>
        </p:nvCxnSpPr>
        <p:spPr bwMode="auto">
          <a:xfrm flipV="1">
            <a:off x="7361246" y="2786556"/>
            <a:ext cx="620024" cy="1358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7" name="Textfeld 166">
            <a:extLst>
              <a:ext uri="{FF2B5EF4-FFF2-40B4-BE49-F238E27FC236}">
                <a16:creationId xmlns:a16="http://schemas.microsoft.com/office/drawing/2014/main" id="{333A8F85-5689-4626-A9FF-53B7789205C9}"/>
              </a:ext>
            </a:extLst>
          </p:cNvPr>
          <p:cNvSpPr txBox="1"/>
          <p:nvPr/>
        </p:nvSpPr>
        <p:spPr>
          <a:xfrm>
            <a:off x="7292330" y="2813348"/>
            <a:ext cx="123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>
                <a:solidFill>
                  <a:srgbClr val="00B050"/>
                </a:solidFill>
                <a:latin typeface="+mn-lt"/>
              </a:rPr>
              <a:t>future</a:t>
            </a:r>
            <a:r>
              <a:rPr lang="de-AT" dirty="0">
                <a:solidFill>
                  <a:srgbClr val="00B050"/>
                </a:solidFill>
                <a:latin typeface="+mn-lt"/>
              </a:rPr>
              <a:t> atom </a:t>
            </a:r>
            <a:r>
              <a:rPr lang="de-AT" dirty="0" err="1">
                <a:solidFill>
                  <a:srgbClr val="00B050"/>
                </a:solidFill>
                <a:latin typeface="+mn-lt"/>
              </a:rPr>
              <a:t>laser</a:t>
            </a:r>
            <a:r>
              <a:rPr lang="de-AT" dirty="0">
                <a:solidFill>
                  <a:srgbClr val="00B050"/>
                </a:solidFill>
                <a:latin typeface="+mn-lt"/>
              </a:rPr>
              <a:t> </a:t>
            </a:r>
          </a:p>
        </p:txBody>
      </p:sp>
      <p:sp>
        <p:nvSpPr>
          <p:cNvPr id="158" name="Ellipse 146">
            <a:extLst>
              <a:ext uri="{FF2B5EF4-FFF2-40B4-BE49-F238E27FC236}">
                <a16:creationId xmlns:a16="http://schemas.microsoft.com/office/drawing/2014/main" id="{3B8DA35A-DC1B-46CC-9A34-A5C992C54A1C}"/>
              </a:ext>
            </a:extLst>
          </p:cNvPr>
          <p:cNvSpPr/>
          <p:nvPr/>
        </p:nvSpPr>
        <p:spPr>
          <a:xfrm rot="21437251">
            <a:off x="5514897" y="270505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59" name="Textfeld 26">
            <a:extLst>
              <a:ext uri="{FF2B5EF4-FFF2-40B4-BE49-F238E27FC236}">
                <a16:creationId xmlns:a16="http://schemas.microsoft.com/office/drawing/2014/main" id="{116FD68C-E200-45D0-BFD1-DD3AFDB0D897}"/>
              </a:ext>
            </a:extLst>
          </p:cNvPr>
          <p:cNvSpPr txBox="1"/>
          <p:nvPr/>
        </p:nvSpPr>
        <p:spPr>
          <a:xfrm>
            <a:off x="961257" y="4073639"/>
            <a:ext cx="5217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sz="2000" dirty="0">
                <a:solidFill>
                  <a:srgbClr val="0070C0"/>
                </a:solidFill>
                <a:latin typeface="+mn-lt"/>
              </a:rPr>
              <a:t>Challenge: 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BEC not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protected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from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blue</a:t>
            </a:r>
            <a:r>
              <a:rPr lang="de-A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+mn-lt"/>
              </a:rPr>
              <a:t>photons</a:t>
            </a:r>
            <a:endParaRPr lang="de-AT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1" name="Textfeld 169">
            <a:extLst>
              <a:ext uri="{FF2B5EF4-FFF2-40B4-BE49-F238E27FC236}">
                <a16:creationId xmlns:a16="http://schemas.microsoft.com/office/drawing/2014/main" id="{B33D3C76-2FA4-4DBF-ACEF-3B0CF8492641}"/>
              </a:ext>
            </a:extLst>
          </p:cNvPr>
          <p:cNvSpPr txBox="1"/>
          <p:nvPr/>
        </p:nvSpPr>
        <p:spPr>
          <a:xfrm>
            <a:off x="3051907" y="3143129"/>
            <a:ext cx="218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Zeeman </a:t>
            </a:r>
            <a:r>
              <a:rPr lang="de-AT" b="1" dirty="0" err="1">
                <a:solidFill>
                  <a:srgbClr val="FF0000"/>
                </a:solidFill>
                <a:latin typeface="+mn-lt"/>
              </a:rPr>
              <a:t>slower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B435091-70F6-434A-9A56-26B3740D5F57}"/>
              </a:ext>
            </a:extLst>
          </p:cNvPr>
          <p:cNvCxnSpPr>
            <a:cxnSpLocks/>
          </p:cNvCxnSpPr>
          <p:nvPr/>
        </p:nvCxnSpPr>
        <p:spPr bwMode="auto">
          <a:xfrm flipV="1">
            <a:off x="5029200" y="3069771"/>
            <a:ext cx="513184" cy="20096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40262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31C573-183E-4C5A-A6B8-89942346B26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CBCBD1B-8F59-4E05-AC33-8C6C2D08B8E7}"/>
              </a:ext>
            </a:extLst>
          </p:cNvPr>
          <p:cNvSpPr/>
          <p:nvPr/>
        </p:nvSpPr>
        <p:spPr bwMode="auto">
          <a:xfrm rot="495168">
            <a:off x="5411244" y="2275676"/>
            <a:ext cx="404105" cy="868955"/>
          </a:xfrm>
          <a:prstGeom prst="triangle">
            <a:avLst/>
          </a:prstGeom>
          <a:solidFill>
            <a:srgbClr val="FF7F7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0" name="Textfeld 169">
            <a:extLst>
              <a:ext uri="{FF2B5EF4-FFF2-40B4-BE49-F238E27FC236}">
                <a16:creationId xmlns:a16="http://schemas.microsoft.com/office/drawing/2014/main" id="{4441ACD8-47F3-41BE-93AD-1C8D295851F1}"/>
              </a:ext>
            </a:extLst>
          </p:cNvPr>
          <p:cNvSpPr txBox="1"/>
          <p:nvPr/>
        </p:nvSpPr>
        <p:spPr>
          <a:xfrm>
            <a:off x="3051907" y="3143129"/>
            <a:ext cx="218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Zeeman </a:t>
            </a:r>
            <a:r>
              <a:rPr lang="de-AT" b="1" dirty="0" err="1">
                <a:solidFill>
                  <a:srgbClr val="FF0000"/>
                </a:solidFill>
                <a:latin typeface="+mn-lt"/>
              </a:rPr>
              <a:t>slower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5808A53-E460-4752-9300-DA7CDF885043}"/>
              </a:ext>
            </a:extLst>
          </p:cNvPr>
          <p:cNvCxnSpPr>
            <a:cxnSpLocks/>
          </p:cNvCxnSpPr>
          <p:nvPr/>
        </p:nvCxnSpPr>
        <p:spPr bwMode="auto">
          <a:xfrm flipV="1">
            <a:off x="5029200" y="3069771"/>
            <a:ext cx="513184" cy="20096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Design and construction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F6A8A9-D111-458A-B205-57324E360FE3}"/>
              </a:ext>
            </a:extLst>
          </p:cNvPr>
          <p:cNvSpPr/>
          <p:nvPr/>
        </p:nvSpPr>
        <p:spPr bwMode="auto">
          <a:xfrm>
            <a:off x="2726445" y="1678838"/>
            <a:ext cx="305872" cy="4571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2" name="Right Arrow 47">
            <a:extLst>
              <a:ext uri="{FF2B5EF4-FFF2-40B4-BE49-F238E27FC236}">
                <a16:creationId xmlns:a16="http://schemas.microsoft.com/office/drawing/2014/main" id="{619D90C6-8441-4123-ABEC-DDD08370AE22}"/>
              </a:ext>
            </a:extLst>
          </p:cNvPr>
          <p:cNvSpPr/>
          <p:nvPr/>
        </p:nvSpPr>
        <p:spPr bwMode="auto">
          <a:xfrm>
            <a:off x="4964274" y="1621326"/>
            <a:ext cx="1066045" cy="14779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3" name="Textfeld 166">
            <a:extLst>
              <a:ext uri="{FF2B5EF4-FFF2-40B4-BE49-F238E27FC236}">
                <a16:creationId xmlns:a16="http://schemas.microsoft.com/office/drawing/2014/main" id="{DCF89F85-DFBC-44AA-9B2E-7027CEB021F4}"/>
              </a:ext>
            </a:extLst>
          </p:cNvPr>
          <p:cNvSpPr txBox="1"/>
          <p:nvPr/>
        </p:nvSpPr>
        <p:spPr>
          <a:xfrm>
            <a:off x="1968983" y="948553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prstClr val="black"/>
                </a:solidFill>
                <a:latin typeface="+mn-lt"/>
              </a:rPr>
              <a:t>Sr</a:t>
            </a:r>
            <a:r>
              <a:rPr lang="de-AT" dirty="0">
                <a:solidFill>
                  <a:prstClr val="black"/>
                </a:solidFill>
                <a:latin typeface="+mn-lt"/>
              </a:rPr>
              <a:t> beam </a:t>
            </a:r>
          </a:p>
          <a:p>
            <a:r>
              <a:rPr lang="de-AT" dirty="0" err="1">
                <a:solidFill>
                  <a:prstClr val="black"/>
                </a:solidFill>
                <a:latin typeface="+mn-lt"/>
              </a:rPr>
              <a:t>source</a:t>
            </a:r>
            <a:endParaRPr lang="de-AT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4" name="Freihandform 138">
            <a:extLst>
              <a:ext uri="{FF2B5EF4-FFF2-40B4-BE49-F238E27FC236}">
                <a16:creationId xmlns:a16="http://schemas.microsoft.com/office/drawing/2014/main" id="{C426F467-9233-44BE-90FF-993E2F8763A5}"/>
              </a:ext>
            </a:extLst>
          </p:cNvPr>
          <p:cNvSpPr/>
          <p:nvPr/>
        </p:nvSpPr>
        <p:spPr>
          <a:xfrm rot="16200000">
            <a:off x="3952237" y="579403"/>
            <a:ext cx="377127" cy="2216965"/>
          </a:xfrm>
          <a:custGeom>
            <a:avLst/>
            <a:gdLst>
              <a:gd name="connsiteX0" fmla="*/ 18874 w 840570"/>
              <a:gd name="connsiteY0" fmla="*/ 0 h 411718"/>
              <a:gd name="connsiteX1" fmla="*/ 822784 w 840570"/>
              <a:gd name="connsiteY1" fmla="*/ 0 h 411718"/>
              <a:gd name="connsiteX2" fmla="*/ 552274 w 840570"/>
              <a:gd name="connsiteY2" fmla="*/ 365760 h 411718"/>
              <a:gd name="connsiteX3" fmla="*/ 277954 w 840570"/>
              <a:gd name="connsiteY3" fmla="*/ 365760 h 411718"/>
              <a:gd name="connsiteX4" fmla="*/ 18874 w 840570"/>
              <a:gd name="connsiteY4" fmla="*/ 0 h 411718"/>
              <a:gd name="connsiteX0" fmla="*/ 18874 w 840570"/>
              <a:gd name="connsiteY0" fmla="*/ 0 h 391519"/>
              <a:gd name="connsiteX1" fmla="*/ 822784 w 840570"/>
              <a:gd name="connsiteY1" fmla="*/ 0 h 391519"/>
              <a:gd name="connsiteX2" fmla="*/ 552274 w 840570"/>
              <a:gd name="connsiteY2" fmla="*/ 365760 h 391519"/>
              <a:gd name="connsiteX3" fmla="*/ 277954 w 840570"/>
              <a:gd name="connsiteY3" fmla="*/ 365760 h 391519"/>
              <a:gd name="connsiteX4" fmla="*/ 18874 w 840570"/>
              <a:gd name="connsiteY4" fmla="*/ 0 h 391519"/>
              <a:gd name="connsiteX0" fmla="*/ 18874 w 855447"/>
              <a:gd name="connsiteY0" fmla="*/ 0 h 391519"/>
              <a:gd name="connsiteX1" fmla="*/ 822784 w 855447"/>
              <a:gd name="connsiteY1" fmla="*/ 0 h 391519"/>
              <a:gd name="connsiteX2" fmla="*/ 552274 w 855447"/>
              <a:gd name="connsiteY2" fmla="*/ 365760 h 391519"/>
              <a:gd name="connsiteX3" fmla="*/ 277954 w 855447"/>
              <a:gd name="connsiteY3" fmla="*/ 365760 h 391519"/>
              <a:gd name="connsiteX4" fmla="*/ 18874 w 855447"/>
              <a:gd name="connsiteY4" fmla="*/ 0 h 391519"/>
              <a:gd name="connsiteX0" fmla="*/ 18874 w 870410"/>
              <a:gd name="connsiteY0" fmla="*/ 178658 h 570177"/>
              <a:gd name="connsiteX1" fmla="*/ 822784 w 870410"/>
              <a:gd name="connsiteY1" fmla="*/ 178658 h 570177"/>
              <a:gd name="connsiteX2" fmla="*/ 552274 w 870410"/>
              <a:gd name="connsiteY2" fmla="*/ 544418 h 570177"/>
              <a:gd name="connsiteX3" fmla="*/ 277954 w 870410"/>
              <a:gd name="connsiteY3" fmla="*/ 544418 h 570177"/>
              <a:gd name="connsiteX4" fmla="*/ 18874 w 870410"/>
              <a:gd name="connsiteY4" fmla="*/ 178658 h 570177"/>
              <a:gd name="connsiteX0" fmla="*/ 18874 w 845966"/>
              <a:gd name="connsiteY0" fmla="*/ 27094 h 418613"/>
              <a:gd name="connsiteX1" fmla="*/ 822784 w 845966"/>
              <a:gd name="connsiteY1" fmla="*/ 27094 h 418613"/>
              <a:gd name="connsiteX2" fmla="*/ 552274 w 845966"/>
              <a:gd name="connsiteY2" fmla="*/ 392854 h 418613"/>
              <a:gd name="connsiteX3" fmla="*/ 277954 w 845966"/>
              <a:gd name="connsiteY3" fmla="*/ 392854 h 418613"/>
              <a:gd name="connsiteX4" fmla="*/ 18874 w 845966"/>
              <a:gd name="connsiteY4" fmla="*/ 27094 h 418613"/>
              <a:gd name="connsiteX0" fmla="*/ 18874 w 824368"/>
              <a:gd name="connsiteY0" fmla="*/ 48619 h 440138"/>
              <a:gd name="connsiteX1" fmla="*/ 822784 w 824368"/>
              <a:gd name="connsiteY1" fmla="*/ 48619 h 440138"/>
              <a:gd name="connsiteX2" fmla="*/ 552274 w 824368"/>
              <a:gd name="connsiteY2" fmla="*/ 414379 h 440138"/>
              <a:gd name="connsiteX3" fmla="*/ 277954 w 824368"/>
              <a:gd name="connsiteY3" fmla="*/ 414379 h 440138"/>
              <a:gd name="connsiteX4" fmla="*/ 18874 w 824368"/>
              <a:gd name="connsiteY4" fmla="*/ 48619 h 440138"/>
              <a:gd name="connsiteX0" fmla="*/ 15339 w 820811"/>
              <a:gd name="connsiteY0" fmla="*/ 30480 h 421999"/>
              <a:gd name="connsiteX1" fmla="*/ 819249 w 820811"/>
              <a:gd name="connsiteY1" fmla="*/ 30480 h 421999"/>
              <a:gd name="connsiteX2" fmla="*/ 548739 w 820811"/>
              <a:gd name="connsiteY2" fmla="*/ 396240 h 421999"/>
              <a:gd name="connsiteX3" fmla="*/ 274419 w 820811"/>
              <a:gd name="connsiteY3" fmla="*/ 396240 h 421999"/>
              <a:gd name="connsiteX4" fmla="*/ 15339 w 820811"/>
              <a:gd name="connsiteY4" fmla="*/ 30480 h 421999"/>
              <a:gd name="connsiteX0" fmla="*/ 332 w 805631"/>
              <a:gd name="connsiteY0" fmla="*/ 54330 h 445849"/>
              <a:gd name="connsiteX1" fmla="*/ 804242 w 805631"/>
              <a:gd name="connsiteY1" fmla="*/ 54330 h 445849"/>
              <a:gd name="connsiteX2" fmla="*/ 533732 w 805631"/>
              <a:gd name="connsiteY2" fmla="*/ 420090 h 445849"/>
              <a:gd name="connsiteX3" fmla="*/ 259412 w 805631"/>
              <a:gd name="connsiteY3" fmla="*/ 420090 h 445849"/>
              <a:gd name="connsiteX4" fmla="*/ 332 w 805631"/>
              <a:gd name="connsiteY4" fmla="*/ 54330 h 445849"/>
              <a:gd name="connsiteX0" fmla="*/ 20091 w 825593"/>
              <a:gd name="connsiteY0" fmla="*/ 32246 h 423765"/>
              <a:gd name="connsiteX1" fmla="*/ 824001 w 825593"/>
              <a:gd name="connsiteY1" fmla="*/ 32246 h 423765"/>
              <a:gd name="connsiteX2" fmla="*/ 553491 w 825593"/>
              <a:gd name="connsiteY2" fmla="*/ 398006 h 423765"/>
              <a:gd name="connsiteX3" fmla="*/ 279171 w 825593"/>
              <a:gd name="connsiteY3" fmla="*/ 398006 h 423765"/>
              <a:gd name="connsiteX4" fmla="*/ 20091 w 825593"/>
              <a:gd name="connsiteY4" fmla="*/ 32246 h 423765"/>
              <a:gd name="connsiteX0" fmla="*/ 1 w 805331"/>
              <a:gd name="connsiteY0" fmla="*/ 30480 h 421999"/>
              <a:gd name="connsiteX1" fmla="*/ 803911 w 805331"/>
              <a:gd name="connsiteY1" fmla="*/ 30480 h 421999"/>
              <a:gd name="connsiteX2" fmla="*/ 533401 w 805331"/>
              <a:gd name="connsiteY2" fmla="*/ 396240 h 421999"/>
              <a:gd name="connsiteX3" fmla="*/ 259081 w 805331"/>
              <a:gd name="connsiteY3" fmla="*/ 396240 h 421999"/>
              <a:gd name="connsiteX4" fmla="*/ 1 w 805331"/>
              <a:gd name="connsiteY4" fmla="*/ 30480 h 421999"/>
              <a:gd name="connsiteX0" fmla="*/ 0 w 803910"/>
              <a:gd name="connsiteY0" fmla="*/ 1638 h 393157"/>
              <a:gd name="connsiteX1" fmla="*/ 803910 w 803910"/>
              <a:gd name="connsiteY1" fmla="*/ 1638 h 393157"/>
              <a:gd name="connsiteX2" fmla="*/ 533400 w 803910"/>
              <a:gd name="connsiteY2" fmla="*/ 367398 h 393157"/>
              <a:gd name="connsiteX3" fmla="*/ 259080 w 803910"/>
              <a:gd name="connsiteY3" fmla="*/ 367398 h 393157"/>
              <a:gd name="connsiteX4" fmla="*/ 0 w 803910"/>
              <a:gd name="connsiteY4" fmla="*/ 1638 h 393157"/>
              <a:gd name="connsiteX0" fmla="*/ 0 w 803910"/>
              <a:gd name="connsiteY0" fmla="*/ 1638 h 393946"/>
              <a:gd name="connsiteX1" fmla="*/ 803910 w 803910"/>
              <a:gd name="connsiteY1" fmla="*/ 1638 h 393946"/>
              <a:gd name="connsiteX2" fmla="*/ 533400 w 803910"/>
              <a:gd name="connsiteY2" fmla="*/ 367398 h 393946"/>
              <a:gd name="connsiteX3" fmla="*/ 259080 w 803910"/>
              <a:gd name="connsiteY3" fmla="*/ 367398 h 393946"/>
              <a:gd name="connsiteX4" fmla="*/ 0 w 803910"/>
              <a:gd name="connsiteY4" fmla="*/ 1638 h 393946"/>
              <a:gd name="connsiteX0" fmla="*/ 0 w 803910"/>
              <a:gd name="connsiteY0" fmla="*/ 1638 h 368751"/>
              <a:gd name="connsiteX1" fmla="*/ 803910 w 803910"/>
              <a:gd name="connsiteY1" fmla="*/ 1638 h 368751"/>
              <a:gd name="connsiteX2" fmla="*/ 533400 w 803910"/>
              <a:gd name="connsiteY2" fmla="*/ 367398 h 368751"/>
              <a:gd name="connsiteX3" fmla="*/ 259080 w 803910"/>
              <a:gd name="connsiteY3" fmla="*/ 367398 h 368751"/>
              <a:gd name="connsiteX4" fmla="*/ 0 w 803910"/>
              <a:gd name="connsiteY4" fmla="*/ 1638 h 368751"/>
              <a:gd name="connsiteX0" fmla="*/ 0 w 803910"/>
              <a:gd name="connsiteY0" fmla="*/ 1638 h 369366"/>
              <a:gd name="connsiteX1" fmla="*/ 803910 w 803910"/>
              <a:gd name="connsiteY1" fmla="*/ 1638 h 369366"/>
              <a:gd name="connsiteX2" fmla="*/ 533400 w 803910"/>
              <a:gd name="connsiteY2" fmla="*/ 367398 h 369366"/>
              <a:gd name="connsiteX3" fmla="*/ 259080 w 803910"/>
              <a:gd name="connsiteY3" fmla="*/ 367398 h 369366"/>
              <a:gd name="connsiteX4" fmla="*/ 0 w 803910"/>
              <a:gd name="connsiteY4" fmla="*/ 1638 h 369366"/>
              <a:gd name="connsiteX0" fmla="*/ 0 w 803910"/>
              <a:gd name="connsiteY0" fmla="*/ 1638 h 367827"/>
              <a:gd name="connsiteX1" fmla="*/ 803910 w 803910"/>
              <a:gd name="connsiteY1" fmla="*/ 1638 h 367827"/>
              <a:gd name="connsiteX2" fmla="*/ 533400 w 803910"/>
              <a:gd name="connsiteY2" fmla="*/ 367398 h 367827"/>
              <a:gd name="connsiteX3" fmla="*/ 259080 w 803910"/>
              <a:gd name="connsiteY3" fmla="*/ 367398 h 367827"/>
              <a:gd name="connsiteX4" fmla="*/ 0 w 803910"/>
              <a:gd name="connsiteY4" fmla="*/ 1638 h 367827"/>
              <a:gd name="connsiteX0" fmla="*/ 0 w 803910"/>
              <a:gd name="connsiteY0" fmla="*/ 1638 h 367827"/>
              <a:gd name="connsiteX1" fmla="*/ 803910 w 803910"/>
              <a:gd name="connsiteY1" fmla="*/ 1638 h 367827"/>
              <a:gd name="connsiteX2" fmla="*/ 533400 w 803910"/>
              <a:gd name="connsiteY2" fmla="*/ 367398 h 367827"/>
              <a:gd name="connsiteX3" fmla="*/ 259080 w 803910"/>
              <a:gd name="connsiteY3" fmla="*/ 367398 h 367827"/>
              <a:gd name="connsiteX4" fmla="*/ 0 w 803910"/>
              <a:gd name="connsiteY4" fmla="*/ 1638 h 367827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910" h="366226">
                <a:moveTo>
                  <a:pt x="0" y="37"/>
                </a:moveTo>
                <a:lnTo>
                  <a:pt x="803910" y="37"/>
                </a:lnTo>
                <a:cubicBezTo>
                  <a:pt x="799019" y="-345"/>
                  <a:pt x="799465" y="-3773"/>
                  <a:pt x="533400" y="365797"/>
                </a:cubicBezTo>
                <a:cubicBezTo>
                  <a:pt x="534684" y="365763"/>
                  <a:pt x="258498" y="366781"/>
                  <a:pt x="259080" y="365797"/>
                </a:cubicBezTo>
                <a:cubicBezTo>
                  <a:pt x="259662" y="364813"/>
                  <a:pt x="635" y="37"/>
                  <a:pt x="0" y="37"/>
                </a:cubicBezTo>
                <a:close/>
              </a:path>
            </a:pathLst>
          </a:custGeom>
          <a:gradFill>
            <a:gsLst>
              <a:gs pos="18000">
                <a:srgbClr val="F79646">
                  <a:lumMod val="50000"/>
                </a:srgbClr>
              </a:gs>
              <a:gs pos="49000">
                <a:srgbClr val="F79646">
                  <a:lumMod val="60000"/>
                  <a:lumOff val="40000"/>
                </a:srgbClr>
              </a:gs>
              <a:gs pos="60000">
                <a:srgbClr val="F79646">
                  <a:lumMod val="40000"/>
                  <a:lumOff val="60000"/>
                </a:srgbClr>
              </a:gs>
              <a:gs pos="79000">
                <a:srgbClr val="F79646">
                  <a:lumMod val="50000"/>
                </a:srgbClr>
              </a:gs>
            </a:gsLst>
            <a:lin ang="240000" scaled="0"/>
          </a:gradFill>
          <a:ln w="190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5" name="Ellipse 145">
            <a:extLst>
              <a:ext uri="{FF2B5EF4-FFF2-40B4-BE49-F238E27FC236}">
                <a16:creationId xmlns:a16="http://schemas.microsoft.com/office/drawing/2014/main" id="{BB17D446-C5C0-4D0F-B3D2-941FDF281B09}"/>
              </a:ext>
            </a:extLst>
          </p:cNvPr>
          <p:cNvSpPr/>
          <p:nvPr/>
        </p:nvSpPr>
        <p:spPr>
          <a:xfrm>
            <a:off x="5575678" y="1592408"/>
            <a:ext cx="45719" cy="216024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6" name="Ellipse 146">
            <a:extLst>
              <a:ext uri="{FF2B5EF4-FFF2-40B4-BE49-F238E27FC236}">
                <a16:creationId xmlns:a16="http://schemas.microsoft.com/office/drawing/2014/main" id="{E4F04995-CD30-48A4-90B9-A696421DF496}"/>
              </a:ext>
            </a:extLst>
          </p:cNvPr>
          <p:cNvSpPr/>
          <p:nvPr/>
        </p:nvSpPr>
        <p:spPr>
          <a:xfrm rot="21437251">
            <a:off x="5514897" y="2696002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7" name="Textfeld 167">
            <a:extLst>
              <a:ext uri="{FF2B5EF4-FFF2-40B4-BE49-F238E27FC236}">
                <a16:creationId xmlns:a16="http://schemas.microsoft.com/office/drawing/2014/main" id="{2A02CB9F-A8A7-4631-B6A4-F385794A2C54}"/>
              </a:ext>
            </a:extLst>
          </p:cNvPr>
          <p:cNvSpPr txBox="1"/>
          <p:nvPr/>
        </p:nvSpPr>
        <p:spPr>
          <a:xfrm>
            <a:off x="3335129" y="109312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+mn-lt"/>
              </a:rPr>
              <a:t>Zeeman </a:t>
            </a:r>
            <a:r>
              <a:rPr lang="de-AT" dirty="0" err="1">
                <a:solidFill>
                  <a:prstClr val="black"/>
                </a:solidFill>
                <a:latin typeface="+mn-lt"/>
              </a:rPr>
              <a:t>slower</a:t>
            </a:r>
            <a:endParaRPr lang="de-AT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78" name="Gerader Verbinder 177">
            <a:extLst>
              <a:ext uri="{FF2B5EF4-FFF2-40B4-BE49-F238E27FC236}">
                <a16:creationId xmlns:a16="http://schemas.microsoft.com/office/drawing/2014/main" id="{939A61EE-49DE-4396-89B7-F1943B93CA9B}"/>
              </a:ext>
            </a:extLst>
          </p:cNvPr>
          <p:cNvCxnSpPr/>
          <p:nvPr/>
        </p:nvCxnSpPr>
        <p:spPr bwMode="auto">
          <a:xfrm>
            <a:off x="5547531" y="1996601"/>
            <a:ext cx="0" cy="511629"/>
          </a:xfrm>
          <a:prstGeom prst="lin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Gerader Verbinder 178">
            <a:extLst>
              <a:ext uri="{FF2B5EF4-FFF2-40B4-BE49-F238E27FC236}">
                <a16:creationId xmlns:a16="http://schemas.microsoft.com/office/drawing/2014/main" id="{2D07DFF7-1337-4810-BFCF-0046BF5D9BC6}"/>
              </a:ext>
            </a:extLst>
          </p:cNvPr>
          <p:cNvCxnSpPr/>
          <p:nvPr/>
        </p:nvCxnSpPr>
        <p:spPr bwMode="auto">
          <a:xfrm>
            <a:off x="5649024" y="1996601"/>
            <a:ext cx="0" cy="511629"/>
          </a:xfrm>
          <a:prstGeom prst="lin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8F13818-8613-44BB-8035-9ED7C39410E2}"/>
              </a:ext>
            </a:extLst>
          </p:cNvPr>
          <p:cNvCxnSpPr/>
          <p:nvPr/>
        </p:nvCxnSpPr>
        <p:spPr bwMode="auto">
          <a:xfrm>
            <a:off x="4574267" y="2252414"/>
            <a:ext cx="99119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606A671-B12D-4B98-A2A1-39BFF4FCD350}"/>
              </a:ext>
            </a:extLst>
          </p:cNvPr>
          <p:cNvCxnSpPr/>
          <p:nvPr/>
        </p:nvCxnSpPr>
        <p:spPr bwMode="auto">
          <a:xfrm>
            <a:off x="5649025" y="2249586"/>
            <a:ext cx="2426089" cy="282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3C1C5F9-E5B4-43EC-8F03-C5D270C641A8}"/>
              </a:ext>
            </a:extLst>
          </p:cNvPr>
          <p:cNvCxnSpPr/>
          <p:nvPr/>
        </p:nvCxnSpPr>
        <p:spPr bwMode="auto">
          <a:xfrm flipH="1">
            <a:off x="5598556" y="1940039"/>
            <a:ext cx="1862" cy="715121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84" name="Textfeld 169">
            <a:extLst>
              <a:ext uri="{FF2B5EF4-FFF2-40B4-BE49-F238E27FC236}">
                <a16:creationId xmlns:a16="http://schemas.microsoft.com/office/drawing/2014/main" id="{176B86E3-E3CB-4166-AC46-D2AC2B184ECE}"/>
              </a:ext>
            </a:extLst>
          </p:cNvPr>
          <p:cNvSpPr txBox="1"/>
          <p:nvPr/>
        </p:nvSpPr>
        <p:spPr>
          <a:xfrm>
            <a:off x="6106385" y="1158802"/>
            <a:ext cx="143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1403EB"/>
                </a:solidFill>
                <a:latin typeface="+mn-lt"/>
              </a:rPr>
              <a:t>blue</a:t>
            </a:r>
            <a:r>
              <a:rPr lang="de-AT" b="1" dirty="0">
                <a:solidFill>
                  <a:srgbClr val="1403EB"/>
                </a:solidFill>
                <a:latin typeface="+mn-lt"/>
              </a:rPr>
              <a:t> 2D MOT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C72166D-5620-4008-89DD-E73476224727}"/>
              </a:ext>
            </a:extLst>
          </p:cNvPr>
          <p:cNvCxnSpPr/>
          <p:nvPr/>
        </p:nvCxnSpPr>
        <p:spPr bwMode="auto">
          <a:xfrm flipH="1">
            <a:off x="5652162" y="1389124"/>
            <a:ext cx="426751" cy="19284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6" name="Textfeld 186">
            <a:extLst>
              <a:ext uri="{FF2B5EF4-FFF2-40B4-BE49-F238E27FC236}">
                <a16:creationId xmlns:a16="http://schemas.microsoft.com/office/drawing/2014/main" id="{AEF1463E-79A6-4E7C-8F76-1DF629C36CB2}"/>
              </a:ext>
            </a:extLst>
          </p:cNvPr>
          <p:cNvSpPr txBox="1"/>
          <p:nvPr/>
        </p:nvSpPr>
        <p:spPr>
          <a:xfrm>
            <a:off x="1996912" y="2057682"/>
            <a:ext cx="14512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atomic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beam</a:t>
            </a:r>
          </a:p>
        </p:txBody>
      </p:sp>
      <p:sp>
        <p:nvSpPr>
          <p:cNvPr id="87" name="Ellipse 147">
            <a:extLst>
              <a:ext uri="{FF2B5EF4-FFF2-40B4-BE49-F238E27FC236}">
                <a16:creationId xmlns:a16="http://schemas.microsoft.com/office/drawing/2014/main" id="{F4E757C3-D0DF-4DE7-97B8-640F48329E5A}"/>
              </a:ext>
            </a:extLst>
          </p:cNvPr>
          <p:cNvSpPr/>
          <p:nvPr/>
        </p:nvSpPr>
        <p:spPr>
          <a:xfrm>
            <a:off x="2394442" y="1591704"/>
            <a:ext cx="216024" cy="216025"/>
          </a:xfrm>
          <a:prstGeom prst="ellipse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88" name="Rechteck 148">
            <a:extLst>
              <a:ext uri="{FF2B5EF4-FFF2-40B4-BE49-F238E27FC236}">
                <a16:creationId xmlns:a16="http://schemas.microsoft.com/office/drawing/2014/main" id="{DE1EB873-681F-45AA-A53B-B2CC2DB93F42}"/>
              </a:ext>
            </a:extLst>
          </p:cNvPr>
          <p:cNvSpPr/>
          <p:nvPr/>
        </p:nvSpPr>
        <p:spPr>
          <a:xfrm>
            <a:off x="2502455" y="1678838"/>
            <a:ext cx="223991" cy="45719"/>
          </a:xfrm>
          <a:prstGeom prst="rect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89" name="Ellipse 145">
            <a:extLst>
              <a:ext uri="{FF2B5EF4-FFF2-40B4-BE49-F238E27FC236}">
                <a16:creationId xmlns:a16="http://schemas.microsoft.com/office/drawing/2014/main" id="{B3C78659-83C0-4306-BA11-031B328BDB58}"/>
              </a:ext>
            </a:extLst>
          </p:cNvPr>
          <p:cNvSpPr/>
          <p:nvPr/>
        </p:nvSpPr>
        <p:spPr>
          <a:xfrm>
            <a:off x="5579941" y="1782196"/>
            <a:ext cx="45719" cy="216024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90" name="Textfeld 169">
            <a:extLst>
              <a:ext uri="{FF2B5EF4-FFF2-40B4-BE49-F238E27FC236}">
                <a16:creationId xmlns:a16="http://schemas.microsoft.com/office/drawing/2014/main" id="{306C8E5E-C0D1-413B-91A8-DDD320F9CFBE}"/>
              </a:ext>
            </a:extLst>
          </p:cNvPr>
          <p:cNvSpPr txBox="1"/>
          <p:nvPr/>
        </p:nvSpPr>
        <p:spPr>
          <a:xfrm>
            <a:off x="6030318" y="1803526"/>
            <a:ext cx="178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2D </a:t>
            </a:r>
            <a:r>
              <a:rPr lang="de-AT" b="1" dirty="0" err="1">
                <a:solidFill>
                  <a:srgbClr val="FF0000"/>
                </a:solidFill>
                <a:latin typeface="+mn-lt"/>
              </a:rPr>
              <a:t>molasses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CD7444F-4BE3-4252-A101-B33854C14CC6}"/>
              </a:ext>
            </a:extLst>
          </p:cNvPr>
          <p:cNvCxnSpPr>
            <a:stCxn id="90" idx="1"/>
          </p:cNvCxnSpPr>
          <p:nvPr/>
        </p:nvCxnSpPr>
        <p:spPr bwMode="auto">
          <a:xfrm flipH="1" flipV="1">
            <a:off x="5669984" y="1887548"/>
            <a:ext cx="360335" cy="10064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6EB1C4F-A379-45C2-B2D3-1C10C3DB99A4}"/>
              </a:ext>
            </a:extLst>
          </p:cNvPr>
          <p:cNvCxnSpPr>
            <a:stCxn id="86" idx="0"/>
          </p:cNvCxnSpPr>
          <p:nvPr/>
        </p:nvCxnSpPr>
        <p:spPr bwMode="auto">
          <a:xfrm flipV="1">
            <a:off x="2722560" y="1787000"/>
            <a:ext cx="155750" cy="27068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3" name="Textfeld 169">
            <a:extLst>
              <a:ext uri="{FF2B5EF4-FFF2-40B4-BE49-F238E27FC236}">
                <a16:creationId xmlns:a16="http://schemas.microsoft.com/office/drawing/2014/main" id="{13979E8F-4495-45B5-9988-707281333597}"/>
              </a:ext>
            </a:extLst>
          </p:cNvPr>
          <p:cNvSpPr txBox="1"/>
          <p:nvPr/>
        </p:nvSpPr>
        <p:spPr>
          <a:xfrm>
            <a:off x="3940709" y="2917043"/>
            <a:ext cx="102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MOT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BF975C1-601E-464B-9273-41CEC8E8D5F9}"/>
              </a:ext>
            </a:extLst>
          </p:cNvPr>
          <p:cNvCxnSpPr/>
          <p:nvPr/>
        </p:nvCxnSpPr>
        <p:spPr bwMode="auto">
          <a:xfrm flipV="1">
            <a:off x="4964274" y="2817082"/>
            <a:ext cx="415631" cy="1524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0" name="Freihandform 3">
            <a:extLst>
              <a:ext uri="{FF2B5EF4-FFF2-40B4-BE49-F238E27FC236}">
                <a16:creationId xmlns:a16="http://schemas.microsoft.com/office/drawing/2014/main" id="{050AF6D9-D64F-4566-B6B4-3F9F00A4C5F5}"/>
              </a:ext>
            </a:extLst>
          </p:cNvPr>
          <p:cNvSpPr/>
          <p:nvPr/>
        </p:nvSpPr>
        <p:spPr>
          <a:xfrm>
            <a:off x="4779188" y="2732114"/>
            <a:ext cx="3325735" cy="111217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6000">
                <a:schemeClr val="bg1"/>
              </a:gs>
              <a:gs pos="63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3800">
              <a:solidFill>
                <a:srgbClr val="FFFFFF"/>
              </a:solidFill>
            </a:endParaRP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16DD81C8-4A6B-4B0C-82B5-9C432A428762}"/>
              </a:ext>
            </a:extLst>
          </p:cNvPr>
          <p:cNvCxnSpPr>
            <a:stCxn id="158" idx="6"/>
          </p:cNvCxnSpPr>
          <p:nvPr/>
        </p:nvCxnSpPr>
        <p:spPr bwMode="auto">
          <a:xfrm>
            <a:off x="5694797" y="2790796"/>
            <a:ext cx="1359671" cy="5524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2" name="Textfeld 186">
            <a:extLst>
              <a:ext uri="{FF2B5EF4-FFF2-40B4-BE49-F238E27FC236}">
                <a16:creationId xmlns:a16="http://schemas.microsoft.com/office/drawing/2014/main" id="{FEE71653-0FE8-44B6-AEF0-58F80614F1D9}"/>
              </a:ext>
            </a:extLst>
          </p:cNvPr>
          <p:cNvSpPr txBox="1"/>
          <p:nvPr/>
        </p:nvSpPr>
        <p:spPr>
          <a:xfrm>
            <a:off x="5910389" y="2803202"/>
            <a:ext cx="13452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dipole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guide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3A842C8-4209-4F1A-A6C3-90EB6C9E256F}"/>
              </a:ext>
            </a:extLst>
          </p:cNvPr>
          <p:cNvCxnSpPr/>
          <p:nvPr/>
        </p:nvCxnSpPr>
        <p:spPr bwMode="auto">
          <a:xfrm flipH="1">
            <a:off x="7318166" y="2561718"/>
            <a:ext cx="434618" cy="16736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5" name="Oval 154">
            <a:extLst>
              <a:ext uri="{FF2B5EF4-FFF2-40B4-BE49-F238E27FC236}">
                <a16:creationId xmlns:a16="http://schemas.microsoft.com/office/drawing/2014/main" id="{81F8EB40-86CA-45B1-BEAE-58483A9E05C7}"/>
              </a:ext>
            </a:extLst>
          </p:cNvPr>
          <p:cNvSpPr/>
          <p:nvPr/>
        </p:nvSpPr>
        <p:spPr bwMode="auto">
          <a:xfrm>
            <a:off x="7161415" y="2735682"/>
            <a:ext cx="156751" cy="9203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314B1E0-6FF6-41DE-BF45-F91E844B99B8}"/>
              </a:ext>
            </a:extLst>
          </p:cNvPr>
          <p:cNvCxnSpPr/>
          <p:nvPr/>
        </p:nvCxnSpPr>
        <p:spPr bwMode="auto">
          <a:xfrm flipV="1">
            <a:off x="7361246" y="2786556"/>
            <a:ext cx="620024" cy="1358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7" name="Textfeld 166">
            <a:extLst>
              <a:ext uri="{FF2B5EF4-FFF2-40B4-BE49-F238E27FC236}">
                <a16:creationId xmlns:a16="http://schemas.microsoft.com/office/drawing/2014/main" id="{333A8F85-5689-4626-A9FF-53B7789205C9}"/>
              </a:ext>
            </a:extLst>
          </p:cNvPr>
          <p:cNvSpPr txBox="1"/>
          <p:nvPr/>
        </p:nvSpPr>
        <p:spPr>
          <a:xfrm>
            <a:off x="7292330" y="2813348"/>
            <a:ext cx="123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>
                <a:solidFill>
                  <a:srgbClr val="00B050"/>
                </a:solidFill>
                <a:latin typeface="+mn-lt"/>
              </a:rPr>
              <a:t>future</a:t>
            </a:r>
            <a:r>
              <a:rPr lang="de-AT" dirty="0">
                <a:solidFill>
                  <a:srgbClr val="00B050"/>
                </a:solidFill>
                <a:latin typeface="+mn-lt"/>
              </a:rPr>
              <a:t> atom </a:t>
            </a:r>
            <a:r>
              <a:rPr lang="de-AT" dirty="0" err="1">
                <a:solidFill>
                  <a:srgbClr val="00B050"/>
                </a:solidFill>
                <a:latin typeface="+mn-lt"/>
              </a:rPr>
              <a:t>laser</a:t>
            </a:r>
            <a:r>
              <a:rPr lang="de-AT" dirty="0">
                <a:solidFill>
                  <a:srgbClr val="00B050"/>
                </a:solidFill>
                <a:latin typeface="+mn-lt"/>
              </a:rPr>
              <a:t> </a:t>
            </a:r>
          </a:p>
        </p:txBody>
      </p:sp>
      <p:sp>
        <p:nvSpPr>
          <p:cNvPr id="158" name="Ellipse 146">
            <a:extLst>
              <a:ext uri="{FF2B5EF4-FFF2-40B4-BE49-F238E27FC236}">
                <a16:creationId xmlns:a16="http://schemas.microsoft.com/office/drawing/2014/main" id="{3B8DA35A-DC1B-46CC-9A34-A5C992C54A1C}"/>
              </a:ext>
            </a:extLst>
          </p:cNvPr>
          <p:cNvSpPr/>
          <p:nvPr/>
        </p:nvSpPr>
        <p:spPr>
          <a:xfrm rot="21437251">
            <a:off x="5514897" y="270505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9220DF1-52BA-453B-8937-C6EC14AEF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5009" y="3519095"/>
            <a:ext cx="21416231" cy="3366009"/>
          </a:xfrm>
          <a:prstGeom prst="rect">
            <a:avLst/>
          </a:prstGeom>
        </p:spPr>
      </p:pic>
      <p:sp>
        <p:nvSpPr>
          <p:cNvPr id="38" name="Textfeld 171">
            <a:extLst>
              <a:ext uri="{FF2B5EF4-FFF2-40B4-BE49-F238E27FC236}">
                <a16:creationId xmlns:a16="http://schemas.microsoft.com/office/drawing/2014/main" id="{8FC28461-1962-4E44-8147-5B6289AC1A85}"/>
              </a:ext>
            </a:extLst>
          </p:cNvPr>
          <p:cNvSpPr txBox="1"/>
          <p:nvPr/>
        </p:nvSpPr>
        <p:spPr>
          <a:xfrm>
            <a:off x="7749675" y="2350863"/>
            <a:ext cx="2258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FF0000"/>
                </a:solidFill>
                <a:latin typeface="+mn-lt"/>
              </a:rPr>
              <a:t>continuous-wave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BEC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403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51 0.00255 L 0.72005 0.0025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91C7042-0FCE-43EE-8B77-A2A5D4D3FA4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CBCBD1B-8F59-4E05-AC33-8C6C2D08B8E7}"/>
              </a:ext>
            </a:extLst>
          </p:cNvPr>
          <p:cNvSpPr/>
          <p:nvPr/>
        </p:nvSpPr>
        <p:spPr bwMode="auto">
          <a:xfrm rot="495168">
            <a:off x="5411244" y="2275676"/>
            <a:ext cx="404105" cy="868955"/>
          </a:xfrm>
          <a:prstGeom prst="triangle">
            <a:avLst/>
          </a:prstGeom>
          <a:solidFill>
            <a:srgbClr val="FF7F7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0" name="Textfeld 169">
            <a:extLst>
              <a:ext uri="{FF2B5EF4-FFF2-40B4-BE49-F238E27FC236}">
                <a16:creationId xmlns:a16="http://schemas.microsoft.com/office/drawing/2014/main" id="{4441ACD8-47F3-41BE-93AD-1C8D295851F1}"/>
              </a:ext>
            </a:extLst>
          </p:cNvPr>
          <p:cNvSpPr txBox="1"/>
          <p:nvPr/>
        </p:nvSpPr>
        <p:spPr>
          <a:xfrm>
            <a:off x="3051907" y="3143129"/>
            <a:ext cx="218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Zeeman </a:t>
            </a:r>
            <a:r>
              <a:rPr lang="de-AT" b="1" dirty="0" err="1">
                <a:solidFill>
                  <a:srgbClr val="FF0000"/>
                </a:solidFill>
                <a:latin typeface="+mn-lt"/>
              </a:rPr>
              <a:t>slower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5808A53-E460-4752-9300-DA7CDF885043}"/>
              </a:ext>
            </a:extLst>
          </p:cNvPr>
          <p:cNvCxnSpPr>
            <a:cxnSpLocks/>
          </p:cNvCxnSpPr>
          <p:nvPr/>
        </p:nvCxnSpPr>
        <p:spPr bwMode="auto">
          <a:xfrm flipV="1">
            <a:off x="5029200" y="3069771"/>
            <a:ext cx="513184" cy="20096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Design and construction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F6A8A9-D111-458A-B205-57324E360FE3}"/>
              </a:ext>
            </a:extLst>
          </p:cNvPr>
          <p:cNvSpPr/>
          <p:nvPr/>
        </p:nvSpPr>
        <p:spPr bwMode="auto">
          <a:xfrm>
            <a:off x="2726445" y="1678838"/>
            <a:ext cx="305872" cy="4571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2" name="Right Arrow 47">
            <a:extLst>
              <a:ext uri="{FF2B5EF4-FFF2-40B4-BE49-F238E27FC236}">
                <a16:creationId xmlns:a16="http://schemas.microsoft.com/office/drawing/2014/main" id="{619D90C6-8441-4123-ABEC-DDD08370AE22}"/>
              </a:ext>
            </a:extLst>
          </p:cNvPr>
          <p:cNvSpPr/>
          <p:nvPr/>
        </p:nvSpPr>
        <p:spPr bwMode="auto">
          <a:xfrm>
            <a:off x="4964274" y="1621326"/>
            <a:ext cx="1066045" cy="14779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3" name="Textfeld 166">
            <a:extLst>
              <a:ext uri="{FF2B5EF4-FFF2-40B4-BE49-F238E27FC236}">
                <a16:creationId xmlns:a16="http://schemas.microsoft.com/office/drawing/2014/main" id="{DCF89F85-DFBC-44AA-9B2E-7027CEB021F4}"/>
              </a:ext>
            </a:extLst>
          </p:cNvPr>
          <p:cNvSpPr txBox="1"/>
          <p:nvPr/>
        </p:nvSpPr>
        <p:spPr>
          <a:xfrm>
            <a:off x="1968983" y="948553"/>
            <a:ext cx="100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prstClr val="black"/>
                </a:solidFill>
                <a:latin typeface="+mn-lt"/>
              </a:rPr>
              <a:t>Sr</a:t>
            </a:r>
            <a:r>
              <a:rPr lang="de-AT" dirty="0">
                <a:solidFill>
                  <a:prstClr val="black"/>
                </a:solidFill>
                <a:latin typeface="+mn-lt"/>
              </a:rPr>
              <a:t> beam </a:t>
            </a:r>
          </a:p>
          <a:p>
            <a:r>
              <a:rPr lang="de-AT" dirty="0" err="1">
                <a:solidFill>
                  <a:prstClr val="black"/>
                </a:solidFill>
                <a:latin typeface="+mn-lt"/>
              </a:rPr>
              <a:t>source</a:t>
            </a:r>
            <a:endParaRPr lang="de-AT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4" name="Freihandform 138">
            <a:extLst>
              <a:ext uri="{FF2B5EF4-FFF2-40B4-BE49-F238E27FC236}">
                <a16:creationId xmlns:a16="http://schemas.microsoft.com/office/drawing/2014/main" id="{C426F467-9233-44BE-90FF-993E2F8763A5}"/>
              </a:ext>
            </a:extLst>
          </p:cNvPr>
          <p:cNvSpPr/>
          <p:nvPr/>
        </p:nvSpPr>
        <p:spPr>
          <a:xfrm rot="16200000">
            <a:off x="3952237" y="579403"/>
            <a:ext cx="377127" cy="2216965"/>
          </a:xfrm>
          <a:custGeom>
            <a:avLst/>
            <a:gdLst>
              <a:gd name="connsiteX0" fmla="*/ 18874 w 840570"/>
              <a:gd name="connsiteY0" fmla="*/ 0 h 411718"/>
              <a:gd name="connsiteX1" fmla="*/ 822784 w 840570"/>
              <a:gd name="connsiteY1" fmla="*/ 0 h 411718"/>
              <a:gd name="connsiteX2" fmla="*/ 552274 w 840570"/>
              <a:gd name="connsiteY2" fmla="*/ 365760 h 411718"/>
              <a:gd name="connsiteX3" fmla="*/ 277954 w 840570"/>
              <a:gd name="connsiteY3" fmla="*/ 365760 h 411718"/>
              <a:gd name="connsiteX4" fmla="*/ 18874 w 840570"/>
              <a:gd name="connsiteY4" fmla="*/ 0 h 411718"/>
              <a:gd name="connsiteX0" fmla="*/ 18874 w 840570"/>
              <a:gd name="connsiteY0" fmla="*/ 0 h 391519"/>
              <a:gd name="connsiteX1" fmla="*/ 822784 w 840570"/>
              <a:gd name="connsiteY1" fmla="*/ 0 h 391519"/>
              <a:gd name="connsiteX2" fmla="*/ 552274 w 840570"/>
              <a:gd name="connsiteY2" fmla="*/ 365760 h 391519"/>
              <a:gd name="connsiteX3" fmla="*/ 277954 w 840570"/>
              <a:gd name="connsiteY3" fmla="*/ 365760 h 391519"/>
              <a:gd name="connsiteX4" fmla="*/ 18874 w 840570"/>
              <a:gd name="connsiteY4" fmla="*/ 0 h 391519"/>
              <a:gd name="connsiteX0" fmla="*/ 18874 w 855447"/>
              <a:gd name="connsiteY0" fmla="*/ 0 h 391519"/>
              <a:gd name="connsiteX1" fmla="*/ 822784 w 855447"/>
              <a:gd name="connsiteY1" fmla="*/ 0 h 391519"/>
              <a:gd name="connsiteX2" fmla="*/ 552274 w 855447"/>
              <a:gd name="connsiteY2" fmla="*/ 365760 h 391519"/>
              <a:gd name="connsiteX3" fmla="*/ 277954 w 855447"/>
              <a:gd name="connsiteY3" fmla="*/ 365760 h 391519"/>
              <a:gd name="connsiteX4" fmla="*/ 18874 w 855447"/>
              <a:gd name="connsiteY4" fmla="*/ 0 h 391519"/>
              <a:gd name="connsiteX0" fmla="*/ 18874 w 870410"/>
              <a:gd name="connsiteY0" fmla="*/ 178658 h 570177"/>
              <a:gd name="connsiteX1" fmla="*/ 822784 w 870410"/>
              <a:gd name="connsiteY1" fmla="*/ 178658 h 570177"/>
              <a:gd name="connsiteX2" fmla="*/ 552274 w 870410"/>
              <a:gd name="connsiteY2" fmla="*/ 544418 h 570177"/>
              <a:gd name="connsiteX3" fmla="*/ 277954 w 870410"/>
              <a:gd name="connsiteY3" fmla="*/ 544418 h 570177"/>
              <a:gd name="connsiteX4" fmla="*/ 18874 w 870410"/>
              <a:gd name="connsiteY4" fmla="*/ 178658 h 570177"/>
              <a:gd name="connsiteX0" fmla="*/ 18874 w 845966"/>
              <a:gd name="connsiteY0" fmla="*/ 27094 h 418613"/>
              <a:gd name="connsiteX1" fmla="*/ 822784 w 845966"/>
              <a:gd name="connsiteY1" fmla="*/ 27094 h 418613"/>
              <a:gd name="connsiteX2" fmla="*/ 552274 w 845966"/>
              <a:gd name="connsiteY2" fmla="*/ 392854 h 418613"/>
              <a:gd name="connsiteX3" fmla="*/ 277954 w 845966"/>
              <a:gd name="connsiteY3" fmla="*/ 392854 h 418613"/>
              <a:gd name="connsiteX4" fmla="*/ 18874 w 845966"/>
              <a:gd name="connsiteY4" fmla="*/ 27094 h 418613"/>
              <a:gd name="connsiteX0" fmla="*/ 18874 w 824368"/>
              <a:gd name="connsiteY0" fmla="*/ 48619 h 440138"/>
              <a:gd name="connsiteX1" fmla="*/ 822784 w 824368"/>
              <a:gd name="connsiteY1" fmla="*/ 48619 h 440138"/>
              <a:gd name="connsiteX2" fmla="*/ 552274 w 824368"/>
              <a:gd name="connsiteY2" fmla="*/ 414379 h 440138"/>
              <a:gd name="connsiteX3" fmla="*/ 277954 w 824368"/>
              <a:gd name="connsiteY3" fmla="*/ 414379 h 440138"/>
              <a:gd name="connsiteX4" fmla="*/ 18874 w 824368"/>
              <a:gd name="connsiteY4" fmla="*/ 48619 h 440138"/>
              <a:gd name="connsiteX0" fmla="*/ 15339 w 820811"/>
              <a:gd name="connsiteY0" fmla="*/ 30480 h 421999"/>
              <a:gd name="connsiteX1" fmla="*/ 819249 w 820811"/>
              <a:gd name="connsiteY1" fmla="*/ 30480 h 421999"/>
              <a:gd name="connsiteX2" fmla="*/ 548739 w 820811"/>
              <a:gd name="connsiteY2" fmla="*/ 396240 h 421999"/>
              <a:gd name="connsiteX3" fmla="*/ 274419 w 820811"/>
              <a:gd name="connsiteY3" fmla="*/ 396240 h 421999"/>
              <a:gd name="connsiteX4" fmla="*/ 15339 w 820811"/>
              <a:gd name="connsiteY4" fmla="*/ 30480 h 421999"/>
              <a:gd name="connsiteX0" fmla="*/ 332 w 805631"/>
              <a:gd name="connsiteY0" fmla="*/ 54330 h 445849"/>
              <a:gd name="connsiteX1" fmla="*/ 804242 w 805631"/>
              <a:gd name="connsiteY1" fmla="*/ 54330 h 445849"/>
              <a:gd name="connsiteX2" fmla="*/ 533732 w 805631"/>
              <a:gd name="connsiteY2" fmla="*/ 420090 h 445849"/>
              <a:gd name="connsiteX3" fmla="*/ 259412 w 805631"/>
              <a:gd name="connsiteY3" fmla="*/ 420090 h 445849"/>
              <a:gd name="connsiteX4" fmla="*/ 332 w 805631"/>
              <a:gd name="connsiteY4" fmla="*/ 54330 h 445849"/>
              <a:gd name="connsiteX0" fmla="*/ 20091 w 825593"/>
              <a:gd name="connsiteY0" fmla="*/ 32246 h 423765"/>
              <a:gd name="connsiteX1" fmla="*/ 824001 w 825593"/>
              <a:gd name="connsiteY1" fmla="*/ 32246 h 423765"/>
              <a:gd name="connsiteX2" fmla="*/ 553491 w 825593"/>
              <a:gd name="connsiteY2" fmla="*/ 398006 h 423765"/>
              <a:gd name="connsiteX3" fmla="*/ 279171 w 825593"/>
              <a:gd name="connsiteY3" fmla="*/ 398006 h 423765"/>
              <a:gd name="connsiteX4" fmla="*/ 20091 w 825593"/>
              <a:gd name="connsiteY4" fmla="*/ 32246 h 423765"/>
              <a:gd name="connsiteX0" fmla="*/ 1 w 805331"/>
              <a:gd name="connsiteY0" fmla="*/ 30480 h 421999"/>
              <a:gd name="connsiteX1" fmla="*/ 803911 w 805331"/>
              <a:gd name="connsiteY1" fmla="*/ 30480 h 421999"/>
              <a:gd name="connsiteX2" fmla="*/ 533401 w 805331"/>
              <a:gd name="connsiteY2" fmla="*/ 396240 h 421999"/>
              <a:gd name="connsiteX3" fmla="*/ 259081 w 805331"/>
              <a:gd name="connsiteY3" fmla="*/ 396240 h 421999"/>
              <a:gd name="connsiteX4" fmla="*/ 1 w 805331"/>
              <a:gd name="connsiteY4" fmla="*/ 30480 h 421999"/>
              <a:gd name="connsiteX0" fmla="*/ 0 w 803910"/>
              <a:gd name="connsiteY0" fmla="*/ 1638 h 393157"/>
              <a:gd name="connsiteX1" fmla="*/ 803910 w 803910"/>
              <a:gd name="connsiteY1" fmla="*/ 1638 h 393157"/>
              <a:gd name="connsiteX2" fmla="*/ 533400 w 803910"/>
              <a:gd name="connsiteY2" fmla="*/ 367398 h 393157"/>
              <a:gd name="connsiteX3" fmla="*/ 259080 w 803910"/>
              <a:gd name="connsiteY3" fmla="*/ 367398 h 393157"/>
              <a:gd name="connsiteX4" fmla="*/ 0 w 803910"/>
              <a:gd name="connsiteY4" fmla="*/ 1638 h 393157"/>
              <a:gd name="connsiteX0" fmla="*/ 0 w 803910"/>
              <a:gd name="connsiteY0" fmla="*/ 1638 h 393946"/>
              <a:gd name="connsiteX1" fmla="*/ 803910 w 803910"/>
              <a:gd name="connsiteY1" fmla="*/ 1638 h 393946"/>
              <a:gd name="connsiteX2" fmla="*/ 533400 w 803910"/>
              <a:gd name="connsiteY2" fmla="*/ 367398 h 393946"/>
              <a:gd name="connsiteX3" fmla="*/ 259080 w 803910"/>
              <a:gd name="connsiteY3" fmla="*/ 367398 h 393946"/>
              <a:gd name="connsiteX4" fmla="*/ 0 w 803910"/>
              <a:gd name="connsiteY4" fmla="*/ 1638 h 393946"/>
              <a:gd name="connsiteX0" fmla="*/ 0 w 803910"/>
              <a:gd name="connsiteY0" fmla="*/ 1638 h 368751"/>
              <a:gd name="connsiteX1" fmla="*/ 803910 w 803910"/>
              <a:gd name="connsiteY1" fmla="*/ 1638 h 368751"/>
              <a:gd name="connsiteX2" fmla="*/ 533400 w 803910"/>
              <a:gd name="connsiteY2" fmla="*/ 367398 h 368751"/>
              <a:gd name="connsiteX3" fmla="*/ 259080 w 803910"/>
              <a:gd name="connsiteY3" fmla="*/ 367398 h 368751"/>
              <a:gd name="connsiteX4" fmla="*/ 0 w 803910"/>
              <a:gd name="connsiteY4" fmla="*/ 1638 h 368751"/>
              <a:gd name="connsiteX0" fmla="*/ 0 w 803910"/>
              <a:gd name="connsiteY0" fmla="*/ 1638 h 369366"/>
              <a:gd name="connsiteX1" fmla="*/ 803910 w 803910"/>
              <a:gd name="connsiteY1" fmla="*/ 1638 h 369366"/>
              <a:gd name="connsiteX2" fmla="*/ 533400 w 803910"/>
              <a:gd name="connsiteY2" fmla="*/ 367398 h 369366"/>
              <a:gd name="connsiteX3" fmla="*/ 259080 w 803910"/>
              <a:gd name="connsiteY3" fmla="*/ 367398 h 369366"/>
              <a:gd name="connsiteX4" fmla="*/ 0 w 803910"/>
              <a:gd name="connsiteY4" fmla="*/ 1638 h 369366"/>
              <a:gd name="connsiteX0" fmla="*/ 0 w 803910"/>
              <a:gd name="connsiteY0" fmla="*/ 1638 h 367827"/>
              <a:gd name="connsiteX1" fmla="*/ 803910 w 803910"/>
              <a:gd name="connsiteY1" fmla="*/ 1638 h 367827"/>
              <a:gd name="connsiteX2" fmla="*/ 533400 w 803910"/>
              <a:gd name="connsiteY2" fmla="*/ 367398 h 367827"/>
              <a:gd name="connsiteX3" fmla="*/ 259080 w 803910"/>
              <a:gd name="connsiteY3" fmla="*/ 367398 h 367827"/>
              <a:gd name="connsiteX4" fmla="*/ 0 w 803910"/>
              <a:gd name="connsiteY4" fmla="*/ 1638 h 367827"/>
              <a:gd name="connsiteX0" fmla="*/ 0 w 803910"/>
              <a:gd name="connsiteY0" fmla="*/ 1638 h 367827"/>
              <a:gd name="connsiteX1" fmla="*/ 803910 w 803910"/>
              <a:gd name="connsiteY1" fmla="*/ 1638 h 367827"/>
              <a:gd name="connsiteX2" fmla="*/ 533400 w 803910"/>
              <a:gd name="connsiteY2" fmla="*/ 367398 h 367827"/>
              <a:gd name="connsiteX3" fmla="*/ 259080 w 803910"/>
              <a:gd name="connsiteY3" fmla="*/ 367398 h 367827"/>
              <a:gd name="connsiteX4" fmla="*/ 0 w 803910"/>
              <a:gd name="connsiteY4" fmla="*/ 1638 h 367827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  <a:gd name="connsiteX0" fmla="*/ 0 w 803910"/>
              <a:gd name="connsiteY0" fmla="*/ 37 h 366226"/>
              <a:gd name="connsiteX1" fmla="*/ 803910 w 803910"/>
              <a:gd name="connsiteY1" fmla="*/ 37 h 366226"/>
              <a:gd name="connsiteX2" fmla="*/ 533400 w 803910"/>
              <a:gd name="connsiteY2" fmla="*/ 365797 h 366226"/>
              <a:gd name="connsiteX3" fmla="*/ 259080 w 803910"/>
              <a:gd name="connsiteY3" fmla="*/ 365797 h 366226"/>
              <a:gd name="connsiteX4" fmla="*/ 0 w 803910"/>
              <a:gd name="connsiteY4" fmla="*/ 37 h 36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910" h="366226">
                <a:moveTo>
                  <a:pt x="0" y="37"/>
                </a:moveTo>
                <a:lnTo>
                  <a:pt x="803910" y="37"/>
                </a:lnTo>
                <a:cubicBezTo>
                  <a:pt x="799019" y="-345"/>
                  <a:pt x="799465" y="-3773"/>
                  <a:pt x="533400" y="365797"/>
                </a:cubicBezTo>
                <a:cubicBezTo>
                  <a:pt x="534684" y="365763"/>
                  <a:pt x="258498" y="366781"/>
                  <a:pt x="259080" y="365797"/>
                </a:cubicBezTo>
                <a:cubicBezTo>
                  <a:pt x="259662" y="364813"/>
                  <a:pt x="635" y="37"/>
                  <a:pt x="0" y="37"/>
                </a:cubicBezTo>
                <a:close/>
              </a:path>
            </a:pathLst>
          </a:custGeom>
          <a:gradFill>
            <a:gsLst>
              <a:gs pos="18000">
                <a:srgbClr val="F79646">
                  <a:lumMod val="50000"/>
                </a:srgbClr>
              </a:gs>
              <a:gs pos="49000">
                <a:srgbClr val="F79646">
                  <a:lumMod val="60000"/>
                  <a:lumOff val="40000"/>
                </a:srgbClr>
              </a:gs>
              <a:gs pos="60000">
                <a:srgbClr val="F79646">
                  <a:lumMod val="40000"/>
                  <a:lumOff val="60000"/>
                </a:srgbClr>
              </a:gs>
              <a:gs pos="79000">
                <a:srgbClr val="F79646">
                  <a:lumMod val="50000"/>
                </a:srgbClr>
              </a:gs>
            </a:gsLst>
            <a:lin ang="240000" scaled="0"/>
          </a:gradFill>
          <a:ln w="190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5" name="Ellipse 145">
            <a:extLst>
              <a:ext uri="{FF2B5EF4-FFF2-40B4-BE49-F238E27FC236}">
                <a16:creationId xmlns:a16="http://schemas.microsoft.com/office/drawing/2014/main" id="{BB17D446-C5C0-4D0F-B3D2-941FDF281B09}"/>
              </a:ext>
            </a:extLst>
          </p:cNvPr>
          <p:cNvSpPr/>
          <p:nvPr/>
        </p:nvSpPr>
        <p:spPr>
          <a:xfrm>
            <a:off x="5575678" y="1592408"/>
            <a:ext cx="45719" cy="216024"/>
          </a:xfrm>
          <a:prstGeom prst="ellipse">
            <a:avLst/>
          </a:prstGeom>
          <a:solidFill>
            <a:srgbClr val="0920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6" name="Ellipse 146">
            <a:extLst>
              <a:ext uri="{FF2B5EF4-FFF2-40B4-BE49-F238E27FC236}">
                <a16:creationId xmlns:a16="http://schemas.microsoft.com/office/drawing/2014/main" id="{E4F04995-CD30-48A4-90B9-A696421DF496}"/>
              </a:ext>
            </a:extLst>
          </p:cNvPr>
          <p:cNvSpPr/>
          <p:nvPr/>
        </p:nvSpPr>
        <p:spPr>
          <a:xfrm rot="21437251">
            <a:off x="5514897" y="2696002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7" name="Textfeld 167">
            <a:extLst>
              <a:ext uri="{FF2B5EF4-FFF2-40B4-BE49-F238E27FC236}">
                <a16:creationId xmlns:a16="http://schemas.microsoft.com/office/drawing/2014/main" id="{2A02CB9F-A8A7-4631-B6A4-F385794A2C54}"/>
              </a:ext>
            </a:extLst>
          </p:cNvPr>
          <p:cNvSpPr txBox="1"/>
          <p:nvPr/>
        </p:nvSpPr>
        <p:spPr>
          <a:xfrm>
            <a:off x="3335129" y="109312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prstClr val="black"/>
                </a:solidFill>
                <a:latin typeface="+mn-lt"/>
              </a:rPr>
              <a:t>Zeeman </a:t>
            </a:r>
            <a:r>
              <a:rPr lang="de-AT" dirty="0" err="1">
                <a:solidFill>
                  <a:prstClr val="black"/>
                </a:solidFill>
                <a:latin typeface="+mn-lt"/>
              </a:rPr>
              <a:t>slower</a:t>
            </a:r>
            <a:endParaRPr lang="de-AT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78" name="Gerader Verbinder 177">
            <a:extLst>
              <a:ext uri="{FF2B5EF4-FFF2-40B4-BE49-F238E27FC236}">
                <a16:creationId xmlns:a16="http://schemas.microsoft.com/office/drawing/2014/main" id="{939A61EE-49DE-4396-89B7-F1943B93CA9B}"/>
              </a:ext>
            </a:extLst>
          </p:cNvPr>
          <p:cNvCxnSpPr/>
          <p:nvPr/>
        </p:nvCxnSpPr>
        <p:spPr bwMode="auto">
          <a:xfrm>
            <a:off x="5547531" y="1996601"/>
            <a:ext cx="0" cy="511629"/>
          </a:xfrm>
          <a:prstGeom prst="lin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Gerader Verbinder 178">
            <a:extLst>
              <a:ext uri="{FF2B5EF4-FFF2-40B4-BE49-F238E27FC236}">
                <a16:creationId xmlns:a16="http://schemas.microsoft.com/office/drawing/2014/main" id="{2D07DFF7-1337-4810-BFCF-0046BF5D9BC6}"/>
              </a:ext>
            </a:extLst>
          </p:cNvPr>
          <p:cNvCxnSpPr/>
          <p:nvPr/>
        </p:nvCxnSpPr>
        <p:spPr bwMode="auto">
          <a:xfrm>
            <a:off x="5649024" y="1996601"/>
            <a:ext cx="0" cy="511629"/>
          </a:xfrm>
          <a:prstGeom prst="lin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8F13818-8613-44BB-8035-9ED7C39410E2}"/>
              </a:ext>
            </a:extLst>
          </p:cNvPr>
          <p:cNvCxnSpPr/>
          <p:nvPr/>
        </p:nvCxnSpPr>
        <p:spPr bwMode="auto">
          <a:xfrm>
            <a:off x="4574267" y="2252414"/>
            <a:ext cx="991194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606A671-B12D-4B98-A2A1-39BFF4FCD350}"/>
              </a:ext>
            </a:extLst>
          </p:cNvPr>
          <p:cNvCxnSpPr/>
          <p:nvPr/>
        </p:nvCxnSpPr>
        <p:spPr bwMode="auto">
          <a:xfrm>
            <a:off x="5649025" y="2249586"/>
            <a:ext cx="2426089" cy="2829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43C1C5F9-E5B4-43EC-8F03-C5D270C641A8}"/>
              </a:ext>
            </a:extLst>
          </p:cNvPr>
          <p:cNvCxnSpPr/>
          <p:nvPr/>
        </p:nvCxnSpPr>
        <p:spPr bwMode="auto">
          <a:xfrm flipH="1">
            <a:off x="5598556" y="1940039"/>
            <a:ext cx="1862" cy="715121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84" name="Textfeld 169">
            <a:extLst>
              <a:ext uri="{FF2B5EF4-FFF2-40B4-BE49-F238E27FC236}">
                <a16:creationId xmlns:a16="http://schemas.microsoft.com/office/drawing/2014/main" id="{176B86E3-E3CB-4166-AC46-D2AC2B184ECE}"/>
              </a:ext>
            </a:extLst>
          </p:cNvPr>
          <p:cNvSpPr txBox="1"/>
          <p:nvPr/>
        </p:nvSpPr>
        <p:spPr>
          <a:xfrm>
            <a:off x="6106385" y="1158802"/>
            <a:ext cx="143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1403EB"/>
                </a:solidFill>
                <a:latin typeface="+mn-lt"/>
              </a:rPr>
              <a:t>blue</a:t>
            </a:r>
            <a:r>
              <a:rPr lang="de-AT" b="1" dirty="0">
                <a:solidFill>
                  <a:srgbClr val="1403EB"/>
                </a:solidFill>
                <a:latin typeface="+mn-lt"/>
              </a:rPr>
              <a:t> 2D MOT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C72166D-5620-4008-89DD-E73476224727}"/>
              </a:ext>
            </a:extLst>
          </p:cNvPr>
          <p:cNvCxnSpPr/>
          <p:nvPr/>
        </p:nvCxnSpPr>
        <p:spPr bwMode="auto">
          <a:xfrm flipH="1">
            <a:off x="5652162" y="1389124"/>
            <a:ext cx="426751" cy="19284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6" name="Textfeld 186">
            <a:extLst>
              <a:ext uri="{FF2B5EF4-FFF2-40B4-BE49-F238E27FC236}">
                <a16:creationId xmlns:a16="http://schemas.microsoft.com/office/drawing/2014/main" id="{AEF1463E-79A6-4E7C-8F76-1DF629C36CB2}"/>
              </a:ext>
            </a:extLst>
          </p:cNvPr>
          <p:cNvSpPr txBox="1"/>
          <p:nvPr/>
        </p:nvSpPr>
        <p:spPr>
          <a:xfrm>
            <a:off x="1996912" y="2057682"/>
            <a:ext cx="14512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atomic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beam</a:t>
            </a:r>
          </a:p>
        </p:txBody>
      </p:sp>
      <p:sp>
        <p:nvSpPr>
          <p:cNvPr id="87" name="Ellipse 147">
            <a:extLst>
              <a:ext uri="{FF2B5EF4-FFF2-40B4-BE49-F238E27FC236}">
                <a16:creationId xmlns:a16="http://schemas.microsoft.com/office/drawing/2014/main" id="{F4E757C3-D0DF-4DE7-97B8-640F48329E5A}"/>
              </a:ext>
            </a:extLst>
          </p:cNvPr>
          <p:cNvSpPr/>
          <p:nvPr/>
        </p:nvSpPr>
        <p:spPr>
          <a:xfrm>
            <a:off x="2394442" y="1591704"/>
            <a:ext cx="216024" cy="216025"/>
          </a:xfrm>
          <a:prstGeom prst="ellipse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88" name="Rechteck 148">
            <a:extLst>
              <a:ext uri="{FF2B5EF4-FFF2-40B4-BE49-F238E27FC236}">
                <a16:creationId xmlns:a16="http://schemas.microsoft.com/office/drawing/2014/main" id="{DE1EB873-681F-45AA-A53B-B2CC2DB93F42}"/>
              </a:ext>
            </a:extLst>
          </p:cNvPr>
          <p:cNvSpPr/>
          <p:nvPr/>
        </p:nvSpPr>
        <p:spPr>
          <a:xfrm>
            <a:off x="2502455" y="1678838"/>
            <a:ext cx="223991" cy="45719"/>
          </a:xfrm>
          <a:prstGeom prst="rect">
            <a:avLst/>
          </a:prstGeom>
          <a:solidFill>
            <a:sysClr val="windowText" lastClr="000000">
              <a:lumMod val="95000"/>
              <a:lumOff val="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89" name="Ellipse 145">
            <a:extLst>
              <a:ext uri="{FF2B5EF4-FFF2-40B4-BE49-F238E27FC236}">
                <a16:creationId xmlns:a16="http://schemas.microsoft.com/office/drawing/2014/main" id="{B3C78659-83C0-4306-BA11-031B328BDB58}"/>
              </a:ext>
            </a:extLst>
          </p:cNvPr>
          <p:cNvSpPr/>
          <p:nvPr/>
        </p:nvSpPr>
        <p:spPr>
          <a:xfrm>
            <a:off x="5579941" y="1782196"/>
            <a:ext cx="45719" cy="216024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90" name="Textfeld 169">
            <a:extLst>
              <a:ext uri="{FF2B5EF4-FFF2-40B4-BE49-F238E27FC236}">
                <a16:creationId xmlns:a16="http://schemas.microsoft.com/office/drawing/2014/main" id="{306C8E5E-C0D1-413B-91A8-DDD320F9CFBE}"/>
              </a:ext>
            </a:extLst>
          </p:cNvPr>
          <p:cNvSpPr txBox="1"/>
          <p:nvPr/>
        </p:nvSpPr>
        <p:spPr>
          <a:xfrm>
            <a:off x="6030318" y="1803526"/>
            <a:ext cx="178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2D </a:t>
            </a:r>
            <a:r>
              <a:rPr lang="de-AT" b="1" dirty="0" err="1">
                <a:solidFill>
                  <a:srgbClr val="FF0000"/>
                </a:solidFill>
                <a:latin typeface="+mn-lt"/>
              </a:rPr>
              <a:t>molasses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CD7444F-4BE3-4252-A101-B33854C14CC6}"/>
              </a:ext>
            </a:extLst>
          </p:cNvPr>
          <p:cNvCxnSpPr>
            <a:stCxn id="90" idx="1"/>
          </p:cNvCxnSpPr>
          <p:nvPr/>
        </p:nvCxnSpPr>
        <p:spPr bwMode="auto">
          <a:xfrm flipH="1" flipV="1">
            <a:off x="5669984" y="1887548"/>
            <a:ext cx="360335" cy="10064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6EB1C4F-A379-45C2-B2D3-1C10C3DB99A4}"/>
              </a:ext>
            </a:extLst>
          </p:cNvPr>
          <p:cNvCxnSpPr>
            <a:stCxn id="86" idx="0"/>
          </p:cNvCxnSpPr>
          <p:nvPr/>
        </p:nvCxnSpPr>
        <p:spPr bwMode="auto">
          <a:xfrm flipV="1">
            <a:off x="2722560" y="1787000"/>
            <a:ext cx="155750" cy="27068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3" name="Textfeld 169">
            <a:extLst>
              <a:ext uri="{FF2B5EF4-FFF2-40B4-BE49-F238E27FC236}">
                <a16:creationId xmlns:a16="http://schemas.microsoft.com/office/drawing/2014/main" id="{13979E8F-4495-45B5-9988-707281333597}"/>
              </a:ext>
            </a:extLst>
          </p:cNvPr>
          <p:cNvSpPr txBox="1"/>
          <p:nvPr/>
        </p:nvSpPr>
        <p:spPr>
          <a:xfrm>
            <a:off x="3940709" y="2917043"/>
            <a:ext cx="102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 err="1">
                <a:solidFill>
                  <a:srgbClr val="FF0000"/>
                </a:solidFill>
                <a:latin typeface="+mn-lt"/>
              </a:rPr>
              <a:t>red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MOT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BF975C1-601E-464B-9273-41CEC8E8D5F9}"/>
              </a:ext>
            </a:extLst>
          </p:cNvPr>
          <p:cNvCxnSpPr/>
          <p:nvPr/>
        </p:nvCxnSpPr>
        <p:spPr bwMode="auto">
          <a:xfrm flipV="1">
            <a:off x="4964274" y="2817082"/>
            <a:ext cx="415631" cy="1524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0" name="Freihandform 3">
            <a:extLst>
              <a:ext uri="{FF2B5EF4-FFF2-40B4-BE49-F238E27FC236}">
                <a16:creationId xmlns:a16="http://schemas.microsoft.com/office/drawing/2014/main" id="{050AF6D9-D64F-4566-B6B4-3F9F00A4C5F5}"/>
              </a:ext>
            </a:extLst>
          </p:cNvPr>
          <p:cNvSpPr/>
          <p:nvPr/>
        </p:nvSpPr>
        <p:spPr>
          <a:xfrm>
            <a:off x="4779188" y="2732114"/>
            <a:ext cx="3325735" cy="111217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6000">
                <a:schemeClr val="bg1"/>
              </a:gs>
              <a:gs pos="63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3800">
              <a:solidFill>
                <a:srgbClr val="FFFFFF"/>
              </a:solidFill>
            </a:endParaRP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16DD81C8-4A6B-4B0C-82B5-9C432A428762}"/>
              </a:ext>
            </a:extLst>
          </p:cNvPr>
          <p:cNvCxnSpPr>
            <a:stCxn id="158" idx="6"/>
          </p:cNvCxnSpPr>
          <p:nvPr/>
        </p:nvCxnSpPr>
        <p:spPr bwMode="auto">
          <a:xfrm>
            <a:off x="5694797" y="2790796"/>
            <a:ext cx="1359671" cy="5524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2" name="Textfeld 186">
            <a:extLst>
              <a:ext uri="{FF2B5EF4-FFF2-40B4-BE49-F238E27FC236}">
                <a16:creationId xmlns:a16="http://schemas.microsoft.com/office/drawing/2014/main" id="{FEE71653-0FE8-44B6-AEF0-58F80614F1D9}"/>
              </a:ext>
            </a:extLst>
          </p:cNvPr>
          <p:cNvSpPr txBox="1"/>
          <p:nvPr/>
        </p:nvSpPr>
        <p:spPr>
          <a:xfrm>
            <a:off x="5910389" y="2803202"/>
            <a:ext cx="13452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dipole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guide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3A842C8-4209-4F1A-A6C3-90EB6C9E256F}"/>
              </a:ext>
            </a:extLst>
          </p:cNvPr>
          <p:cNvCxnSpPr/>
          <p:nvPr/>
        </p:nvCxnSpPr>
        <p:spPr bwMode="auto">
          <a:xfrm flipH="1">
            <a:off x="7318166" y="2561718"/>
            <a:ext cx="434618" cy="16736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5" name="Oval 154">
            <a:extLst>
              <a:ext uri="{FF2B5EF4-FFF2-40B4-BE49-F238E27FC236}">
                <a16:creationId xmlns:a16="http://schemas.microsoft.com/office/drawing/2014/main" id="{81F8EB40-86CA-45B1-BEAE-58483A9E05C7}"/>
              </a:ext>
            </a:extLst>
          </p:cNvPr>
          <p:cNvSpPr/>
          <p:nvPr/>
        </p:nvSpPr>
        <p:spPr bwMode="auto">
          <a:xfrm>
            <a:off x="7161415" y="2735682"/>
            <a:ext cx="156751" cy="9203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314B1E0-6FF6-41DE-BF45-F91E844B99B8}"/>
              </a:ext>
            </a:extLst>
          </p:cNvPr>
          <p:cNvCxnSpPr/>
          <p:nvPr/>
        </p:nvCxnSpPr>
        <p:spPr bwMode="auto">
          <a:xfrm flipV="1">
            <a:off x="7361246" y="2786556"/>
            <a:ext cx="620024" cy="1358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7" name="Textfeld 166">
            <a:extLst>
              <a:ext uri="{FF2B5EF4-FFF2-40B4-BE49-F238E27FC236}">
                <a16:creationId xmlns:a16="http://schemas.microsoft.com/office/drawing/2014/main" id="{333A8F85-5689-4626-A9FF-53B7789205C9}"/>
              </a:ext>
            </a:extLst>
          </p:cNvPr>
          <p:cNvSpPr txBox="1"/>
          <p:nvPr/>
        </p:nvSpPr>
        <p:spPr>
          <a:xfrm>
            <a:off x="7292330" y="2813348"/>
            <a:ext cx="123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>
                <a:solidFill>
                  <a:srgbClr val="00B050"/>
                </a:solidFill>
                <a:latin typeface="+mn-lt"/>
              </a:rPr>
              <a:t>future</a:t>
            </a:r>
            <a:r>
              <a:rPr lang="de-AT" dirty="0">
                <a:solidFill>
                  <a:srgbClr val="00B050"/>
                </a:solidFill>
                <a:latin typeface="+mn-lt"/>
              </a:rPr>
              <a:t> atom </a:t>
            </a:r>
            <a:r>
              <a:rPr lang="de-AT" dirty="0" err="1">
                <a:solidFill>
                  <a:srgbClr val="00B050"/>
                </a:solidFill>
                <a:latin typeface="+mn-lt"/>
              </a:rPr>
              <a:t>laser</a:t>
            </a:r>
            <a:r>
              <a:rPr lang="de-AT" dirty="0">
                <a:solidFill>
                  <a:srgbClr val="00B050"/>
                </a:solidFill>
                <a:latin typeface="+mn-lt"/>
              </a:rPr>
              <a:t> </a:t>
            </a:r>
          </a:p>
        </p:txBody>
      </p:sp>
      <p:sp>
        <p:nvSpPr>
          <p:cNvPr id="158" name="Ellipse 146">
            <a:extLst>
              <a:ext uri="{FF2B5EF4-FFF2-40B4-BE49-F238E27FC236}">
                <a16:creationId xmlns:a16="http://schemas.microsoft.com/office/drawing/2014/main" id="{3B8DA35A-DC1B-46CC-9A34-A5C992C54A1C}"/>
              </a:ext>
            </a:extLst>
          </p:cNvPr>
          <p:cNvSpPr/>
          <p:nvPr/>
        </p:nvSpPr>
        <p:spPr>
          <a:xfrm rot="21437251">
            <a:off x="5514897" y="2705055"/>
            <a:ext cx="180000" cy="18000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9220DF1-52BA-453B-8937-C6EC14AEF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131" y="3511633"/>
            <a:ext cx="21416231" cy="336600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74C9742-5C16-4465-9B7F-D7DA7752C710}"/>
              </a:ext>
            </a:extLst>
          </p:cNvPr>
          <p:cNvSpPr/>
          <p:nvPr/>
        </p:nvSpPr>
        <p:spPr bwMode="auto">
          <a:xfrm>
            <a:off x="5249283" y="2561718"/>
            <a:ext cx="2279975" cy="602329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Textfeld 171">
            <a:extLst>
              <a:ext uri="{FF2B5EF4-FFF2-40B4-BE49-F238E27FC236}">
                <a16:creationId xmlns:a16="http://schemas.microsoft.com/office/drawing/2014/main" id="{8FC28461-1962-4E44-8147-5B6289AC1A85}"/>
              </a:ext>
            </a:extLst>
          </p:cNvPr>
          <p:cNvSpPr txBox="1"/>
          <p:nvPr/>
        </p:nvSpPr>
        <p:spPr>
          <a:xfrm>
            <a:off x="7749675" y="2350863"/>
            <a:ext cx="2258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FF0000"/>
                </a:solidFill>
                <a:latin typeface="+mn-lt"/>
              </a:rPr>
              <a:t>continuous-wave</a:t>
            </a:r>
            <a:r>
              <a:rPr lang="de-AT" b="1" dirty="0">
                <a:solidFill>
                  <a:srgbClr val="FF0000"/>
                </a:solidFill>
                <a:latin typeface="+mn-lt"/>
              </a:rPr>
              <a:t> BEC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892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51 0.00255 L 0.72005 0.0025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373E73-5316-4702-A7A6-1BDF73589EC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Dipole guide to darkness</a:t>
            </a:r>
          </a:p>
        </p:txBody>
      </p:sp>
      <p:sp>
        <p:nvSpPr>
          <p:cNvPr id="38" name="Freihandform 3">
            <a:extLst>
              <a:ext uri="{FF2B5EF4-FFF2-40B4-BE49-F238E27FC236}">
                <a16:creationId xmlns:a16="http://schemas.microsoft.com/office/drawing/2014/main" id="{41412FA4-3DE1-4746-9D02-1235DF36305A}"/>
              </a:ext>
            </a:extLst>
          </p:cNvPr>
          <p:cNvSpPr/>
          <p:nvPr/>
        </p:nvSpPr>
        <p:spPr>
          <a:xfrm rot="20680740">
            <a:off x="6825530" y="2434285"/>
            <a:ext cx="1210437" cy="1414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6000">
                <a:schemeClr val="bg1"/>
              </a:gs>
              <a:gs pos="63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3800">
              <a:solidFill>
                <a:srgbClr val="FFFFFF"/>
              </a:solidFill>
            </a:endParaRPr>
          </a:p>
        </p:txBody>
      </p:sp>
      <p:sp>
        <p:nvSpPr>
          <p:cNvPr id="39" name="Right Arrow 71">
            <a:extLst>
              <a:ext uri="{FF2B5EF4-FFF2-40B4-BE49-F238E27FC236}">
                <a16:creationId xmlns:a16="http://schemas.microsoft.com/office/drawing/2014/main" id="{6FA4E04A-2B0A-4D98-839C-BC6C3463A7B9}"/>
              </a:ext>
            </a:extLst>
          </p:cNvPr>
          <p:cNvSpPr>
            <a:spLocks noChangeAspect="1"/>
          </p:cNvSpPr>
          <p:nvPr/>
        </p:nvSpPr>
        <p:spPr>
          <a:xfrm rot="20609773" flipH="1">
            <a:off x="7926468" y="2050552"/>
            <a:ext cx="1291754" cy="235520"/>
          </a:xfrm>
          <a:prstGeom prst="rightArrow">
            <a:avLst>
              <a:gd name="adj1" fmla="val 43441"/>
              <a:gd name="adj2" fmla="val 138872"/>
            </a:avLst>
          </a:prstGeom>
          <a:solidFill>
            <a:srgbClr val="FFA893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800">
              <a:solidFill>
                <a:srgbClr val="FF6565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EDC090C-E1C8-4E11-86F4-53428493DA7E}"/>
              </a:ext>
            </a:extLst>
          </p:cNvPr>
          <p:cNvSpPr>
            <a:spLocks noChangeAspect="1"/>
          </p:cNvSpPr>
          <p:nvPr/>
        </p:nvSpPr>
        <p:spPr>
          <a:xfrm>
            <a:off x="4948238" y="1983317"/>
            <a:ext cx="937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aseline="30000" dirty="0">
              <a:solidFill>
                <a:srgbClr val="3CB90F"/>
              </a:solidFill>
              <a:latin typeface="+mn-lt"/>
            </a:endParaRPr>
          </a:p>
        </p:txBody>
      </p:sp>
      <p:sp>
        <p:nvSpPr>
          <p:cNvPr id="41" name="Freihandform 3">
            <a:extLst>
              <a:ext uri="{FF2B5EF4-FFF2-40B4-BE49-F238E27FC236}">
                <a16:creationId xmlns:a16="http://schemas.microsoft.com/office/drawing/2014/main" id="{44DEE88D-2AF2-4E0C-BC59-AD6D14F1E1AA}"/>
              </a:ext>
            </a:extLst>
          </p:cNvPr>
          <p:cNvSpPr/>
          <p:nvPr/>
        </p:nvSpPr>
        <p:spPr>
          <a:xfrm>
            <a:off x="1596001" y="2323630"/>
            <a:ext cx="8955267" cy="161995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6000">
                <a:schemeClr val="bg1"/>
              </a:gs>
              <a:gs pos="63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3800">
              <a:solidFill>
                <a:srgbClr val="FFFFFF"/>
              </a:solidFill>
            </a:endParaRPr>
          </a:p>
        </p:txBody>
      </p:sp>
      <p:sp>
        <p:nvSpPr>
          <p:cNvPr id="42" name="Right Arrow 65">
            <a:extLst>
              <a:ext uri="{FF2B5EF4-FFF2-40B4-BE49-F238E27FC236}">
                <a16:creationId xmlns:a16="http://schemas.microsoft.com/office/drawing/2014/main" id="{12AFCFA0-AA2C-46BF-9AAA-98BEAF9FD259}"/>
              </a:ext>
            </a:extLst>
          </p:cNvPr>
          <p:cNvSpPr>
            <a:spLocks noChangeAspect="1"/>
          </p:cNvSpPr>
          <p:nvPr/>
        </p:nvSpPr>
        <p:spPr>
          <a:xfrm rot="9875528" flipH="1">
            <a:off x="1960336" y="2573138"/>
            <a:ext cx="1291754" cy="171941"/>
          </a:xfrm>
          <a:prstGeom prst="rightArrow">
            <a:avLst>
              <a:gd name="adj1" fmla="val 43441"/>
              <a:gd name="adj2" fmla="val 138872"/>
            </a:avLst>
          </a:prstGeom>
          <a:solidFill>
            <a:srgbClr val="FFA893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800">
              <a:solidFill>
                <a:srgbClr val="FF6565"/>
              </a:solidFill>
            </a:endParaRPr>
          </a:p>
        </p:txBody>
      </p:sp>
      <p:sp>
        <p:nvSpPr>
          <p:cNvPr id="43" name="Ellipse 146">
            <a:extLst>
              <a:ext uri="{FF2B5EF4-FFF2-40B4-BE49-F238E27FC236}">
                <a16:creationId xmlns:a16="http://schemas.microsoft.com/office/drawing/2014/main" id="{7D2CDF84-01B6-4803-99A2-6C080CCCC014}"/>
              </a:ext>
            </a:extLst>
          </p:cNvPr>
          <p:cNvSpPr/>
          <p:nvPr/>
        </p:nvSpPr>
        <p:spPr>
          <a:xfrm>
            <a:off x="3376068" y="2304228"/>
            <a:ext cx="431915" cy="203118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BE5C0FB-E37E-4AA6-B46D-BAA17D3EE33B}"/>
              </a:ext>
            </a:extLst>
          </p:cNvPr>
          <p:cNvCxnSpPr/>
          <p:nvPr/>
        </p:nvCxnSpPr>
        <p:spPr bwMode="auto">
          <a:xfrm flipV="1">
            <a:off x="3682645" y="2404624"/>
            <a:ext cx="2105706" cy="3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45" name="Textfeld 186">
            <a:extLst>
              <a:ext uri="{FF2B5EF4-FFF2-40B4-BE49-F238E27FC236}">
                <a16:creationId xmlns:a16="http://schemas.microsoft.com/office/drawing/2014/main" id="{1CAE80BE-2617-4746-83FB-508BC11AFF03}"/>
              </a:ext>
            </a:extLst>
          </p:cNvPr>
          <p:cNvSpPr txBox="1"/>
          <p:nvPr/>
        </p:nvSpPr>
        <p:spPr>
          <a:xfrm>
            <a:off x="8848306" y="2505025"/>
            <a:ext cx="13452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dipole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guide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6" name="Textfeld 186">
            <a:extLst>
              <a:ext uri="{FF2B5EF4-FFF2-40B4-BE49-F238E27FC236}">
                <a16:creationId xmlns:a16="http://schemas.microsoft.com/office/drawing/2014/main" id="{81F61CB6-9B49-4241-BE20-AD8F20E77CAA}"/>
              </a:ext>
            </a:extLst>
          </p:cNvPr>
          <p:cNvSpPr txBox="1"/>
          <p:nvPr/>
        </p:nvSpPr>
        <p:spPr>
          <a:xfrm>
            <a:off x="1960709" y="2787697"/>
            <a:ext cx="12218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000000"/>
                </a:solidFill>
                <a:latin typeface="+mn-lt"/>
              </a:rPr>
              <a:t>push beam</a:t>
            </a:r>
          </a:p>
        </p:txBody>
      </p:sp>
      <p:sp>
        <p:nvSpPr>
          <p:cNvPr id="47" name="Textfeld 186">
            <a:extLst>
              <a:ext uri="{FF2B5EF4-FFF2-40B4-BE49-F238E27FC236}">
                <a16:creationId xmlns:a16="http://schemas.microsoft.com/office/drawing/2014/main" id="{89064A26-6115-4DB4-B082-D21F4A172920}"/>
              </a:ext>
            </a:extLst>
          </p:cNvPr>
          <p:cNvSpPr txBox="1"/>
          <p:nvPr/>
        </p:nvSpPr>
        <p:spPr>
          <a:xfrm>
            <a:off x="1992588" y="829249"/>
            <a:ext cx="344292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bright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region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(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laser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cooling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beams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48" name="Textfeld 186">
            <a:extLst>
              <a:ext uri="{FF2B5EF4-FFF2-40B4-BE49-F238E27FC236}">
                <a16:creationId xmlns:a16="http://schemas.microsoft.com/office/drawing/2014/main" id="{0C9432A5-71E5-47BF-B6CF-347FE7170973}"/>
              </a:ext>
            </a:extLst>
          </p:cNvPr>
          <p:cNvSpPr txBox="1"/>
          <p:nvPr/>
        </p:nvSpPr>
        <p:spPr>
          <a:xfrm>
            <a:off x="7163750" y="811059"/>
            <a:ext cx="12524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dark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region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98319FEB-5860-4EB2-9C0E-362628DB3A40}"/>
              </a:ext>
            </a:extLst>
          </p:cNvPr>
          <p:cNvSpPr/>
          <p:nvPr/>
        </p:nvSpPr>
        <p:spPr bwMode="auto">
          <a:xfrm rot="16200000">
            <a:off x="3581264" y="17431"/>
            <a:ext cx="124701" cy="2686182"/>
          </a:xfrm>
          <a:prstGeom prst="rightBrac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247037DC-E294-4566-88DC-E0F81405BEC9}"/>
              </a:ext>
            </a:extLst>
          </p:cNvPr>
          <p:cNvSpPr/>
          <p:nvPr/>
        </p:nvSpPr>
        <p:spPr bwMode="auto">
          <a:xfrm rot="16200000">
            <a:off x="7727630" y="24415"/>
            <a:ext cx="124701" cy="2686182"/>
          </a:xfrm>
          <a:prstGeom prst="rightBrac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1" name="Textfeld 186">
            <a:extLst>
              <a:ext uri="{FF2B5EF4-FFF2-40B4-BE49-F238E27FC236}">
                <a16:creationId xmlns:a16="http://schemas.microsoft.com/office/drawing/2014/main" id="{E6F4C000-5E97-48B4-B423-6903DC8B92C9}"/>
              </a:ext>
            </a:extLst>
          </p:cNvPr>
          <p:cNvSpPr txBox="1"/>
          <p:nvPr/>
        </p:nvSpPr>
        <p:spPr>
          <a:xfrm>
            <a:off x="5378835" y="1516510"/>
            <a:ext cx="8402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000000"/>
                </a:solidFill>
                <a:latin typeface="+mn-lt"/>
              </a:rPr>
              <a:t>35 mm</a:t>
            </a:r>
          </a:p>
        </p:txBody>
      </p:sp>
      <p:sp>
        <p:nvSpPr>
          <p:cNvPr id="52" name="Textfeld 186">
            <a:extLst>
              <a:ext uri="{FF2B5EF4-FFF2-40B4-BE49-F238E27FC236}">
                <a16:creationId xmlns:a16="http://schemas.microsoft.com/office/drawing/2014/main" id="{DAC0B6C6-ADD3-41CD-9479-FBD915FE3144}"/>
              </a:ext>
            </a:extLst>
          </p:cNvPr>
          <p:cNvSpPr txBox="1"/>
          <p:nvPr/>
        </p:nvSpPr>
        <p:spPr>
          <a:xfrm>
            <a:off x="9025621" y="1989575"/>
            <a:ext cx="139198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slower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beam</a:t>
            </a:r>
          </a:p>
        </p:txBody>
      </p:sp>
      <p:sp>
        <p:nvSpPr>
          <p:cNvPr id="53" name="Freihandform 3">
            <a:extLst>
              <a:ext uri="{FF2B5EF4-FFF2-40B4-BE49-F238E27FC236}">
                <a16:creationId xmlns:a16="http://schemas.microsoft.com/office/drawing/2014/main" id="{C67F7745-B53B-4891-AEE3-67182D8CD0DF}"/>
              </a:ext>
            </a:extLst>
          </p:cNvPr>
          <p:cNvSpPr/>
          <p:nvPr/>
        </p:nvSpPr>
        <p:spPr>
          <a:xfrm rot="5400000">
            <a:off x="6753304" y="2407047"/>
            <a:ext cx="1333184" cy="166358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6000">
                <a:schemeClr val="bg1"/>
              </a:gs>
              <a:gs pos="63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3800">
              <a:solidFill>
                <a:srgbClr val="FFFFFF"/>
              </a:solidFill>
            </a:endParaRPr>
          </a:p>
        </p:txBody>
      </p:sp>
      <p:sp>
        <p:nvSpPr>
          <p:cNvPr id="54" name="Ellipse 146">
            <a:extLst>
              <a:ext uri="{FF2B5EF4-FFF2-40B4-BE49-F238E27FC236}">
                <a16:creationId xmlns:a16="http://schemas.microsoft.com/office/drawing/2014/main" id="{D2D18826-EADC-49FC-8C8C-0F60C4C49655}"/>
              </a:ext>
            </a:extLst>
          </p:cNvPr>
          <p:cNvSpPr/>
          <p:nvPr/>
        </p:nvSpPr>
        <p:spPr>
          <a:xfrm>
            <a:off x="7376803" y="2472123"/>
            <a:ext cx="86187" cy="78536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55" name="Freeform 2">
            <a:extLst>
              <a:ext uri="{FF2B5EF4-FFF2-40B4-BE49-F238E27FC236}">
                <a16:creationId xmlns:a16="http://schemas.microsoft.com/office/drawing/2014/main" id="{8C54A912-7BBE-410A-ADA2-A64AB6A509DF}"/>
              </a:ext>
            </a:extLst>
          </p:cNvPr>
          <p:cNvSpPr/>
          <p:nvPr/>
        </p:nvSpPr>
        <p:spPr bwMode="auto">
          <a:xfrm>
            <a:off x="7454782" y="2390862"/>
            <a:ext cx="368818" cy="100149"/>
          </a:xfrm>
          <a:custGeom>
            <a:avLst/>
            <a:gdLst>
              <a:gd name="connsiteX0" fmla="*/ 0 w 438313"/>
              <a:gd name="connsiteY0" fmla="*/ 20533 h 80354"/>
              <a:gd name="connsiteX1" fmla="*/ 435836 w 438313"/>
              <a:gd name="connsiteY1" fmla="*/ 3442 h 80354"/>
              <a:gd name="connsiteX2" fmla="*/ 145279 w 438313"/>
              <a:gd name="connsiteY2" fmla="*/ 80354 h 80354"/>
              <a:gd name="connsiteX0" fmla="*/ 0 w 435927"/>
              <a:gd name="connsiteY0" fmla="*/ 23250 h 121438"/>
              <a:gd name="connsiteX1" fmla="*/ 435836 w 435927"/>
              <a:gd name="connsiteY1" fmla="*/ 6159 h 121438"/>
              <a:gd name="connsiteX2" fmla="*/ 33377 w 435927"/>
              <a:gd name="connsiteY2" fmla="*/ 121438 h 121438"/>
              <a:gd name="connsiteX0" fmla="*/ 0 w 439122"/>
              <a:gd name="connsiteY0" fmla="*/ 5847 h 104035"/>
              <a:gd name="connsiteX1" fmla="*/ 439033 w 439122"/>
              <a:gd name="connsiteY1" fmla="*/ 20728 h 104035"/>
              <a:gd name="connsiteX2" fmla="*/ 33377 w 439122"/>
              <a:gd name="connsiteY2" fmla="*/ 104035 h 104035"/>
              <a:gd name="connsiteX0" fmla="*/ 0 w 368818"/>
              <a:gd name="connsiteY0" fmla="*/ 7581 h 105769"/>
              <a:gd name="connsiteX1" fmla="*/ 368695 w 368818"/>
              <a:gd name="connsiteY1" fmla="*/ 16067 h 105769"/>
              <a:gd name="connsiteX2" fmla="*/ 33377 w 368818"/>
              <a:gd name="connsiteY2" fmla="*/ 105769 h 10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818" h="105769">
                <a:moveTo>
                  <a:pt x="0" y="7581"/>
                </a:moveTo>
                <a:cubicBezTo>
                  <a:pt x="205811" y="-5950"/>
                  <a:pt x="363132" y="-298"/>
                  <a:pt x="368695" y="16067"/>
                </a:cubicBezTo>
                <a:cubicBezTo>
                  <a:pt x="374258" y="32432"/>
                  <a:pt x="190762" y="72298"/>
                  <a:pt x="33377" y="105769"/>
                </a:cubicBezTo>
              </a:path>
            </a:pathLst>
          </a:cu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8A69CE2-69DA-48AA-8A70-340B2D15172D}"/>
              </a:ext>
            </a:extLst>
          </p:cNvPr>
          <p:cNvCxnSpPr/>
          <p:nvPr/>
        </p:nvCxnSpPr>
        <p:spPr bwMode="auto">
          <a:xfrm flipH="1">
            <a:off x="6997613" y="2398716"/>
            <a:ext cx="393255" cy="9918"/>
          </a:xfrm>
          <a:prstGeom prst="line">
            <a:avLst/>
          </a:prstGeom>
          <a:noFill/>
          <a:ln w="158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6A73DF4-1B06-4CA3-8658-72D39DD65059}"/>
              </a:ext>
            </a:extLst>
          </p:cNvPr>
          <p:cNvCxnSpPr/>
          <p:nvPr/>
        </p:nvCxnSpPr>
        <p:spPr bwMode="auto">
          <a:xfrm>
            <a:off x="3643613" y="1881298"/>
            <a:ext cx="4107334" cy="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D6E7C81-AA49-4A96-8062-633AA4252579}"/>
              </a:ext>
            </a:extLst>
          </p:cNvPr>
          <p:cNvGrpSpPr/>
          <p:nvPr/>
        </p:nvGrpSpPr>
        <p:grpSpPr>
          <a:xfrm>
            <a:off x="6216971" y="4046622"/>
            <a:ext cx="3884972" cy="2645933"/>
            <a:chOff x="4692971" y="4046621"/>
            <a:chExt cx="3884972" cy="2645933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DE8C7E2-A5F3-4434-826F-DECD71BDF7E0}"/>
                </a:ext>
              </a:extLst>
            </p:cNvPr>
            <p:cNvCxnSpPr/>
            <p:nvPr/>
          </p:nvCxnSpPr>
          <p:spPr bwMode="auto">
            <a:xfrm>
              <a:off x="6435634" y="4267200"/>
              <a:ext cx="2131974" cy="2425354"/>
            </a:xfrm>
            <a:prstGeom prst="line">
              <a:avLst/>
            </a:prstGeom>
            <a:no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DF18D4C-CDB3-4A4F-80B0-45AABFC3FB34}"/>
                </a:ext>
              </a:extLst>
            </p:cNvPr>
            <p:cNvCxnSpPr/>
            <p:nvPr/>
          </p:nvCxnSpPr>
          <p:spPr bwMode="auto">
            <a:xfrm flipH="1">
              <a:off x="4707203" y="4267200"/>
              <a:ext cx="1088008" cy="2425354"/>
            </a:xfrm>
            <a:prstGeom prst="line">
              <a:avLst/>
            </a:prstGeom>
            <a:no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AC434AE-1D8F-44E0-83F3-92F5E573262F}"/>
                </a:ext>
              </a:extLst>
            </p:cNvPr>
            <p:cNvCxnSpPr/>
            <p:nvPr/>
          </p:nvCxnSpPr>
          <p:spPr bwMode="auto">
            <a:xfrm>
              <a:off x="6436895" y="4050632"/>
              <a:ext cx="2141048" cy="1313848"/>
            </a:xfrm>
            <a:prstGeom prst="line">
              <a:avLst/>
            </a:prstGeom>
            <a:no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311FDD0-B17D-4473-8576-09ECE4EA3DF9}"/>
                </a:ext>
              </a:extLst>
            </p:cNvPr>
            <p:cNvCxnSpPr/>
            <p:nvPr/>
          </p:nvCxnSpPr>
          <p:spPr bwMode="auto">
            <a:xfrm flipH="1">
              <a:off x="4692971" y="4046621"/>
              <a:ext cx="1106251" cy="1322366"/>
            </a:xfrm>
            <a:prstGeom prst="line">
              <a:avLst/>
            </a:prstGeom>
            <a:no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1EB98538-CFB0-4AFC-9A8F-2AFBCF0FE9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2" b="54918"/>
          <a:stretch/>
        </p:blipFill>
        <p:spPr>
          <a:xfrm>
            <a:off x="6214434" y="5365214"/>
            <a:ext cx="3891479" cy="1344059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F670067-D2CB-4BAB-8A4E-2E789371BBB6}"/>
              </a:ext>
            </a:extLst>
          </p:cNvPr>
          <p:cNvCxnSpPr/>
          <p:nvPr/>
        </p:nvCxnSpPr>
        <p:spPr bwMode="auto">
          <a:xfrm>
            <a:off x="8776485" y="6322696"/>
            <a:ext cx="997810" cy="0"/>
          </a:xfrm>
          <a:prstGeom prst="line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Textfeld 186">
            <a:extLst>
              <a:ext uri="{FF2B5EF4-FFF2-40B4-BE49-F238E27FC236}">
                <a16:creationId xmlns:a16="http://schemas.microsoft.com/office/drawing/2014/main" id="{10197663-D2C1-468C-A2C9-31253DA1AE8F}"/>
              </a:ext>
            </a:extLst>
          </p:cNvPr>
          <p:cNvSpPr txBox="1"/>
          <p:nvPr/>
        </p:nvSpPr>
        <p:spPr>
          <a:xfrm>
            <a:off x="8914742" y="6339258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sz="2000" dirty="0">
                <a:solidFill>
                  <a:srgbClr val="FFFFFF"/>
                </a:solidFill>
                <a:latin typeface="+mn-lt"/>
              </a:rPr>
              <a:t>1mm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FE85D2-91E3-4878-A419-CB4FBCC93516}"/>
              </a:ext>
            </a:extLst>
          </p:cNvPr>
          <p:cNvGrpSpPr/>
          <p:nvPr/>
        </p:nvGrpSpPr>
        <p:grpSpPr>
          <a:xfrm>
            <a:off x="4438051" y="4042602"/>
            <a:ext cx="3525125" cy="224232"/>
            <a:chOff x="2914050" y="4042602"/>
            <a:chExt cx="3525125" cy="224232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99F0FFE-1D19-42B0-82A5-A5E2CFD681D0}"/>
                </a:ext>
              </a:extLst>
            </p:cNvPr>
            <p:cNvCxnSpPr/>
            <p:nvPr/>
          </p:nvCxnSpPr>
          <p:spPr bwMode="auto">
            <a:xfrm>
              <a:off x="2914050" y="4146621"/>
              <a:ext cx="2964738" cy="0"/>
            </a:xfrm>
            <a:prstGeom prst="line">
              <a:avLst/>
            </a:prstGeom>
            <a:noFill/>
            <a:ln w="12700" cap="flat" cmpd="sng" algn="ctr">
              <a:solidFill>
                <a:srgbClr val="00F2E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BDB7BCB-63A6-4034-BD2D-9F73F8A0A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12" b="54918"/>
            <a:stretch/>
          </p:blipFill>
          <p:spPr>
            <a:xfrm>
              <a:off x="5789951" y="4042602"/>
              <a:ext cx="649224" cy="224232"/>
            </a:xfrm>
            <a:prstGeom prst="rect">
              <a:avLst/>
            </a:prstGeom>
          </p:spPr>
        </p:pic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D81145C5-B290-4144-A9C7-6AB0F2235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9" r="7957"/>
          <a:stretch/>
        </p:blipFill>
        <p:spPr>
          <a:xfrm rot="16200000">
            <a:off x="2457172" y="2907223"/>
            <a:ext cx="1456264" cy="2538523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1A4E033-F5E2-4A19-9789-967F5B00C1E2}"/>
              </a:ext>
            </a:extLst>
          </p:cNvPr>
          <p:cNvCxnSpPr/>
          <p:nvPr/>
        </p:nvCxnSpPr>
        <p:spPr bwMode="auto">
          <a:xfrm>
            <a:off x="3387173" y="4424796"/>
            <a:ext cx="739218" cy="0"/>
          </a:xfrm>
          <a:prstGeom prst="line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feld 186">
            <a:extLst>
              <a:ext uri="{FF2B5EF4-FFF2-40B4-BE49-F238E27FC236}">
                <a16:creationId xmlns:a16="http://schemas.microsoft.com/office/drawing/2014/main" id="{7CB8D34E-D67A-4CE2-99BD-ABD72F9E28FE}"/>
              </a:ext>
            </a:extLst>
          </p:cNvPr>
          <p:cNvSpPr txBox="1"/>
          <p:nvPr/>
        </p:nvSpPr>
        <p:spPr>
          <a:xfrm>
            <a:off x="3431033" y="4431690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sz="2000" dirty="0">
                <a:solidFill>
                  <a:srgbClr val="FFFFFF"/>
                </a:solidFill>
                <a:latin typeface="+mn-lt"/>
              </a:rPr>
              <a:t>5mm</a:t>
            </a:r>
          </a:p>
        </p:txBody>
      </p:sp>
      <p:sp>
        <p:nvSpPr>
          <p:cNvPr id="37" name="Rechteck 46">
            <a:extLst>
              <a:ext uri="{FF2B5EF4-FFF2-40B4-BE49-F238E27FC236}">
                <a16:creationId xmlns:a16="http://schemas.microsoft.com/office/drawing/2014/main" id="{82E579F6-C961-44D2-AB39-53FE42DBC5C2}"/>
              </a:ext>
            </a:extLst>
          </p:cNvPr>
          <p:cNvSpPr/>
          <p:nvPr/>
        </p:nvSpPr>
        <p:spPr>
          <a:xfrm>
            <a:off x="1951935" y="5687474"/>
            <a:ext cx="30703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+mn-lt"/>
              </a:rPr>
              <a:t>   Atom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flux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    = 9 x 10</a:t>
            </a:r>
            <a:r>
              <a:rPr lang="de-AT" sz="2400" baseline="30000" dirty="0">
                <a:solidFill>
                  <a:srgbClr val="000000"/>
                </a:solidFill>
                <a:latin typeface="+mn-lt"/>
              </a:rPr>
              <a:t>6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 </a:t>
            </a:r>
            <a:r>
              <a:rPr lang="de-AT" sz="2400" baseline="30000" dirty="0">
                <a:solidFill>
                  <a:srgbClr val="000000"/>
                </a:solidFill>
                <a:latin typeface="+mn-lt"/>
              </a:rPr>
              <a:t>84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Sr/s </a:t>
            </a:r>
          </a:p>
          <a:p>
            <a:pPr algn="l"/>
            <a:r>
              <a:rPr lang="de-AT" dirty="0">
                <a:solidFill>
                  <a:srgbClr val="000000"/>
                </a:solidFill>
                <a:latin typeface="+mn-lt"/>
              </a:rPr>
              <a:t>   Speed         = 9 cm/s</a:t>
            </a:r>
          </a:p>
          <a:p>
            <a:pPr algn="l"/>
            <a:r>
              <a:rPr lang="de-AT" dirty="0">
                <a:solidFill>
                  <a:srgbClr val="000000"/>
                </a:solidFill>
                <a:latin typeface="+mn-lt"/>
              </a:rPr>
              <a:t>  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T</a:t>
            </a:r>
            <a:r>
              <a:rPr lang="de-AT" baseline="-25000" dirty="0" err="1">
                <a:solidFill>
                  <a:srgbClr val="000000"/>
                </a:solidFill>
                <a:latin typeface="+mn-lt"/>
              </a:rPr>
              <a:t>transport</a:t>
            </a:r>
            <a:r>
              <a:rPr lang="de-AT" baseline="-250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de-AT" baseline="-25000" dirty="0" err="1">
                <a:solidFill>
                  <a:srgbClr val="000000"/>
                </a:solidFill>
                <a:latin typeface="+mn-lt"/>
              </a:rPr>
              <a:t>vert</a:t>
            </a:r>
            <a:r>
              <a:rPr lang="de-AT" baseline="-25000" dirty="0">
                <a:solidFill>
                  <a:srgbClr val="000000"/>
                </a:solidFill>
                <a:latin typeface="+mn-lt"/>
              </a:rPr>
              <a:t>  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= 0.9</a:t>
            </a:r>
            <a:r>
              <a:rPr lang="de-AT" sz="1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K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1" name="Rechteck 46">
            <a:extLst>
              <a:ext uri="{FF2B5EF4-FFF2-40B4-BE49-F238E27FC236}">
                <a16:creationId xmlns:a16="http://schemas.microsoft.com/office/drawing/2014/main" id="{4EEE980B-F6C3-4221-BB63-57ED4D9DD568}"/>
              </a:ext>
            </a:extLst>
          </p:cNvPr>
          <p:cNvSpPr/>
          <p:nvPr/>
        </p:nvSpPr>
        <p:spPr>
          <a:xfrm>
            <a:off x="1951935" y="5318142"/>
            <a:ext cx="1587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2000" dirty="0" err="1">
                <a:solidFill>
                  <a:srgbClr val="0070C0"/>
                </a:solidFill>
                <a:latin typeface="+mn-lt"/>
              </a:rPr>
              <a:t>Guided</a:t>
            </a:r>
            <a:r>
              <a:rPr lang="de-AT" sz="2000" dirty="0">
                <a:solidFill>
                  <a:srgbClr val="0070C0"/>
                </a:solidFill>
                <a:latin typeface="+mn-lt"/>
              </a:rPr>
              <a:t> beam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82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2" grpId="0" animBg="1"/>
      <p:bldP spid="46" grpId="0"/>
      <p:bldP spid="52" grpId="0"/>
      <p:bldP spid="53" grpId="0" animBg="1"/>
      <p:bldP spid="54" grpId="0" animBg="1"/>
      <p:bldP spid="55" grpId="0" animBg="1"/>
      <p:bldP spid="65" grpId="0"/>
      <p:bldP spid="37" grpId="0"/>
      <p:bldP spid="7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BA21B4F-392F-443B-83A3-753929041D4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Dipole guide to darkness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20B173-C69E-4322-A7C4-C2034B01A221}"/>
              </a:ext>
            </a:extLst>
          </p:cNvPr>
          <p:cNvGrpSpPr/>
          <p:nvPr/>
        </p:nvGrpSpPr>
        <p:grpSpPr>
          <a:xfrm>
            <a:off x="4438051" y="4042602"/>
            <a:ext cx="3525125" cy="224232"/>
            <a:chOff x="2914050" y="4042602"/>
            <a:chExt cx="3525125" cy="224232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716CEB7-EFC9-48C1-9940-5642640E844F}"/>
                </a:ext>
              </a:extLst>
            </p:cNvPr>
            <p:cNvCxnSpPr/>
            <p:nvPr/>
          </p:nvCxnSpPr>
          <p:spPr bwMode="auto">
            <a:xfrm>
              <a:off x="2914050" y="4146621"/>
              <a:ext cx="2964738" cy="0"/>
            </a:xfrm>
            <a:prstGeom prst="line">
              <a:avLst/>
            </a:prstGeom>
            <a:noFill/>
            <a:ln w="12700" cap="flat" cmpd="sng" algn="ctr">
              <a:solidFill>
                <a:srgbClr val="00F2E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8F9DDF7-6AEB-4A7D-B6B6-5B720F15A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12" b="54918"/>
            <a:stretch/>
          </p:blipFill>
          <p:spPr>
            <a:xfrm>
              <a:off x="5789951" y="4042602"/>
              <a:ext cx="649224" cy="224232"/>
            </a:xfrm>
            <a:prstGeom prst="rect">
              <a:avLst/>
            </a:prstGeom>
          </p:spPr>
        </p:pic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27F3F249-A895-4E26-A713-2F0C10C8E1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2" b="54918"/>
          <a:stretch/>
        </p:blipFill>
        <p:spPr>
          <a:xfrm>
            <a:off x="6214434" y="5365214"/>
            <a:ext cx="3891479" cy="134405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E090FE7-F804-4B09-A5CE-208D2741B3E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8" b="33857"/>
          <a:stretch/>
        </p:blipFill>
        <p:spPr>
          <a:xfrm flipH="1">
            <a:off x="6214433" y="3522134"/>
            <a:ext cx="3895344" cy="1377245"/>
          </a:xfrm>
          <a:prstGeom prst="rect">
            <a:avLst/>
          </a:prstGeom>
        </p:spPr>
      </p:pic>
      <p:sp>
        <p:nvSpPr>
          <p:cNvPr id="75" name="Freihandform 3">
            <a:extLst>
              <a:ext uri="{FF2B5EF4-FFF2-40B4-BE49-F238E27FC236}">
                <a16:creationId xmlns:a16="http://schemas.microsoft.com/office/drawing/2014/main" id="{CB6D78D5-BAA1-42ED-997A-767F092EF0F0}"/>
              </a:ext>
            </a:extLst>
          </p:cNvPr>
          <p:cNvSpPr/>
          <p:nvPr/>
        </p:nvSpPr>
        <p:spPr>
          <a:xfrm rot="20680740">
            <a:off x="6825530" y="2434285"/>
            <a:ext cx="1210437" cy="141479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6000">
                <a:schemeClr val="bg1"/>
              </a:gs>
              <a:gs pos="63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3800">
              <a:solidFill>
                <a:srgbClr val="FFFFFF"/>
              </a:solidFill>
            </a:endParaRPr>
          </a:p>
        </p:txBody>
      </p:sp>
      <p:sp>
        <p:nvSpPr>
          <p:cNvPr id="76" name="Right Arrow 71">
            <a:extLst>
              <a:ext uri="{FF2B5EF4-FFF2-40B4-BE49-F238E27FC236}">
                <a16:creationId xmlns:a16="http://schemas.microsoft.com/office/drawing/2014/main" id="{C22AF0F8-DD70-442B-AEF2-4FE554042D05}"/>
              </a:ext>
            </a:extLst>
          </p:cNvPr>
          <p:cNvSpPr>
            <a:spLocks noChangeAspect="1"/>
          </p:cNvSpPr>
          <p:nvPr/>
        </p:nvSpPr>
        <p:spPr>
          <a:xfrm rot="20609773" flipH="1">
            <a:off x="7926468" y="2050552"/>
            <a:ext cx="1291754" cy="235520"/>
          </a:xfrm>
          <a:prstGeom prst="rightArrow">
            <a:avLst>
              <a:gd name="adj1" fmla="val 43441"/>
              <a:gd name="adj2" fmla="val 138872"/>
            </a:avLst>
          </a:prstGeom>
          <a:solidFill>
            <a:srgbClr val="FFA893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800">
              <a:solidFill>
                <a:srgbClr val="FF6565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9EE11F7-6D86-4DFA-9DA5-5F82D37FB8A8}"/>
              </a:ext>
            </a:extLst>
          </p:cNvPr>
          <p:cNvSpPr>
            <a:spLocks noChangeAspect="1"/>
          </p:cNvSpPr>
          <p:nvPr/>
        </p:nvSpPr>
        <p:spPr>
          <a:xfrm>
            <a:off x="4948238" y="1983317"/>
            <a:ext cx="937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aseline="30000" dirty="0">
              <a:solidFill>
                <a:srgbClr val="3CB90F"/>
              </a:solidFill>
              <a:latin typeface="+mn-lt"/>
            </a:endParaRPr>
          </a:p>
        </p:txBody>
      </p:sp>
      <p:sp>
        <p:nvSpPr>
          <p:cNvPr id="78" name="Freihandform 3">
            <a:extLst>
              <a:ext uri="{FF2B5EF4-FFF2-40B4-BE49-F238E27FC236}">
                <a16:creationId xmlns:a16="http://schemas.microsoft.com/office/drawing/2014/main" id="{60CFAFEB-12AA-4CF7-A375-90B46C0824AF}"/>
              </a:ext>
            </a:extLst>
          </p:cNvPr>
          <p:cNvSpPr/>
          <p:nvPr/>
        </p:nvSpPr>
        <p:spPr>
          <a:xfrm>
            <a:off x="1596001" y="2323630"/>
            <a:ext cx="8955267" cy="161995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6000">
                <a:schemeClr val="bg1"/>
              </a:gs>
              <a:gs pos="63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3800">
              <a:solidFill>
                <a:srgbClr val="FFFFFF"/>
              </a:solidFill>
            </a:endParaRPr>
          </a:p>
        </p:txBody>
      </p:sp>
      <p:sp>
        <p:nvSpPr>
          <p:cNvPr id="80" name="Right Arrow 65">
            <a:extLst>
              <a:ext uri="{FF2B5EF4-FFF2-40B4-BE49-F238E27FC236}">
                <a16:creationId xmlns:a16="http://schemas.microsoft.com/office/drawing/2014/main" id="{46D6A4F3-A4A3-459E-9952-5627673A4536}"/>
              </a:ext>
            </a:extLst>
          </p:cNvPr>
          <p:cNvSpPr>
            <a:spLocks noChangeAspect="1"/>
          </p:cNvSpPr>
          <p:nvPr/>
        </p:nvSpPr>
        <p:spPr>
          <a:xfrm rot="9875528" flipH="1">
            <a:off x="1960336" y="2573138"/>
            <a:ext cx="1291754" cy="171941"/>
          </a:xfrm>
          <a:prstGeom prst="rightArrow">
            <a:avLst>
              <a:gd name="adj1" fmla="val 43441"/>
              <a:gd name="adj2" fmla="val 138872"/>
            </a:avLst>
          </a:prstGeom>
          <a:solidFill>
            <a:srgbClr val="FFA893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800">
              <a:solidFill>
                <a:srgbClr val="FF6565"/>
              </a:solidFill>
            </a:endParaRPr>
          </a:p>
        </p:txBody>
      </p:sp>
      <p:sp>
        <p:nvSpPr>
          <p:cNvPr id="81" name="Ellipse 146">
            <a:extLst>
              <a:ext uri="{FF2B5EF4-FFF2-40B4-BE49-F238E27FC236}">
                <a16:creationId xmlns:a16="http://schemas.microsoft.com/office/drawing/2014/main" id="{34C0E6E7-C24A-4908-AF84-C91D3DD60A8F}"/>
              </a:ext>
            </a:extLst>
          </p:cNvPr>
          <p:cNvSpPr/>
          <p:nvPr/>
        </p:nvSpPr>
        <p:spPr>
          <a:xfrm>
            <a:off x="3376068" y="2304228"/>
            <a:ext cx="431915" cy="203118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D0BAD23-7E28-44AD-9438-5AC48F73BA85}"/>
              </a:ext>
            </a:extLst>
          </p:cNvPr>
          <p:cNvCxnSpPr/>
          <p:nvPr/>
        </p:nvCxnSpPr>
        <p:spPr bwMode="auto">
          <a:xfrm flipV="1">
            <a:off x="3682645" y="2404624"/>
            <a:ext cx="2105706" cy="3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83" name="Textfeld 186">
            <a:extLst>
              <a:ext uri="{FF2B5EF4-FFF2-40B4-BE49-F238E27FC236}">
                <a16:creationId xmlns:a16="http://schemas.microsoft.com/office/drawing/2014/main" id="{0601C987-B21A-4CE3-8210-B7799517B995}"/>
              </a:ext>
            </a:extLst>
          </p:cNvPr>
          <p:cNvSpPr txBox="1"/>
          <p:nvPr/>
        </p:nvSpPr>
        <p:spPr>
          <a:xfrm>
            <a:off x="8848306" y="2505025"/>
            <a:ext cx="13452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dipole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guide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4" name="Textfeld 186">
            <a:extLst>
              <a:ext uri="{FF2B5EF4-FFF2-40B4-BE49-F238E27FC236}">
                <a16:creationId xmlns:a16="http://schemas.microsoft.com/office/drawing/2014/main" id="{C0CC7CF6-9CBF-42B5-B727-642B7C9BF039}"/>
              </a:ext>
            </a:extLst>
          </p:cNvPr>
          <p:cNvSpPr txBox="1"/>
          <p:nvPr/>
        </p:nvSpPr>
        <p:spPr>
          <a:xfrm>
            <a:off x="1960709" y="2787697"/>
            <a:ext cx="12218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000000"/>
                </a:solidFill>
                <a:latin typeface="+mn-lt"/>
              </a:rPr>
              <a:t>push beam</a:t>
            </a:r>
          </a:p>
        </p:txBody>
      </p:sp>
      <p:sp>
        <p:nvSpPr>
          <p:cNvPr id="85" name="Textfeld 186">
            <a:extLst>
              <a:ext uri="{FF2B5EF4-FFF2-40B4-BE49-F238E27FC236}">
                <a16:creationId xmlns:a16="http://schemas.microsoft.com/office/drawing/2014/main" id="{6138DDA8-F9E1-401A-A199-186B289479F4}"/>
              </a:ext>
            </a:extLst>
          </p:cNvPr>
          <p:cNvSpPr txBox="1"/>
          <p:nvPr/>
        </p:nvSpPr>
        <p:spPr>
          <a:xfrm>
            <a:off x="1992589" y="829249"/>
            <a:ext cx="34429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bright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region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(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laser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cooling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beams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86" name="Textfeld 186">
            <a:extLst>
              <a:ext uri="{FF2B5EF4-FFF2-40B4-BE49-F238E27FC236}">
                <a16:creationId xmlns:a16="http://schemas.microsoft.com/office/drawing/2014/main" id="{612E59AE-521F-4095-B75E-5283FD3BC25F}"/>
              </a:ext>
            </a:extLst>
          </p:cNvPr>
          <p:cNvSpPr txBox="1"/>
          <p:nvPr/>
        </p:nvSpPr>
        <p:spPr>
          <a:xfrm>
            <a:off x="7163750" y="811059"/>
            <a:ext cx="12524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dark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region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7" name="Right Brace 86">
            <a:extLst>
              <a:ext uri="{FF2B5EF4-FFF2-40B4-BE49-F238E27FC236}">
                <a16:creationId xmlns:a16="http://schemas.microsoft.com/office/drawing/2014/main" id="{63007B77-ECC6-404E-8BC0-B6F1FE50654D}"/>
              </a:ext>
            </a:extLst>
          </p:cNvPr>
          <p:cNvSpPr/>
          <p:nvPr/>
        </p:nvSpPr>
        <p:spPr bwMode="auto">
          <a:xfrm rot="16200000">
            <a:off x="3581264" y="17431"/>
            <a:ext cx="124701" cy="2686182"/>
          </a:xfrm>
          <a:prstGeom prst="rightBrac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8" name="Right Brace 87">
            <a:extLst>
              <a:ext uri="{FF2B5EF4-FFF2-40B4-BE49-F238E27FC236}">
                <a16:creationId xmlns:a16="http://schemas.microsoft.com/office/drawing/2014/main" id="{33C09895-E289-463A-BC28-337701F9F018}"/>
              </a:ext>
            </a:extLst>
          </p:cNvPr>
          <p:cNvSpPr/>
          <p:nvPr/>
        </p:nvSpPr>
        <p:spPr bwMode="auto">
          <a:xfrm rot="16200000">
            <a:off x="7727630" y="24415"/>
            <a:ext cx="124701" cy="2686182"/>
          </a:xfrm>
          <a:prstGeom prst="rightBrac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9" name="Textfeld 186">
            <a:extLst>
              <a:ext uri="{FF2B5EF4-FFF2-40B4-BE49-F238E27FC236}">
                <a16:creationId xmlns:a16="http://schemas.microsoft.com/office/drawing/2014/main" id="{5532B471-070B-48DF-B906-7F6BFC8E263A}"/>
              </a:ext>
            </a:extLst>
          </p:cNvPr>
          <p:cNvSpPr txBox="1"/>
          <p:nvPr/>
        </p:nvSpPr>
        <p:spPr>
          <a:xfrm>
            <a:off x="5378835" y="1516510"/>
            <a:ext cx="8402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000000"/>
                </a:solidFill>
                <a:latin typeface="+mn-lt"/>
              </a:rPr>
              <a:t>35 mm</a:t>
            </a:r>
          </a:p>
        </p:txBody>
      </p:sp>
      <p:sp>
        <p:nvSpPr>
          <p:cNvPr id="90" name="Freihandform 3">
            <a:extLst>
              <a:ext uri="{FF2B5EF4-FFF2-40B4-BE49-F238E27FC236}">
                <a16:creationId xmlns:a16="http://schemas.microsoft.com/office/drawing/2014/main" id="{82EC86D7-68D0-4478-86AF-D7889069B576}"/>
              </a:ext>
            </a:extLst>
          </p:cNvPr>
          <p:cNvSpPr/>
          <p:nvPr/>
        </p:nvSpPr>
        <p:spPr>
          <a:xfrm rot="5400000">
            <a:off x="6753304" y="2407047"/>
            <a:ext cx="1333184" cy="166358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6000">
                <a:schemeClr val="bg1"/>
              </a:gs>
              <a:gs pos="63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3800">
              <a:solidFill>
                <a:srgbClr val="FFFFFF"/>
              </a:solidFill>
            </a:endParaRPr>
          </a:p>
        </p:txBody>
      </p:sp>
      <p:sp>
        <p:nvSpPr>
          <p:cNvPr id="91" name="TextBox 59">
            <a:extLst>
              <a:ext uri="{FF2B5EF4-FFF2-40B4-BE49-F238E27FC236}">
                <a16:creationId xmlns:a16="http://schemas.microsoft.com/office/drawing/2014/main" id="{5E215D47-4FE0-4A8B-9D06-8863BBD0A230}"/>
              </a:ext>
            </a:extLst>
          </p:cNvPr>
          <p:cNvSpPr txBox="1"/>
          <p:nvPr/>
        </p:nvSpPr>
        <p:spPr>
          <a:xfrm>
            <a:off x="6055401" y="3091807"/>
            <a:ext cx="224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</a:rPr>
              <a:t>Top View</a:t>
            </a:r>
          </a:p>
        </p:txBody>
      </p:sp>
      <p:sp>
        <p:nvSpPr>
          <p:cNvPr id="92" name="TextBox 59">
            <a:extLst>
              <a:ext uri="{FF2B5EF4-FFF2-40B4-BE49-F238E27FC236}">
                <a16:creationId xmlns:a16="http://schemas.microsoft.com/office/drawing/2014/main" id="{51699D9C-E695-4FBC-ACD0-79568872EED2}"/>
              </a:ext>
            </a:extLst>
          </p:cNvPr>
          <p:cNvSpPr txBox="1"/>
          <p:nvPr/>
        </p:nvSpPr>
        <p:spPr>
          <a:xfrm>
            <a:off x="6055401" y="4940432"/>
            <a:ext cx="224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</a:rPr>
              <a:t>Side View</a:t>
            </a:r>
          </a:p>
        </p:txBody>
      </p:sp>
      <p:sp>
        <p:nvSpPr>
          <p:cNvPr id="93" name="Ellipse 146">
            <a:extLst>
              <a:ext uri="{FF2B5EF4-FFF2-40B4-BE49-F238E27FC236}">
                <a16:creationId xmlns:a16="http://schemas.microsoft.com/office/drawing/2014/main" id="{6C584BDA-98F7-441E-81FD-A50B947DE923}"/>
              </a:ext>
            </a:extLst>
          </p:cNvPr>
          <p:cNvSpPr/>
          <p:nvPr/>
        </p:nvSpPr>
        <p:spPr>
          <a:xfrm>
            <a:off x="7376803" y="2472123"/>
            <a:ext cx="86187" cy="78536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94" name="Freeform 2">
            <a:extLst>
              <a:ext uri="{FF2B5EF4-FFF2-40B4-BE49-F238E27FC236}">
                <a16:creationId xmlns:a16="http://schemas.microsoft.com/office/drawing/2014/main" id="{39D1B955-0108-4136-AA89-905403DCABA8}"/>
              </a:ext>
            </a:extLst>
          </p:cNvPr>
          <p:cNvSpPr/>
          <p:nvPr/>
        </p:nvSpPr>
        <p:spPr bwMode="auto">
          <a:xfrm>
            <a:off x="7454782" y="2390862"/>
            <a:ext cx="368818" cy="100149"/>
          </a:xfrm>
          <a:custGeom>
            <a:avLst/>
            <a:gdLst>
              <a:gd name="connsiteX0" fmla="*/ 0 w 438313"/>
              <a:gd name="connsiteY0" fmla="*/ 20533 h 80354"/>
              <a:gd name="connsiteX1" fmla="*/ 435836 w 438313"/>
              <a:gd name="connsiteY1" fmla="*/ 3442 h 80354"/>
              <a:gd name="connsiteX2" fmla="*/ 145279 w 438313"/>
              <a:gd name="connsiteY2" fmla="*/ 80354 h 80354"/>
              <a:gd name="connsiteX0" fmla="*/ 0 w 435927"/>
              <a:gd name="connsiteY0" fmla="*/ 23250 h 121438"/>
              <a:gd name="connsiteX1" fmla="*/ 435836 w 435927"/>
              <a:gd name="connsiteY1" fmla="*/ 6159 h 121438"/>
              <a:gd name="connsiteX2" fmla="*/ 33377 w 435927"/>
              <a:gd name="connsiteY2" fmla="*/ 121438 h 121438"/>
              <a:gd name="connsiteX0" fmla="*/ 0 w 439122"/>
              <a:gd name="connsiteY0" fmla="*/ 5847 h 104035"/>
              <a:gd name="connsiteX1" fmla="*/ 439033 w 439122"/>
              <a:gd name="connsiteY1" fmla="*/ 20728 h 104035"/>
              <a:gd name="connsiteX2" fmla="*/ 33377 w 439122"/>
              <a:gd name="connsiteY2" fmla="*/ 104035 h 104035"/>
              <a:gd name="connsiteX0" fmla="*/ 0 w 368818"/>
              <a:gd name="connsiteY0" fmla="*/ 7581 h 105769"/>
              <a:gd name="connsiteX1" fmla="*/ 368695 w 368818"/>
              <a:gd name="connsiteY1" fmla="*/ 16067 h 105769"/>
              <a:gd name="connsiteX2" fmla="*/ 33377 w 368818"/>
              <a:gd name="connsiteY2" fmla="*/ 105769 h 10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818" h="105769">
                <a:moveTo>
                  <a:pt x="0" y="7581"/>
                </a:moveTo>
                <a:cubicBezTo>
                  <a:pt x="205811" y="-5950"/>
                  <a:pt x="363132" y="-298"/>
                  <a:pt x="368695" y="16067"/>
                </a:cubicBezTo>
                <a:cubicBezTo>
                  <a:pt x="374258" y="32432"/>
                  <a:pt x="190762" y="72298"/>
                  <a:pt x="33377" y="105769"/>
                </a:cubicBezTo>
              </a:path>
            </a:pathLst>
          </a:cu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4CD8A4B-C35E-46F6-A5A8-EFE6B2F07E1E}"/>
              </a:ext>
            </a:extLst>
          </p:cNvPr>
          <p:cNvCxnSpPr/>
          <p:nvPr/>
        </p:nvCxnSpPr>
        <p:spPr bwMode="auto">
          <a:xfrm flipH="1">
            <a:off x="6997613" y="2398716"/>
            <a:ext cx="393255" cy="9918"/>
          </a:xfrm>
          <a:prstGeom prst="line">
            <a:avLst/>
          </a:prstGeom>
          <a:noFill/>
          <a:ln w="158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2AB47FF1-3B5E-43AC-A776-052CA4369273}"/>
              </a:ext>
            </a:extLst>
          </p:cNvPr>
          <p:cNvCxnSpPr/>
          <p:nvPr/>
        </p:nvCxnSpPr>
        <p:spPr bwMode="auto">
          <a:xfrm>
            <a:off x="3643613" y="1881298"/>
            <a:ext cx="4107334" cy="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4024B88-59BE-4FD5-864B-DD23E1496ACF}"/>
              </a:ext>
            </a:extLst>
          </p:cNvPr>
          <p:cNvCxnSpPr/>
          <p:nvPr/>
        </p:nvCxnSpPr>
        <p:spPr bwMode="auto">
          <a:xfrm flipV="1">
            <a:off x="8776486" y="4486702"/>
            <a:ext cx="992361" cy="0"/>
          </a:xfrm>
          <a:prstGeom prst="line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9" name="Textfeld 186">
            <a:extLst>
              <a:ext uri="{FF2B5EF4-FFF2-40B4-BE49-F238E27FC236}">
                <a16:creationId xmlns:a16="http://schemas.microsoft.com/office/drawing/2014/main" id="{46CB784C-6096-4794-B7D0-95AAF8F0064F}"/>
              </a:ext>
            </a:extLst>
          </p:cNvPr>
          <p:cNvSpPr txBox="1"/>
          <p:nvPr/>
        </p:nvSpPr>
        <p:spPr>
          <a:xfrm>
            <a:off x="8914742" y="4496605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sz="2000" dirty="0">
                <a:solidFill>
                  <a:srgbClr val="FFFFFF"/>
                </a:solidFill>
                <a:latin typeface="+mn-lt"/>
              </a:rPr>
              <a:t>1mm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AE701F4-2597-4D0D-8847-5837B144E884}"/>
              </a:ext>
            </a:extLst>
          </p:cNvPr>
          <p:cNvCxnSpPr/>
          <p:nvPr/>
        </p:nvCxnSpPr>
        <p:spPr bwMode="auto">
          <a:xfrm>
            <a:off x="8776485" y="6322696"/>
            <a:ext cx="997810" cy="0"/>
          </a:xfrm>
          <a:prstGeom prst="line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1" name="Textfeld 186">
            <a:extLst>
              <a:ext uri="{FF2B5EF4-FFF2-40B4-BE49-F238E27FC236}">
                <a16:creationId xmlns:a16="http://schemas.microsoft.com/office/drawing/2014/main" id="{33E538B8-F824-4D94-B03A-4C81AA1B2DB2}"/>
              </a:ext>
            </a:extLst>
          </p:cNvPr>
          <p:cNvSpPr txBox="1"/>
          <p:nvPr/>
        </p:nvSpPr>
        <p:spPr>
          <a:xfrm>
            <a:off x="8914742" y="6339258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sz="2000" dirty="0">
                <a:solidFill>
                  <a:srgbClr val="FFFFFF"/>
                </a:solidFill>
                <a:latin typeface="+mn-lt"/>
              </a:rPr>
              <a:t>1mm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96D189C3-A04E-4305-9128-19DA4F37B2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9" r="7957"/>
          <a:stretch/>
        </p:blipFill>
        <p:spPr>
          <a:xfrm rot="16200000">
            <a:off x="2457172" y="2907223"/>
            <a:ext cx="1456264" cy="2538523"/>
          </a:xfrm>
          <a:prstGeom prst="rect">
            <a:avLst/>
          </a:prstGeom>
        </p:spPr>
      </p:pic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543BFFC-DE89-44CA-ADDB-F28FB6A4A2FE}"/>
              </a:ext>
            </a:extLst>
          </p:cNvPr>
          <p:cNvCxnSpPr/>
          <p:nvPr/>
        </p:nvCxnSpPr>
        <p:spPr bwMode="auto">
          <a:xfrm>
            <a:off x="3387173" y="4424796"/>
            <a:ext cx="739218" cy="0"/>
          </a:xfrm>
          <a:prstGeom prst="line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feld 186">
            <a:extLst>
              <a:ext uri="{FF2B5EF4-FFF2-40B4-BE49-F238E27FC236}">
                <a16:creationId xmlns:a16="http://schemas.microsoft.com/office/drawing/2014/main" id="{209A91DB-1C0A-4877-B3F4-57BDE798D9A4}"/>
              </a:ext>
            </a:extLst>
          </p:cNvPr>
          <p:cNvSpPr txBox="1"/>
          <p:nvPr/>
        </p:nvSpPr>
        <p:spPr>
          <a:xfrm>
            <a:off x="3431033" y="4431690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de-AT" sz="2000" dirty="0">
                <a:solidFill>
                  <a:srgbClr val="FFFFFF"/>
                </a:solidFill>
                <a:latin typeface="+mn-lt"/>
              </a:rPr>
              <a:t>5mm</a:t>
            </a:r>
          </a:p>
        </p:txBody>
      </p:sp>
      <p:sp>
        <p:nvSpPr>
          <p:cNvPr id="105" name="Textfeld 186">
            <a:extLst>
              <a:ext uri="{FF2B5EF4-FFF2-40B4-BE49-F238E27FC236}">
                <a16:creationId xmlns:a16="http://schemas.microsoft.com/office/drawing/2014/main" id="{28AC6342-9C08-4922-8F85-026D39669817}"/>
              </a:ext>
            </a:extLst>
          </p:cNvPr>
          <p:cNvSpPr txBox="1"/>
          <p:nvPr/>
        </p:nvSpPr>
        <p:spPr>
          <a:xfrm>
            <a:off x="9025621" y="1989575"/>
            <a:ext cx="139198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slower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beam</a:t>
            </a:r>
          </a:p>
        </p:txBody>
      </p:sp>
      <p:sp>
        <p:nvSpPr>
          <p:cNvPr id="106" name="Rechteck 46">
            <a:extLst>
              <a:ext uri="{FF2B5EF4-FFF2-40B4-BE49-F238E27FC236}">
                <a16:creationId xmlns:a16="http://schemas.microsoft.com/office/drawing/2014/main" id="{7905CC8D-F440-4064-8A17-4D1CF272CE8A}"/>
              </a:ext>
            </a:extLst>
          </p:cNvPr>
          <p:cNvSpPr/>
          <p:nvPr/>
        </p:nvSpPr>
        <p:spPr>
          <a:xfrm>
            <a:off x="1951935" y="5687474"/>
            <a:ext cx="30703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+mn-lt"/>
              </a:rPr>
              <a:t>   Atom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flux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    = 9 x 10</a:t>
            </a:r>
            <a:r>
              <a:rPr lang="de-AT" sz="2400" baseline="30000" dirty="0">
                <a:solidFill>
                  <a:srgbClr val="000000"/>
                </a:solidFill>
                <a:latin typeface="+mn-lt"/>
              </a:rPr>
              <a:t>6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 </a:t>
            </a:r>
            <a:r>
              <a:rPr lang="de-AT" sz="2400" baseline="30000" dirty="0">
                <a:solidFill>
                  <a:srgbClr val="000000"/>
                </a:solidFill>
                <a:latin typeface="+mn-lt"/>
              </a:rPr>
              <a:t>84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Sr/s </a:t>
            </a:r>
          </a:p>
          <a:p>
            <a:pPr algn="l"/>
            <a:r>
              <a:rPr lang="de-AT" dirty="0">
                <a:solidFill>
                  <a:srgbClr val="000000"/>
                </a:solidFill>
                <a:latin typeface="+mn-lt"/>
              </a:rPr>
              <a:t>   Speed         = 9 cm/s</a:t>
            </a:r>
          </a:p>
          <a:p>
            <a:pPr algn="l"/>
            <a:r>
              <a:rPr lang="de-AT" dirty="0">
                <a:solidFill>
                  <a:srgbClr val="000000"/>
                </a:solidFill>
                <a:latin typeface="+mn-lt"/>
              </a:rPr>
              <a:t>  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T</a:t>
            </a:r>
            <a:r>
              <a:rPr lang="de-AT" baseline="-25000" dirty="0" err="1">
                <a:solidFill>
                  <a:srgbClr val="000000"/>
                </a:solidFill>
                <a:latin typeface="+mn-lt"/>
              </a:rPr>
              <a:t>transport</a:t>
            </a:r>
            <a:r>
              <a:rPr lang="de-AT" baseline="-250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de-AT" baseline="-25000" dirty="0" err="1">
                <a:solidFill>
                  <a:srgbClr val="000000"/>
                </a:solidFill>
                <a:latin typeface="+mn-lt"/>
              </a:rPr>
              <a:t>vert</a:t>
            </a:r>
            <a:r>
              <a:rPr lang="de-AT" baseline="-25000" dirty="0">
                <a:solidFill>
                  <a:srgbClr val="000000"/>
                </a:solidFill>
                <a:latin typeface="+mn-lt"/>
              </a:rPr>
              <a:t>  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= 0.9</a:t>
            </a:r>
            <a:r>
              <a:rPr lang="de-AT" sz="1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K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7" name="Rechteck 46">
            <a:extLst>
              <a:ext uri="{FF2B5EF4-FFF2-40B4-BE49-F238E27FC236}">
                <a16:creationId xmlns:a16="http://schemas.microsoft.com/office/drawing/2014/main" id="{7745FA8F-348D-4A7C-85C4-06919F1791F8}"/>
              </a:ext>
            </a:extLst>
          </p:cNvPr>
          <p:cNvSpPr/>
          <p:nvPr/>
        </p:nvSpPr>
        <p:spPr>
          <a:xfrm>
            <a:off x="1951935" y="5318142"/>
            <a:ext cx="1587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2000" dirty="0" err="1">
                <a:solidFill>
                  <a:srgbClr val="0070C0"/>
                </a:solidFill>
                <a:latin typeface="+mn-lt"/>
              </a:rPr>
              <a:t>Guided</a:t>
            </a:r>
            <a:r>
              <a:rPr lang="de-AT" sz="2000" dirty="0">
                <a:solidFill>
                  <a:srgbClr val="0070C0"/>
                </a:solidFill>
                <a:latin typeface="+mn-lt"/>
              </a:rPr>
              <a:t> beam</a:t>
            </a:r>
          </a:p>
        </p:txBody>
      </p:sp>
    </p:spTree>
    <p:extLst>
      <p:ext uri="{BB962C8B-B14F-4D97-AF65-F5344CB8AC3E}">
        <p14:creationId xmlns:p14="http://schemas.microsoft.com/office/powerpoint/2010/main" val="4018548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14E1A8-B516-4E80-9DC3-939B0C979248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pic>
        <p:nvPicPr>
          <p:cNvPr id="3" name="Picture 2" descr="C:\FlorianInnsbruck\Labor\SrBEC\Photos\100630\DSC_2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1741" y="-531440"/>
            <a:ext cx="12333741" cy="823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 bwMode="auto">
          <a:xfrm>
            <a:off x="-141741" y="-122396"/>
            <a:ext cx="12790469" cy="104109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defTabSz="4107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500" kern="0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22" name="Ellipse 18"/>
          <p:cNvSpPr/>
          <p:nvPr/>
        </p:nvSpPr>
        <p:spPr bwMode="auto">
          <a:xfrm>
            <a:off x="8420727" y="3632025"/>
            <a:ext cx="1779729" cy="385058"/>
          </a:xfrm>
          <a:prstGeom prst="ellipse">
            <a:avLst/>
          </a:prstGeom>
          <a:solidFill>
            <a:srgbClr val="000000">
              <a:alpha val="6392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10766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500" ker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defTabSz="410766" fontAlgn="auto">
              <a:spcBef>
                <a:spcPts val="0"/>
              </a:spcBef>
              <a:spcAft>
                <a:spcPts val="0"/>
              </a:spcAft>
              <a:defRPr/>
            </a:pPr>
            <a:fld id="{BCE44B85-AA80-9149-A94E-287E1FF2C290}" type="slidenum">
              <a:rPr lang="en-US" sz="1000" kern="0">
                <a:solidFill>
                  <a:srgbClr val="6B6D8E"/>
                </a:solidFill>
                <a:latin typeface="Montserrat"/>
              </a:rPr>
              <a:pPr algn="r" defTabSz="410766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sz="1000" kern="0">
              <a:solidFill>
                <a:srgbClr val="6B6D8E"/>
              </a:solidFill>
              <a:latin typeface="Montserrat"/>
            </a:endParaRPr>
          </a:p>
        </p:txBody>
      </p:sp>
      <p:cxnSp>
        <p:nvCxnSpPr>
          <p:cNvPr id="4" name="Gerade Verbindung mit Pfeil 4"/>
          <p:cNvCxnSpPr/>
          <p:nvPr/>
        </p:nvCxnSpPr>
        <p:spPr bwMode="auto">
          <a:xfrm>
            <a:off x="1415480" y="3373546"/>
            <a:ext cx="1500210" cy="24828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5" name="Gerade Verbindung mit Pfeil 8"/>
          <p:cNvCxnSpPr/>
          <p:nvPr/>
        </p:nvCxnSpPr>
        <p:spPr bwMode="auto">
          <a:xfrm flipH="1" flipV="1">
            <a:off x="8256240" y="3536393"/>
            <a:ext cx="2096856" cy="18319"/>
          </a:xfrm>
          <a:prstGeom prst="straightConnector1">
            <a:avLst/>
          </a:prstGeom>
          <a:noFill/>
          <a:ln w="57150" cap="flat" cmpd="sng" algn="ctr">
            <a:solidFill>
              <a:srgbClr val="4FD1FF"/>
            </a:solidFill>
            <a:prstDash val="solid"/>
            <a:round/>
            <a:headEnd type="none" w="med" len="med"/>
            <a:tailEnd type="arrow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6" name="Ellipse 3"/>
          <p:cNvSpPr/>
          <p:nvPr/>
        </p:nvSpPr>
        <p:spPr bwMode="auto">
          <a:xfrm>
            <a:off x="4971895" y="3976936"/>
            <a:ext cx="2033140" cy="424173"/>
          </a:xfrm>
          <a:prstGeom prst="ellipse">
            <a:avLst/>
          </a:prstGeom>
          <a:solidFill>
            <a:srgbClr val="000000">
              <a:alpha val="6392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10766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500" kern="0">
              <a:solidFill>
                <a:prstClr val="black"/>
              </a:solidFill>
              <a:latin typeface="Helvetica Ligh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597576" y="3632025"/>
            <a:ext cx="1399742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 err="1">
                <a:solidFill>
                  <a:srgbClr val="00B0F0"/>
                </a:solidFill>
                <a:latin typeface="Imperial URW Bold"/>
              </a:rPr>
              <a:t>slowing</a:t>
            </a:r>
            <a:r>
              <a:rPr lang="de-DE" kern="0" dirty="0">
                <a:solidFill>
                  <a:srgbClr val="00B0F0"/>
                </a:solidFill>
                <a:latin typeface="Imperial URW Bold"/>
              </a:rPr>
              <a:t> </a:t>
            </a:r>
            <a:r>
              <a:rPr lang="de-DE" kern="0" dirty="0" err="1">
                <a:solidFill>
                  <a:srgbClr val="00B0F0"/>
                </a:solidFill>
                <a:latin typeface="Imperial URW Bold"/>
              </a:rPr>
              <a:t>laser</a:t>
            </a:r>
            <a:endParaRPr lang="de-DE" kern="0" dirty="0">
              <a:solidFill>
                <a:srgbClr val="00B0F0"/>
              </a:solidFill>
              <a:latin typeface="Imperial URW Bold"/>
            </a:endParaRPr>
          </a:p>
        </p:txBody>
      </p:sp>
      <p:sp>
        <p:nvSpPr>
          <p:cNvPr id="8" name="Ellipse 18"/>
          <p:cNvSpPr/>
          <p:nvPr/>
        </p:nvSpPr>
        <p:spPr bwMode="auto">
          <a:xfrm>
            <a:off x="1119651" y="3464056"/>
            <a:ext cx="2172562" cy="661720"/>
          </a:xfrm>
          <a:prstGeom prst="ellipse">
            <a:avLst/>
          </a:prstGeom>
          <a:solidFill>
            <a:srgbClr val="000000">
              <a:alpha val="6392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10766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500" kern="0">
              <a:solidFill>
                <a:prstClr val="black"/>
              </a:solidFill>
              <a:latin typeface="Helvetica Light"/>
            </a:endParaRPr>
          </a:p>
        </p:txBody>
      </p:sp>
      <p:sp>
        <p:nvSpPr>
          <p:cNvPr id="9" name="Rechteck 5"/>
          <p:cNvSpPr/>
          <p:nvPr/>
        </p:nvSpPr>
        <p:spPr>
          <a:xfrm>
            <a:off x="1502482" y="3464056"/>
            <a:ext cx="141417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atomic</a:t>
            </a:r>
            <a:r>
              <a:rPr lang="de-DE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beam</a:t>
            </a:r>
          </a:p>
          <a:p>
            <a:pPr algn="l" defTabSz="410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oven</a:t>
            </a:r>
            <a:endParaRPr lang="de-DE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413479" y="2393047"/>
            <a:ext cx="1683832" cy="2088543"/>
            <a:chOff x="13422733" y="6160481"/>
            <a:chExt cx="1910487" cy="2368574"/>
          </a:xfrm>
        </p:grpSpPr>
        <p:cxnSp>
          <p:nvCxnSpPr>
            <p:cNvPr id="10" name="Gerade Verbindung mit Pfeil 12"/>
            <p:cNvCxnSpPr/>
            <p:nvPr/>
          </p:nvCxnSpPr>
          <p:spPr bwMode="auto">
            <a:xfrm>
              <a:off x="14213722" y="6160481"/>
              <a:ext cx="24213" cy="949295"/>
            </a:xfrm>
            <a:prstGeom prst="straightConnector1">
              <a:avLst/>
            </a:prstGeom>
            <a:noFill/>
            <a:ln w="47625" cap="flat" cmpd="sng" algn="ctr">
              <a:solidFill>
                <a:srgbClr val="4FD1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1" name="Gerade Verbindung mit Pfeil 13"/>
            <p:cNvCxnSpPr/>
            <p:nvPr/>
          </p:nvCxnSpPr>
          <p:spPr bwMode="auto">
            <a:xfrm flipH="1" flipV="1">
              <a:off x="14237935" y="7720627"/>
              <a:ext cx="11394" cy="808428"/>
            </a:xfrm>
            <a:prstGeom prst="straightConnector1">
              <a:avLst/>
            </a:prstGeom>
            <a:noFill/>
            <a:ln w="47625" cap="flat" cmpd="sng" algn="ctr">
              <a:solidFill>
                <a:srgbClr val="4FD1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2" name="Gerade Verbindung mit Pfeil 14"/>
            <p:cNvCxnSpPr/>
            <p:nvPr/>
          </p:nvCxnSpPr>
          <p:spPr bwMode="auto">
            <a:xfrm flipH="1" flipV="1">
              <a:off x="14441609" y="7457127"/>
              <a:ext cx="891611" cy="149908"/>
            </a:xfrm>
            <a:prstGeom prst="straightConnector1">
              <a:avLst/>
            </a:prstGeom>
            <a:noFill/>
            <a:ln w="47625" cap="flat" cmpd="sng" algn="ctr">
              <a:solidFill>
                <a:srgbClr val="4FD1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3" name="Gerade Verbindung mit Pfeil 19"/>
            <p:cNvCxnSpPr/>
            <p:nvPr/>
          </p:nvCxnSpPr>
          <p:spPr bwMode="auto">
            <a:xfrm flipV="1">
              <a:off x="13422733" y="7457127"/>
              <a:ext cx="662801" cy="263500"/>
            </a:xfrm>
            <a:prstGeom prst="straightConnector1">
              <a:avLst/>
            </a:prstGeom>
            <a:noFill/>
            <a:ln w="47625" cap="flat" cmpd="sng" algn="ctr">
              <a:solidFill>
                <a:srgbClr val="4FD1FF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24" name="Rechteck 6"/>
          <p:cNvSpPr/>
          <p:nvPr/>
        </p:nvSpPr>
        <p:spPr>
          <a:xfrm>
            <a:off x="5261343" y="3988441"/>
            <a:ext cx="145424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410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de-DE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kern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lasers</a:t>
            </a:r>
            <a:endParaRPr lang="de-DE" kern="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rafik 10">
            <a:extLst>
              <a:ext uri="{FF2B5EF4-FFF2-40B4-BE49-F238E27FC236}">
                <a16:creationId xmlns:a16="http://schemas.microsoft.com/office/drawing/2014/main" id="{6F7E4273-1088-4891-83CE-DF72D1FD8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9587"/>
            <a:ext cx="648000" cy="648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9" name="Titel 1">
            <a:extLst>
              <a:ext uri="{FF2B5EF4-FFF2-40B4-BE49-F238E27FC236}">
                <a16:creationId xmlns:a16="http://schemas.microsoft.com/office/drawing/2014/main" id="{FA162F56-A163-4FE2-80C8-2920A4DC9735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Laser </a:t>
            </a:r>
            <a:r>
              <a:rPr lang="de-DE" sz="4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cooling</a:t>
            </a:r>
            <a:endParaRPr lang="de-DE" sz="4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Ellipse 3">
            <a:extLst>
              <a:ext uri="{FF2B5EF4-FFF2-40B4-BE49-F238E27FC236}">
                <a16:creationId xmlns:a16="http://schemas.microsoft.com/office/drawing/2014/main" id="{94337917-9551-41D2-B8BA-AC2D7EE350FA}"/>
              </a:ext>
            </a:extLst>
          </p:cNvPr>
          <p:cNvSpPr/>
          <p:nvPr/>
        </p:nvSpPr>
        <p:spPr bwMode="auto">
          <a:xfrm>
            <a:off x="2871594" y="3946157"/>
            <a:ext cx="2033140" cy="424173"/>
          </a:xfrm>
          <a:prstGeom prst="ellipse">
            <a:avLst/>
          </a:prstGeom>
          <a:solidFill>
            <a:srgbClr val="000000">
              <a:alpha val="6392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10766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500" kern="0">
              <a:solidFill>
                <a:prstClr val="black"/>
              </a:solidFill>
              <a:latin typeface="Helvetica Light"/>
            </a:endParaRPr>
          </a:p>
        </p:txBody>
      </p:sp>
      <p:sp>
        <p:nvSpPr>
          <p:cNvPr id="25" name="Rechteck 6">
            <a:extLst>
              <a:ext uri="{FF2B5EF4-FFF2-40B4-BE49-F238E27FC236}">
                <a16:creationId xmlns:a16="http://schemas.microsoft.com/office/drawing/2014/main" id="{0A28BCB6-6940-4024-9052-0166082FEE23}"/>
              </a:ext>
            </a:extLst>
          </p:cNvPr>
          <p:cNvSpPr/>
          <p:nvPr/>
        </p:nvSpPr>
        <p:spPr>
          <a:xfrm>
            <a:off x="3079290" y="3957662"/>
            <a:ext cx="161775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410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Zeeman </a:t>
            </a:r>
            <a:r>
              <a:rPr lang="de-DE" kern="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slower</a:t>
            </a:r>
            <a:endParaRPr lang="de-DE" kern="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920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0553EFB-5671-4913-8C47-9E9FB5055E0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BEC in steady-state?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1E6F8C-16FE-4EA2-BF60-1A49AB477628}"/>
              </a:ext>
            </a:extLst>
          </p:cNvPr>
          <p:cNvGrpSpPr/>
          <p:nvPr/>
        </p:nvGrpSpPr>
        <p:grpSpPr>
          <a:xfrm>
            <a:off x="4226126" y="1209832"/>
            <a:ext cx="3891479" cy="1352356"/>
            <a:chOff x="2950912" y="1209832"/>
            <a:chExt cx="3891479" cy="135235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5C047FE-7E99-4C5E-B44C-F9E520434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12" b="54918"/>
            <a:stretch/>
          </p:blipFill>
          <p:spPr>
            <a:xfrm>
              <a:off x="2950912" y="1209832"/>
              <a:ext cx="3891479" cy="1344059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9F2B171-BC19-4C30-A542-93BECBA8B9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73030" y="2145516"/>
              <a:ext cx="997810" cy="416672"/>
              <a:chOff x="7409194" y="6300015"/>
              <a:chExt cx="997810" cy="416672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BD87532-06A7-4961-94D5-96EC419BAB53}"/>
                  </a:ext>
                </a:extLst>
              </p:cNvPr>
              <p:cNvCxnSpPr/>
              <p:nvPr/>
            </p:nvCxnSpPr>
            <p:spPr bwMode="auto">
              <a:xfrm>
                <a:off x="7409194" y="6300015"/>
                <a:ext cx="997810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" name="Textfeld 186">
                <a:extLst>
                  <a:ext uri="{FF2B5EF4-FFF2-40B4-BE49-F238E27FC236}">
                    <a16:creationId xmlns:a16="http://schemas.microsoft.com/office/drawing/2014/main" id="{49346DF2-7F00-48ED-917E-E93A1BD50A9B}"/>
                  </a:ext>
                </a:extLst>
              </p:cNvPr>
              <p:cNvSpPr txBox="1"/>
              <p:nvPr/>
            </p:nvSpPr>
            <p:spPr>
              <a:xfrm>
                <a:off x="7547451" y="6316577"/>
                <a:ext cx="72487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AT" sz="2000" dirty="0">
                    <a:solidFill>
                      <a:srgbClr val="FFFFFF"/>
                    </a:solidFill>
                    <a:latin typeface="+mn-lt"/>
                  </a:rPr>
                  <a:t>1mm</a:t>
                </a:r>
              </a:p>
            </p:txBody>
          </p:sp>
        </p:grpSp>
      </p:grpSp>
      <p:sp>
        <p:nvSpPr>
          <p:cNvPr id="22" name="TextBox 59">
            <a:extLst>
              <a:ext uri="{FF2B5EF4-FFF2-40B4-BE49-F238E27FC236}">
                <a16:creationId xmlns:a16="http://schemas.microsoft.com/office/drawing/2014/main" id="{13482F68-9204-46CF-8241-011111BDCFB0}"/>
              </a:ext>
            </a:extLst>
          </p:cNvPr>
          <p:cNvSpPr txBox="1"/>
          <p:nvPr/>
        </p:nvSpPr>
        <p:spPr>
          <a:xfrm>
            <a:off x="4144421" y="793628"/>
            <a:ext cx="224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In situ</a:t>
            </a:r>
          </a:p>
        </p:txBody>
      </p:sp>
      <p:sp>
        <p:nvSpPr>
          <p:cNvPr id="23" name="TextBox 59">
            <a:extLst>
              <a:ext uri="{FF2B5EF4-FFF2-40B4-BE49-F238E27FC236}">
                <a16:creationId xmlns:a16="http://schemas.microsoft.com/office/drawing/2014/main" id="{7E0C74B0-51D5-4D8A-A001-98C44CA9A1F0}"/>
              </a:ext>
            </a:extLst>
          </p:cNvPr>
          <p:cNvSpPr txBox="1"/>
          <p:nvPr/>
        </p:nvSpPr>
        <p:spPr>
          <a:xfrm>
            <a:off x="4117141" y="2960766"/>
            <a:ext cx="224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18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expansion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DBFB928-4B0F-44C9-B072-52A49D4954AA}"/>
              </a:ext>
            </a:extLst>
          </p:cNvPr>
          <p:cNvGrpSpPr/>
          <p:nvPr/>
        </p:nvGrpSpPr>
        <p:grpSpPr>
          <a:xfrm>
            <a:off x="4215147" y="3421836"/>
            <a:ext cx="3913434" cy="1999928"/>
            <a:chOff x="2944538" y="3421836"/>
            <a:chExt cx="3913434" cy="199992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661CE43-F405-4CAE-9958-83E96FEB1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98" b="12230"/>
            <a:stretch/>
          </p:blipFill>
          <p:spPr>
            <a:xfrm>
              <a:off x="2944538" y="3421836"/>
              <a:ext cx="3913434" cy="1983036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BA093B2-88B4-4ACB-B242-2A6C7B6DEAB1}"/>
                </a:ext>
              </a:extLst>
            </p:cNvPr>
            <p:cNvCxnSpPr/>
            <p:nvPr/>
          </p:nvCxnSpPr>
          <p:spPr bwMode="auto">
            <a:xfrm>
              <a:off x="5673030" y="5005092"/>
              <a:ext cx="997810" cy="0"/>
            </a:xfrm>
            <a:prstGeom prst="line">
              <a:avLst/>
            </a:prstGeom>
            <a:noFill/>
            <a:ln w="444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Textfeld 186">
              <a:extLst>
                <a:ext uri="{FF2B5EF4-FFF2-40B4-BE49-F238E27FC236}">
                  <a16:creationId xmlns:a16="http://schemas.microsoft.com/office/drawing/2014/main" id="{6000B025-3F42-4E42-9015-4C202C14D042}"/>
                </a:ext>
              </a:extLst>
            </p:cNvPr>
            <p:cNvSpPr txBox="1"/>
            <p:nvPr/>
          </p:nvSpPr>
          <p:spPr>
            <a:xfrm>
              <a:off x="5811287" y="5021654"/>
              <a:ext cx="72487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de-AT" sz="2000" dirty="0">
                  <a:solidFill>
                    <a:srgbClr val="FFFFFF"/>
                  </a:solidFill>
                  <a:latin typeface="+mn-lt"/>
                </a:rPr>
                <a:t>1mm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2175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EBD5D70-3EA5-4AF0-8499-901CA0FAC2C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BEC in steady-state?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4C2B22-9C80-4818-A489-CC79CB4D38B6}"/>
              </a:ext>
            </a:extLst>
          </p:cNvPr>
          <p:cNvCxnSpPr/>
          <p:nvPr/>
        </p:nvCxnSpPr>
        <p:spPr bwMode="auto">
          <a:xfrm flipV="1">
            <a:off x="1674342" y="4230477"/>
            <a:ext cx="8863658" cy="1897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E23B4B-9772-4192-AE3B-DF7493ADA2D6}"/>
              </a:ext>
            </a:extLst>
          </p:cNvPr>
          <p:cNvCxnSpPr/>
          <p:nvPr/>
        </p:nvCxnSpPr>
        <p:spPr bwMode="auto">
          <a:xfrm flipV="1">
            <a:off x="1674342" y="5964984"/>
            <a:ext cx="8863658" cy="1897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0570DE-0742-41E9-A1A7-1951DEFAA497}"/>
              </a:ext>
            </a:extLst>
          </p:cNvPr>
          <p:cNvCxnSpPr/>
          <p:nvPr/>
        </p:nvCxnSpPr>
        <p:spPr bwMode="auto">
          <a:xfrm flipV="1">
            <a:off x="1674342" y="2553686"/>
            <a:ext cx="8863658" cy="1897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CB90E8CD-37A1-4879-8D0D-548F20829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05" y="1930533"/>
            <a:ext cx="2698598" cy="12336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8ED038-CC66-4C2B-AC6C-6F148E790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9" y="3611860"/>
            <a:ext cx="2698598" cy="12336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B818983-B32C-48D6-A747-B17BD2C955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9" y="1930533"/>
            <a:ext cx="2698598" cy="12336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754731A-C2EF-4AD1-AFD4-4C8F8FC73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07" y="1930533"/>
            <a:ext cx="2698598" cy="12336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C8A8BF-0306-43A3-8B27-1760E95F1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07" y="3611860"/>
            <a:ext cx="2698598" cy="12336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863BCBD-2F38-4D47-A297-B63C7D1CFC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05" y="3611860"/>
            <a:ext cx="2698598" cy="12336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899F270-BB99-466D-B35D-852E6D702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9" y="5348272"/>
            <a:ext cx="2698598" cy="123364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F9A9A43-4539-4015-B445-DEBA477B0BCA}"/>
              </a:ext>
            </a:extLst>
          </p:cNvPr>
          <p:cNvSpPr txBox="1"/>
          <p:nvPr/>
        </p:nvSpPr>
        <p:spPr>
          <a:xfrm>
            <a:off x="1821237" y="1930533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1.1s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BDDF2F-D504-4E18-8F9E-D384D5B59EBC}"/>
              </a:ext>
            </a:extLst>
          </p:cNvPr>
          <p:cNvSpPr txBox="1"/>
          <p:nvPr/>
        </p:nvSpPr>
        <p:spPr>
          <a:xfrm>
            <a:off x="4772081" y="1930533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1.5s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0AA44E-4545-42A5-9ABB-15A5754AD85F}"/>
              </a:ext>
            </a:extLst>
          </p:cNvPr>
          <p:cNvSpPr txBox="1"/>
          <p:nvPr/>
        </p:nvSpPr>
        <p:spPr>
          <a:xfrm>
            <a:off x="7729590" y="1930533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2.0s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F1EBCD-E61D-46D1-B71A-A3AF8176C9CC}"/>
              </a:ext>
            </a:extLst>
          </p:cNvPr>
          <p:cNvSpPr txBox="1"/>
          <p:nvPr/>
        </p:nvSpPr>
        <p:spPr>
          <a:xfrm>
            <a:off x="1817879" y="3627694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2.4s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CFE7E1-A79E-49CC-A53D-C5674E05FD0E}"/>
              </a:ext>
            </a:extLst>
          </p:cNvPr>
          <p:cNvSpPr txBox="1"/>
          <p:nvPr/>
        </p:nvSpPr>
        <p:spPr>
          <a:xfrm>
            <a:off x="4783038" y="3617401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3.4s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6F48EE-19AD-4519-89F7-3D96C4922935}"/>
              </a:ext>
            </a:extLst>
          </p:cNvPr>
          <p:cNvSpPr txBox="1"/>
          <p:nvPr/>
        </p:nvSpPr>
        <p:spPr>
          <a:xfrm>
            <a:off x="7749993" y="3627694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5s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3F6251-28D7-4CFF-80C8-705D107B027B}"/>
              </a:ext>
            </a:extLst>
          </p:cNvPr>
          <p:cNvSpPr txBox="1"/>
          <p:nvPr/>
        </p:nvSpPr>
        <p:spPr>
          <a:xfrm>
            <a:off x="1798518" y="5365691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15s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7561AE2-F21A-4E78-AF56-E97AF9709FB2}"/>
              </a:ext>
            </a:extLst>
          </p:cNvPr>
          <p:cNvCxnSpPr/>
          <p:nvPr/>
        </p:nvCxnSpPr>
        <p:spPr bwMode="auto">
          <a:xfrm>
            <a:off x="1804270" y="1184374"/>
            <a:ext cx="8618786" cy="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D9905B3-42B6-4605-94EF-0B9E5CC3E767}"/>
              </a:ext>
            </a:extLst>
          </p:cNvPr>
          <p:cNvSpPr txBox="1"/>
          <p:nvPr/>
        </p:nvSpPr>
        <p:spPr>
          <a:xfrm>
            <a:off x="9669240" y="1182243"/>
            <a:ext cx="62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Arial"/>
              </a:rPr>
              <a:t>t (s)</a:t>
            </a:r>
            <a:endParaRPr lang="en-GB" sz="20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38DFC77-B352-4CEF-9B4F-1BBA71145978}"/>
              </a:ext>
            </a:extLst>
          </p:cNvPr>
          <p:cNvCxnSpPr/>
          <p:nvPr/>
        </p:nvCxnSpPr>
        <p:spPr bwMode="auto">
          <a:xfrm flipH="1">
            <a:off x="1919214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59AC881-3AD6-4AC0-AAD5-93FA6E2F948D}"/>
              </a:ext>
            </a:extLst>
          </p:cNvPr>
          <p:cNvSpPr txBox="1"/>
          <p:nvPr/>
        </p:nvSpPr>
        <p:spPr>
          <a:xfrm>
            <a:off x="1775824" y="132123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Arial"/>
              </a:rPr>
              <a:t>0</a:t>
            </a: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B2F616C-10D8-44BB-8965-1DC6FB179642}"/>
              </a:ext>
            </a:extLst>
          </p:cNvPr>
          <p:cNvCxnSpPr/>
          <p:nvPr/>
        </p:nvCxnSpPr>
        <p:spPr bwMode="auto">
          <a:xfrm flipH="1">
            <a:off x="3875568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FBB6975-9401-4ED7-B42B-F8412C4EFEFD}"/>
              </a:ext>
            </a:extLst>
          </p:cNvPr>
          <p:cNvSpPr txBox="1"/>
          <p:nvPr/>
        </p:nvSpPr>
        <p:spPr>
          <a:xfrm>
            <a:off x="3698277" y="1321232"/>
            <a:ext cx="35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Arial"/>
              </a:rPr>
              <a:t>15</a:t>
            </a: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310BEE-040F-47FF-8224-299A9A4DCB99}"/>
              </a:ext>
            </a:extLst>
          </p:cNvPr>
          <p:cNvSpPr txBox="1"/>
          <p:nvPr/>
        </p:nvSpPr>
        <p:spPr>
          <a:xfrm>
            <a:off x="2431350" y="132123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Arial"/>
              </a:rPr>
              <a:t>5</a:t>
            </a: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2A7F8A-B86B-4EDF-ABC6-60D010C542B9}"/>
              </a:ext>
            </a:extLst>
          </p:cNvPr>
          <p:cNvSpPr txBox="1"/>
          <p:nvPr/>
        </p:nvSpPr>
        <p:spPr>
          <a:xfrm>
            <a:off x="2003667" y="132123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Arial"/>
              </a:rPr>
              <a:t>2</a:t>
            </a: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6CD8F9A-C249-4146-82B0-2970639EC4C2}"/>
              </a:ext>
            </a:extLst>
          </p:cNvPr>
          <p:cNvCxnSpPr/>
          <p:nvPr/>
        </p:nvCxnSpPr>
        <p:spPr bwMode="auto">
          <a:xfrm flipH="1">
            <a:off x="2029827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FDB966E-9EDF-4A4B-9C6C-3D906C4C65E7}"/>
              </a:ext>
            </a:extLst>
          </p:cNvPr>
          <p:cNvCxnSpPr/>
          <p:nvPr/>
        </p:nvCxnSpPr>
        <p:spPr bwMode="auto">
          <a:xfrm flipH="1">
            <a:off x="2080399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844E516-8645-4F36-8A7A-6935B466613C}"/>
              </a:ext>
            </a:extLst>
          </p:cNvPr>
          <p:cNvCxnSpPr/>
          <p:nvPr/>
        </p:nvCxnSpPr>
        <p:spPr bwMode="auto">
          <a:xfrm flipH="1">
            <a:off x="2138479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5BBA7F5-5230-4F74-B55A-FAFDE0192C88}"/>
              </a:ext>
            </a:extLst>
          </p:cNvPr>
          <p:cNvCxnSpPr/>
          <p:nvPr/>
        </p:nvCxnSpPr>
        <p:spPr bwMode="auto">
          <a:xfrm flipH="1">
            <a:off x="2204119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37A8437-3A41-456B-B626-9EF4BCA28C8A}"/>
              </a:ext>
            </a:extLst>
          </p:cNvPr>
          <p:cNvCxnSpPr/>
          <p:nvPr/>
        </p:nvCxnSpPr>
        <p:spPr bwMode="auto">
          <a:xfrm flipH="1">
            <a:off x="2342018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7FA4C5C-5A59-4480-B405-C14161F6EBBC}"/>
              </a:ext>
            </a:extLst>
          </p:cNvPr>
          <p:cNvCxnSpPr/>
          <p:nvPr/>
        </p:nvCxnSpPr>
        <p:spPr bwMode="auto">
          <a:xfrm flipH="1">
            <a:off x="2566162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113566F2-5BFD-4798-BF96-1C9E660792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95" y="5348272"/>
            <a:ext cx="2698110" cy="123342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1AD100E-3F0F-4C8D-A42F-A385F4CDDF67}"/>
              </a:ext>
            </a:extLst>
          </p:cNvPr>
          <p:cNvSpPr txBox="1"/>
          <p:nvPr/>
        </p:nvSpPr>
        <p:spPr>
          <a:xfrm>
            <a:off x="4766105" y="5362435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30s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FB45E51-3DE8-44CF-86B9-19CD073D83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05" y="5348272"/>
            <a:ext cx="2698110" cy="123342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8FDFB7B-8EF1-45C8-B316-FB5476AF0282}"/>
              </a:ext>
            </a:extLst>
          </p:cNvPr>
          <p:cNvSpPr txBox="1"/>
          <p:nvPr/>
        </p:nvSpPr>
        <p:spPr>
          <a:xfrm>
            <a:off x="7736566" y="5360451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60s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673D8A8-E3D0-4CD0-82E1-FF9EA69C26A8}"/>
              </a:ext>
            </a:extLst>
          </p:cNvPr>
          <p:cNvCxnSpPr/>
          <p:nvPr/>
        </p:nvCxnSpPr>
        <p:spPr bwMode="auto">
          <a:xfrm flipH="1">
            <a:off x="5853703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694455C-FC05-4FB0-BA8C-EF751E88569D}"/>
              </a:ext>
            </a:extLst>
          </p:cNvPr>
          <p:cNvSpPr txBox="1"/>
          <p:nvPr/>
        </p:nvSpPr>
        <p:spPr>
          <a:xfrm>
            <a:off x="5676411" y="130529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Arial"/>
              </a:rPr>
              <a:t>30</a:t>
            </a: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13A7C17-1ED1-43EA-A919-97AE1A61A627}"/>
              </a:ext>
            </a:extLst>
          </p:cNvPr>
          <p:cNvCxnSpPr/>
          <p:nvPr/>
        </p:nvCxnSpPr>
        <p:spPr bwMode="auto">
          <a:xfrm flipH="1">
            <a:off x="9468012" y="1064020"/>
            <a:ext cx="0" cy="24906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25EBC3E-0740-42F7-B766-148ED80C4D86}"/>
              </a:ext>
            </a:extLst>
          </p:cNvPr>
          <p:cNvSpPr txBox="1"/>
          <p:nvPr/>
        </p:nvSpPr>
        <p:spPr>
          <a:xfrm>
            <a:off x="9290720" y="132085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Arial"/>
              </a:rPr>
              <a:t>60</a:t>
            </a:r>
            <a:endParaRPr lang="en-GB" sz="12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0BF5D69-F0A9-4415-BC5C-66C5A77671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589" y="5513527"/>
            <a:ext cx="2698110" cy="123342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148D535-6D80-4B02-900E-5B1C51BC9746}"/>
              </a:ext>
            </a:extLst>
          </p:cNvPr>
          <p:cNvSpPr txBox="1"/>
          <p:nvPr/>
        </p:nvSpPr>
        <p:spPr>
          <a:xfrm>
            <a:off x="12402551" y="5528791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45s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BAA4AC7-8FCD-46FD-AEB6-E7168BE42A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551" y="1930533"/>
            <a:ext cx="2698598" cy="123364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46D0445-6607-4EF9-BCF0-14A4E40E0A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703" y="3722030"/>
            <a:ext cx="2698598" cy="123364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8DC5FAF-C304-4F1B-B7D6-3E7C4E1DF66D}"/>
              </a:ext>
            </a:extLst>
          </p:cNvPr>
          <p:cNvSpPr txBox="1"/>
          <p:nvPr/>
        </p:nvSpPr>
        <p:spPr>
          <a:xfrm>
            <a:off x="12402552" y="1947952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9.5s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F57B046-8987-4F94-B813-61B00CBBA509}"/>
              </a:ext>
            </a:extLst>
          </p:cNvPr>
          <p:cNvSpPr txBox="1"/>
          <p:nvPr/>
        </p:nvSpPr>
        <p:spPr>
          <a:xfrm>
            <a:off x="12496028" y="3739449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  <a:latin typeface="Arial"/>
              </a:rPr>
              <a:t>13.5s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01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7" grpId="0"/>
      <p:bldP spid="48" grpId="0"/>
      <p:bldP spid="49" grpId="0"/>
      <p:bldP spid="57" grpId="0"/>
      <p:bldP spid="59" grpId="0"/>
      <p:bldP spid="61" grpId="0"/>
      <p:bldP spid="6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5F6B94D-5719-4D00-9962-CEE942FF3BE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BEC detection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AE62D87-FAD1-4AE9-AA5D-9AC950C00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26" y="2914839"/>
            <a:ext cx="3775359" cy="172587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5E68570-D42A-4F01-A71C-EC8F309C3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38" y="2914839"/>
            <a:ext cx="3775359" cy="172587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A295E35-5EFF-4CF0-B198-4C8C4306F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26" y="4825478"/>
            <a:ext cx="3775359" cy="172587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78BF500-DE13-4E58-AFA8-76C12A5E3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38" y="4825479"/>
            <a:ext cx="3775360" cy="172587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2A6686E-EFC9-42BA-BF53-1C43BEE11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38" y="1008866"/>
            <a:ext cx="3775358" cy="172587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FEE6C1E-9606-4319-A486-C8073EA7C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26" y="1008866"/>
            <a:ext cx="3775358" cy="1725878"/>
          </a:xfrm>
          <a:prstGeom prst="rect">
            <a:avLst/>
          </a:prstGeom>
        </p:spPr>
      </p:pic>
      <p:sp>
        <p:nvSpPr>
          <p:cNvPr id="76" name="Rechteck 46">
            <a:extLst>
              <a:ext uri="{FF2B5EF4-FFF2-40B4-BE49-F238E27FC236}">
                <a16:creationId xmlns:a16="http://schemas.microsoft.com/office/drawing/2014/main" id="{ADE55124-F3A6-4E5B-BCE9-76BCED8BEFCF}"/>
              </a:ext>
            </a:extLst>
          </p:cNvPr>
          <p:cNvSpPr/>
          <p:nvPr/>
        </p:nvSpPr>
        <p:spPr>
          <a:xfrm>
            <a:off x="2148480" y="1043808"/>
            <a:ext cx="2828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Image after 18ms </a:t>
            </a:r>
            <a:r>
              <a:rPr lang="de-AT" dirty="0" err="1">
                <a:solidFill>
                  <a:srgbClr val="FFFFFF"/>
                </a:solidFill>
                <a:latin typeface="+mn-lt"/>
              </a:rPr>
              <a:t>expansion</a:t>
            </a:r>
            <a:endParaRPr lang="de-AT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7" name="Rechteck 46">
            <a:extLst>
              <a:ext uri="{FF2B5EF4-FFF2-40B4-BE49-F238E27FC236}">
                <a16:creationId xmlns:a16="http://schemas.microsoft.com/office/drawing/2014/main" id="{E436F4D4-BD73-4FFA-B19A-CAC07CC7337E}"/>
              </a:ext>
            </a:extLst>
          </p:cNvPr>
          <p:cNvSpPr/>
          <p:nvPr/>
        </p:nvSpPr>
        <p:spPr>
          <a:xfrm>
            <a:off x="2148480" y="4851264"/>
            <a:ext cx="1167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Fit </a:t>
            </a:r>
            <a:r>
              <a:rPr lang="de-AT" dirty="0" err="1">
                <a:solidFill>
                  <a:srgbClr val="FFFFFF"/>
                </a:solidFill>
                <a:latin typeface="+mn-lt"/>
              </a:rPr>
              <a:t>residue</a:t>
            </a:r>
            <a:endParaRPr lang="de-AT" dirty="0">
              <a:solidFill>
                <a:srgbClr val="FFFFFF"/>
              </a:solidFill>
              <a:latin typeface="+mn-lt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0BD7322-51AC-4251-9A06-FCE2751757F5}"/>
              </a:ext>
            </a:extLst>
          </p:cNvPr>
          <p:cNvCxnSpPr/>
          <p:nvPr/>
        </p:nvCxnSpPr>
        <p:spPr bwMode="auto">
          <a:xfrm flipH="1">
            <a:off x="7959511" y="5358142"/>
            <a:ext cx="545191" cy="29096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9" name="Rechteck 46">
            <a:extLst>
              <a:ext uri="{FF2B5EF4-FFF2-40B4-BE49-F238E27FC236}">
                <a16:creationId xmlns:a16="http://schemas.microsoft.com/office/drawing/2014/main" id="{50D95E6F-C753-4558-8BCA-AB57DB8235C0}"/>
              </a:ext>
            </a:extLst>
          </p:cNvPr>
          <p:cNvSpPr/>
          <p:nvPr/>
        </p:nvSpPr>
        <p:spPr>
          <a:xfrm>
            <a:off x="8576130" y="5113512"/>
            <a:ext cx="762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2400" dirty="0">
                <a:solidFill>
                  <a:srgbClr val="FFFFFF"/>
                </a:solidFill>
                <a:latin typeface="+mn-lt"/>
              </a:rPr>
              <a:t>BEC!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10AB844-71A2-402D-9C9B-FF5BCC904C01}"/>
              </a:ext>
            </a:extLst>
          </p:cNvPr>
          <p:cNvCxnSpPr/>
          <p:nvPr/>
        </p:nvCxnSpPr>
        <p:spPr bwMode="auto">
          <a:xfrm flipV="1">
            <a:off x="4375344" y="6334284"/>
            <a:ext cx="1197864" cy="0"/>
          </a:xfrm>
          <a:prstGeom prst="line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Rechteck 46">
            <a:extLst>
              <a:ext uri="{FF2B5EF4-FFF2-40B4-BE49-F238E27FC236}">
                <a16:creationId xmlns:a16="http://schemas.microsoft.com/office/drawing/2014/main" id="{4A6DF3D9-B121-4F2A-8D1B-5A01F659F123}"/>
              </a:ext>
            </a:extLst>
          </p:cNvPr>
          <p:cNvSpPr/>
          <p:nvPr/>
        </p:nvSpPr>
        <p:spPr>
          <a:xfrm>
            <a:off x="4649558" y="5953652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1mm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9C9B38-1871-4B8B-AAC0-2E855ACC417F}"/>
              </a:ext>
            </a:extLst>
          </p:cNvPr>
          <p:cNvSpPr txBox="1"/>
          <p:nvPr/>
        </p:nvSpPr>
        <p:spPr>
          <a:xfrm>
            <a:off x="5134850" y="1010930"/>
            <a:ext cx="69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n-lt"/>
              </a:rPr>
              <a:t>2.4s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E71D803-0C7E-48C6-81A9-379B9ED85B74}"/>
              </a:ext>
            </a:extLst>
          </p:cNvPr>
          <p:cNvSpPr txBox="1"/>
          <p:nvPr/>
        </p:nvSpPr>
        <p:spPr>
          <a:xfrm>
            <a:off x="9500732" y="1011254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  <a:latin typeface="+mn-lt"/>
              </a:rPr>
              <a:t>15s</a:t>
            </a:r>
          </a:p>
        </p:txBody>
      </p:sp>
      <p:sp>
        <p:nvSpPr>
          <p:cNvPr id="84" name="Rechteck 46">
            <a:extLst>
              <a:ext uri="{FF2B5EF4-FFF2-40B4-BE49-F238E27FC236}">
                <a16:creationId xmlns:a16="http://schemas.microsoft.com/office/drawing/2014/main" id="{AFF060A7-DFA2-4094-AEB7-8E11497989B7}"/>
              </a:ext>
            </a:extLst>
          </p:cNvPr>
          <p:cNvSpPr/>
          <p:nvPr/>
        </p:nvSpPr>
        <p:spPr>
          <a:xfrm>
            <a:off x="2148480" y="2962723"/>
            <a:ext cx="1215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Thermal fit</a:t>
            </a:r>
            <a:endParaRPr lang="de-AT" sz="14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5" name="Rechteck 46">
            <a:extLst>
              <a:ext uri="{FF2B5EF4-FFF2-40B4-BE49-F238E27FC236}">
                <a16:creationId xmlns:a16="http://schemas.microsoft.com/office/drawing/2014/main" id="{D9B8A0C1-4AA6-49DD-89EF-358B3610102D}"/>
              </a:ext>
            </a:extLst>
          </p:cNvPr>
          <p:cNvSpPr/>
          <p:nvPr/>
        </p:nvSpPr>
        <p:spPr>
          <a:xfrm>
            <a:off x="2159373" y="4350783"/>
            <a:ext cx="2031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400" dirty="0">
                <a:solidFill>
                  <a:srgbClr val="FFFFFF"/>
                </a:solidFill>
                <a:latin typeface="+mn-lt"/>
              </a:rPr>
              <a:t>3 </a:t>
            </a:r>
            <a:r>
              <a:rPr lang="de-AT" sz="1400" dirty="0" err="1">
                <a:solidFill>
                  <a:srgbClr val="FFFFFF"/>
                </a:solidFill>
                <a:latin typeface="+mn-lt"/>
              </a:rPr>
              <a:t>Gaussians</a:t>
            </a:r>
            <a:r>
              <a:rPr lang="de-AT" sz="1400" dirty="0">
                <a:solidFill>
                  <a:srgbClr val="FFFFFF"/>
                </a:solidFill>
                <a:latin typeface="+mn-lt"/>
              </a:rPr>
              <a:t> + </a:t>
            </a:r>
            <a:r>
              <a:rPr lang="de-AT" sz="1400" dirty="0" err="1">
                <a:solidFill>
                  <a:srgbClr val="FFFFFF"/>
                </a:solidFill>
                <a:latin typeface="+mn-lt"/>
              </a:rPr>
              <a:t>Gauss</a:t>
            </a:r>
            <a:r>
              <a:rPr lang="de-AT" sz="1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de-AT" sz="1400" dirty="0" err="1">
                <a:solidFill>
                  <a:srgbClr val="FFFFFF"/>
                </a:solidFill>
                <a:latin typeface="+mn-lt"/>
              </a:rPr>
              <a:t>tube</a:t>
            </a:r>
            <a:endParaRPr lang="de-AT" sz="1400" dirty="0">
              <a:solidFill>
                <a:srgbClr val="FFFFFF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360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9" grpId="0"/>
      <p:bldP spid="81" grpId="0"/>
      <p:bldP spid="84" grpId="0"/>
      <p:bldP spid="8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FB70F9B-6B3F-44F1-8F7F-D849A07349B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BEC detection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8B3880-9A72-4A43-8E4A-E1F5A7E72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38" y="2912700"/>
            <a:ext cx="3778246" cy="17271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D9DC2E-FE5C-4C6C-ADC4-0FD000AF3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26" y="2912700"/>
            <a:ext cx="3778246" cy="17271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93C07E-F264-4218-8F11-ECD93D9B2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38" y="4823059"/>
            <a:ext cx="3778246" cy="17271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98BEC8-7C2C-4305-A2B9-791513F3F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26" y="4823059"/>
            <a:ext cx="3778246" cy="17271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BB67AC-0FE2-4963-B814-AB334DC965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26" y="1008867"/>
            <a:ext cx="3775358" cy="17258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BA7696-BE14-469E-9FD9-B2A1EB79E2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38" y="1008867"/>
            <a:ext cx="3775358" cy="1725877"/>
          </a:xfrm>
          <a:prstGeom prst="rect">
            <a:avLst/>
          </a:prstGeom>
        </p:spPr>
      </p:pic>
      <p:sp>
        <p:nvSpPr>
          <p:cNvPr id="25" name="Rechteck 46">
            <a:extLst>
              <a:ext uri="{FF2B5EF4-FFF2-40B4-BE49-F238E27FC236}">
                <a16:creationId xmlns:a16="http://schemas.microsoft.com/office/drawing/2014/main" id="{402208D3-B0F5-431A-AB86-C7E1D1F59F7E}"/>
              </a:ext>
            </a:extLst>
          </p:cNvPr>
          <p:cNvSpPr/>
          <p:nvPr/>
        </p:nvSpPr>
        <p:spPr>
          <a:xfrm>
            <a:off x="2148480" y="1043808"/>
            <a:ext cx="2828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Image after 18ms </a:t>
            </a:r>
            <a:r>
              <a:rPr lang="de-AT" dirty="0" err="1">
                <a:solidFill>
                  <a:srgbClr val="FFFFFF"/>
                </a:solidFill>
                <a:latin typeface="+mn-lt"/>
              </a:rPr>
              <a:t>expansion</a:t>
            </a:r>
            <a:endParaRPr lang="de-AT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6" name="Rechteck 46">
            <a:extLst>
              <a:ext uri="{FF2B5EF4-FFF2-40B4-BE49-F238E27FC236}">
                <a16:creationId xmlns:a16="http://schemas.microsoft.com/office/drawing/2014/main" id="{093A2C04-3E81-4C42-9283-EE4343A8C55F}"/>
              </a:ext>
            </a:extLst>
          </p:cNvPr>
          <p:cNvSpPr/>
          <p:nvPr/>
        </p:nvSpPr>
        <p:spPr>
          <a:xfrm>
            <a:off x="2148480" y="2962723"/>
            <a:ext cx="1794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Thermal + BEC fit</a:t>
            </a:r>
            <a:endParaRPr lang="de-AT" sz="14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7" name="Rechteck 46">
            <a:extLst>
              <a:ext uri="{FF2B5EF4-FFF2-40B4-BE49-F238E27FC236}">
                <a16:creationId xmlns:a16="http://schemas.microsoft.com/office/drawing/2014/main" id="{19AA49F7-52F9-4C52-A3C2-1141A0D292A8}"/>
              </a:ext>
            </a:extLst>
          </p:cNvPr>
          <p:cNvSpPr/>
          <p:nvPr/>
        </p:nvSpPr>
        <p:spPr>
          <a:xfrm>
            <a:off x="2148480" y="4851264"/>
            <a:ext cx="1167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Fit </a:t>
            </a:r>
            <a:r>
              <a:rPr lang="de-AT" dirty="0" err="1">
                <a:solidFill>
                  <a:srgbClr val="FFFFFF"/>
                </a:solidFill>
                <a:latin typeface="+mn-lt"/>
              </a:rPr>
              <a:t>residue</a:t>
            </a:r>
            <a:endParaRPr lang="de-AT" dirty="0">
              <a:solidFill>
                <a:srgbClr val="FFFFFF"/>
              </a:solidFill>
              <a:latin typeface="+mn-l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37DB36-3CE3-41AC-940C-60017BD29FB3}"/>
              </a:ext>
            </a:extLst>
          </p:cNvPr>
          <p:cNvCxnSpPr/>
          <p:nvPr/>
        </p:nvCxnSpPr>
        <p:spPr bwMode="auto">
          <a:xfrm flipV="1">
            <a:off x="4375344" y="6334284"/>
            <a:ext cx="1197864" cy="0"/>
          </a:xfrm>
          <a:prstGeom prst="line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hteck 46">
            <a:extLst>
              <a:ext uri="{FF2B5EF4-FFF2-40B4-BE49-F238E27FC236}">
                <a16:creationId xmlns:a16="http://schemas.microsoft.com/office/drawing/2014/main" id="{9C1DD932-86FF-407A-B70C-81A596B962D2}"/>
              </a:ext>
            </a:extLst>
          </p:cNvPr>
          <p:cNvSpPr/>
          <p:nvPr/>
        </p:nvSpPr>
        <p:spPr>
          <a:xfrm>
            <a:off x="4649558" y="5953652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FFFFFF"/>
                </a:solidFill>
                <a:latin typeface="+mn-lt"/>
              </a:rPr>
              <a:t>1mm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9AC4EB-C1D0-4CF1-AC7F-B269278E9CB8}"/>
              </a:ext>
            </a:extLst>
          </p:cNvPr>
          <p:cNvSpPr txBox="1"/>
          <p:nvPr/>
        </p:nvSpPr>
        <p:spPr>
          <a:xfrm>
            <a:off x="5134850" y="1010930"/>
            <a:ext cx="69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n-lt"/>
              </a:rPr>
              <a:t>2.4s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285341-A0AC-4979-B6B9-F6D6C6B92052}"/>
              </a:ext>
            </a:extLst>
          </p:cNvPr>
          <p:cNvSpPr txBox="1"/>
          <p:nvPr/>
        </p:nvSpPr>
        <p:spPr>
          <a:xfrm>
            <a:off x="9500732" y="1011254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  <a:latin typeface="+mn-lt"/>
              </a:rPr>
              <a:t>15s</a:t>
            </a:r>
          </a:p>
        </p:txBody>
      </p:sp>
      <p:sp>
        <p:nvSpPr>
          <p:cNvPr id="32" name="Rechteck 46">
            <a:extLst>
              <a:ext uri="{FF2B5EF4-FFF2-40B4-BE49-F238E27FC236}">
                <a16:creationId xmlns:a16="http://schemas.microsoft.com/office/drawing/2014/main" id="{622860DE-2F32-4138-B6F8-EE93E87C9E9A}"/>
              </a:ext>
            </a:extLst>
          </p:cNvPr>
          <p:cNvSpPr/>
          <p:nvPr/>
        </p:nvSpPr>
        <p:spPr>
          <a:xfrm>
            <a:off x="2159373" y="4350783"/>
            <a:ext cx="23711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1400" dirty="0">
                <a:solidFill>
                  <a:srgbClr val="FFFFFF"/>
                </a:solidFill>
                <a:latin typeface="+mn-lt"/>
              </a:rPr>
              <a:t>3 </a:t>
            </a:r>
            <a:r>
              <a:rPr lang="de-AT" sz="1400" dirty="0" err="1">
                <a:solidFill>
                  <a:srgbClr val="FFFFFF"/>
                </a:solidFill>
                <a:latin typeface="+mn-lt"/>
              </a:rPr>
              <a:t>Gaussians</a:t>
            </a:r>
            <a:r>
              <a:rPr lang="de-AT" sz="1400" dirty="0">
                <a:solidFill>
                  <a:srgbClr val="FFFFFF"/>
                </a:solidFill>
                <a:latin typeface="+mn-lt"/>
              </a:rPr>
              <a:t> + </a:t>
            </a:r>
            <a:r>
              <a:rPr lang="de-AT" sz="1400" dirty="0" err="1">
                <a:solidFill>
                  <a:srgbClr val="FFFFFF"/>
                </a:solidFill>
                <a:latin typeface="+mn-lt"/>
              </a:rPr>
              <a:t>Gauss</a:t>
            </a:r>
            <a:r>
              <a:rPr lang="de-AT" sz="1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de-AT" sz="1400" dirty="0" err="1">
                <a:solidFill>
                  <a:srgbClr val="FFFFFF"/>
                </a:solidFill>
                <a:latin typeface="+mn-lt"/>
              </a:rPr>
              <a:t>tube</a:t>
            </a:r>
            <a:r>
              <a:rPr lang="de-AT" sz="1400" dirty="0">
                <a:solidFill>
                  <a:srgbClr val="FFFFFF"/>
                </a:solidFill>
                <a:latin typeface="+mn-lt"/>
              </a:rPr>
              <a:t> + TF</a:t>
            </a:r>
          </a:p>
        </p:txBody>
      </p:sp>
    </p:spTree>
    <p:extLst>
      <p:ext uri="{BB962C8B-B14F-4D97-AF65-F5344CB8AC3E}">
        <p14:creationId xmlns:p14="http://schemas.microsoft.com/office/powerpoint/2010/main" val="1585567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58C937B-DF9C-42F3-AD32-1B441C8CD93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BEC formation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E8FA70-8F1D-4DDE-8266-209A02DD9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36" t="78044" r="32045" b="16345"/>
          <a:stretch/>
        </p:blipFill>
        <p:spPr>
          <a:xfrm>
            <a:off x="901592" y="1388984"/>
            <a:ext cx="4124503" cy="25045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97214E7-0825-4D89-B5B2-9F4A5B85273D}"/>
              </a:ext>
            </a:extLst>
          </p:cNvPr>
          <p:cNvGrpSpPr>
            <a:grpSpLocks noChangeAspect="1"/>
          </p:cNvGrpSpPr>
          <p:nvPr/>
        </p:nvGrpSpPr>
        <p:grpSpPr>
          <a:xfrm>
            <a:off x="187574" y="1738529"/>
            <a:ext cx="8459011" cy="3943693"/>
            <a:chOff x="-60385" y="1473523"/>
            <a:chExt cx="9144000" cy="426304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3835D22-9485-450F-B220-B34F26289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998"/>
            <a:stretch/>
          </p:blipFill>
          <p:spPr>
            <a:xfrm>
              <a:off x="-60385" y="1473523"/>
              <a:ext cx="9144000" cy="4263043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318110-B053-4912-8FBA-15FE22E19F31}"/>
                </a:ext>
              </a:extLst>
            </p:cNvPr>
            <p:cNvSpPr/>
            <p:nvPr/>
          </p:nvSpPr>
          <p:spPr bwMode="auto">
            <a:xfrm>
              <a:off x="1794293" y="5004916"/>
              <a:ext cx="5771072" cy="3623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NL">
                <a:latin typeface="+mn-lt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9A9B518-4D4A-4E09-893C-6CA4E4EF5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9" t="93254" r="36572"/>
          <a:stretch/>
        </p:blipFill>
        <p:spPr>
          <a:xfrm>
            <a:off x="3791264" y="5984232"/>
            <a:ext cx="1545639" cy="3011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DE32FF5-14A7-4B23-A4D5-34D417123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14"/>
          <a:stretch/>
        </p:blipFill>
        <p:spPr>
          <a:xfrm>
            <a:off x="8883753" y="1838742"/>
            <a:ext cx="3227385" cy="41229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B199DE-6617-48DC-9F6F-18A054554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6" b="86484"/>
          <a:stretch/>
        </p:blipFill>
        <p:spPr>
          <a:xfrm>
            <a:off x="9242856" y="1282633"/>
            <a:ext cx="2671421" cy="53582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CB1D6FC-9538-4B75-A5CE-21FB09FFA896}"/>
              </a:ext>
            </a:extLst>
          </p:cNvPr>
          <p:cNvSpPr/>
          <p:nvPr/>
        </p:nvSpPr>
        <p:spPr>
          <a:xfrm>
            <a:off x="9906996" y="302229"/>
            <a:ext cx="2007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latin typeface="+mn-lt"/>
              </a:rPr>
              <a:t>arXiv:2012.07605</a:t>
            </a:r>
          </a:p>
        </p:txBody>
      </p:sp>
    </p:spTree>
    <p:extLst>
      <p:ext uri="{BB962C8B-B14F-4D97-AF65-F5344CB8AC3E}">
        <p14:creationId xmlns:p14="http://schemas.microsoft.com/office/powerpoint/2010/main" val="1850525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80DC315-2201-4795-A478-BFEE9F53A9A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Characterization of steady-state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696F41-04E8-423A-BF20-030D27E45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13" y="963344"/>
            <a:ext cx="3775358" cy="1725877"/>
          </a:xfrm>
          <a:prstGeom prst="rect">
            <a:avLst/>
          </a:prstGeom>
        </p:spPr>
      </p:pic>
      <p:sp>
        <p:nvSpPr>
          <p:cNvPr id="12" name="Rechteck 46">
            <a:extLst>
              <a:ext uri="{FF2B5EF4-FFF2-40B4-BE49-F238E27FC236}">
                <a16:creationId xmlns:a16="http://schemas.microsoft.com/office/drawing/2014/main" id="{414ADD9B-4BC3-4DCC-A6E3-2F0F5B922DA8}"/>
              </a:ext>
            </a:extLst>
          </p:cNvPr>
          <p:cNvSpPr/>
          <p:nvPr/>
        </p:nvSpPr>
        <p:spPr>
          <a:xfrm>
            <a:off x="4987356" y="944397"/>
            <a:ext cx="5051063" cy="1792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BEC:             N = 7.4(2.4) x 10</a:t>
            </a:r>
            <a:r>
              <a:rPr lang="de-AT" sz="2400" baseline="30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3   </a:t>
            </a:r>
            <a:r>
              <a:rPr lang="de-AT" baseline="30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84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Sr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atoms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  </a:t>
            </a:r>
          </a:p>
          <a:p>
            <a:pPr algn="l"/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                    </a:t>
            </a:r>
            <a:r>
              <a:rPr lang="en-US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Replenishment rate 10</a:t>
            </a:r>
            <a:r>
              <a:rPr lang="en-US" sz="2400" baseline="30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atoms/s</a:t>
            </a:r>
            <a:endParaRPr lang="de-AT" baseline="300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algn="l"/>
            <a:endParaRPr lang="de-AT" sz="10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algn="l"/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Dimple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      N = 6.9(4) x 10</a:t>
            </a:r>
            <a:r>
              <a:rPr lang="de-AT" sz="2400" baseline="30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5         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T</a:t>
            </a:r>
            <a:r>
              <a:rPr lang="de-AT" baseline="-25000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vertical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  = 1.08(3)</a:t>
            </a:r>
            <a:r>
              <a:rPr lang="de-AT" sz="1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K</a:t>
            </a:r>
            <a:endParaRPr lang="de-AT" baseline="3000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algn="l"/>
            <a:endParaRPr lang="de-AT" sz="1050" dirty="0">
              <a:solidFill>
                <a:srgbClr val="000000"/>
              </a:solidFill>
              <a:latin typeface="+mn-lt"/>
              <a:cs typeface="Calibri" panose="020F0502020204030204" pitchFamily="34" charset="0"/>
            </a:endParaRPr>
          </a:p>
          <a:p>
            <a:pPr algn="l"/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Reservoir:   N = 7.3(1.8) x 10</a:t>
            </a:r>
            <a:r>
              <a:rPr lang="de-AT" sz="2400" baseline="30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5      </a:t>
            </a:r>
          </a:p>
          <a:p>
            <a:pPr algn="l"/>
            <a:r>
              <a:rPr lang="de-AT" sz="2400" baseline="30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                      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Loading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rate 1.1(4) x 10</a:t>
            </a:r>
            <a:r>
              <a:rPr lang="de-AT" sz="2400" baseline="3000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6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atoms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/s</a:t>
            </a:r>
          </a:p>
        </p:txBody>
      </p:sp>
      <p:sp>
        <p:nvSpPr>
          <p:cNvPr id="13" name="Rechteck 46">
            <a:extLst>
              <a:ext uri="{FF2B5EF4-FFF2-40B4-BE49-F238E27FC236}">
                <a16:creationId xmlns:a16="http://schemas.microsoft.com/office/drawing/2014/main" id="{7D74931F-F493-4884-89B0-E700F577C851}"/>
              </a:ext>
            </a:extLst>
          </p:cNvPr>
          <p:cNvSpPr/>
          <p:nvPr/>
        </p:nvSpPr>
        <p:spPr>
          <a:xfrm>
            <a:off x="657113" y="2919441"/>
            <a:ext cx="5793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Model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assuming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thermalized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gas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does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not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describe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data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Rechteck 46">
            <a:extLst>
              <a:ext uri="{FF2B5EF4-FFF2-40B4-BE49-F238E27FC236}">
                <a16:creationId xmlns:a16="http://schemas.microsoft.com/office/drawing/2014/main" id="{B488F29F-6B52-4E7F-AFB6-735A37434BB1}"/>
              </a:ext>
            </a:extLst>
          </p:cNvPr>
          <p:cNvSpPr/>
          <p:nvPr/>
        </p:nvSpPr>
        <p:spPr>
          <a:xfrm>
            <a:off x="957902" y="3315879"/>
            <a:ext cx="6573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Model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assuming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enhanced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occupation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of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higher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trap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states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fits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data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Rechteck 46">
            <a:extLst>
              <a:ext uri="{FF2B5EF4-FFF2-40B4-BE49-F238E27FC236}">
                <a16:creationId xmlns:a16="http://schemas.microsoft.com/office/drawing/2014/main" id="{A0B83877-31C7-4C1A-AB91-93621C60B6BD}"/>
              </a:ext>
            </a:extLst>
          </p:cNvPr>
          <p:cNvSpPr/>
          <p:nvPr/>
        </p:nvSpPr>
        <p:spPr>
          <a:xfrm>
            <a:off x="957902" y="3712316"/>
            <a:ext cx="4790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Signature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of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driven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, dissipative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nature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of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system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Rechteck 46">
            <a:extLst>
              <a:ext uri="{FF2B5EF4-FFF2-40B4-BE49-F238E27FC236}">
                <a16:creationId xmlns:a16="http://schemas.microsoft.com/office/drawing/2014/main" id="{EDEDD770-50D7-49F8-B608-793F3C6D4F57}"/>
              </a:ext>
            </a:extLst>
          </p:cNvPr>
          <p:cNvSpPr/>
          <p:nvPr/>
        </p:nvSpPr>
        <p:spPr>
          <a:xfrm>
            <a:off x="657112" y="4272044"/>
            <a:ext cx="5582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Future </a:t>
            </a:r>
            <a:r>
              <a:rPr lang="de-AT" dirty="0" err="1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direction</a:t>
            </a:r>
            <a:r>
              <a:rPr lang="de-AT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: </a:t>
            </a:r>
            <a:r>
              <a:rPr lang="de-AT" dirty="0" err="1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driven</a:t>
            </a:r>
            <a:r>
              <a:rPr lang="de-AT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-dissipative </a:t>
            </a:r>
            <a:r>
              <a:rPr lang="de-AT" dirty="0" err="1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many</a:t>
            </a:r>
            <a:r>
              <a:rPr lang="de-AT" dirty="0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-body </a:t>
            </a:r>
            <a:r>
              <a:rPr lang="de-AT" dirty="0" err="1"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physics</a:t>
            </a:r>
            <a:endParaRPr lang="de-AT" dirty="0">
              <a:solidFill>
                <a:srgbClr val="0070C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9" name="Rechteck 46">
            <a:extLst>
              <a:ext uri="{FF2B5EF4-FFF2-40B4-BE49-F238E27FC236}">
                <a16:creationId xmlns:a16="http://schemas.microsoft.com/office/drawing/2014/main" id="{0818D59B-A79C-4BC7-A234-B8F1C789C7DF}"/>
              </a:ext>
            </a:extLst>
          </p:cNvPr>
          <p:cNvSpPr/>
          <p:nvPr/>
        </p:nvSpPr>
        <p:spPr>
          <a:xfrm>
            <a:off x="714940" y="5663656"/>
            <a:ext cx="71445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600" dirty="0">
                <a:latin typeface="+mn-lt"/>
                <a:cs typeface="Calibri" panose="020F0502020204030204" pitchFamily="34" charset="0"/>
              </a:rPr>
              <a:t>     Driven-dissipative BECs </a:t>
            </a:r>
            <a:r>
              <a:rPr lang="de-AT" sz="1600" dirty="0" err="1">
                <a:latin typeface="+mn-lt"/>
                <a:cs typeface="Calibri" panose="020F0502020204030204" pitchFamily="34" charset="0"/>
              </a:rPr>
              <a:t>created</a:t>
            </a:r>
            <a:r>
              <a:rPr lang="de-AT" sz="1600" dirty="0">
                <a:latin typeface="+mn-lt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+mn-lt"/>
                <a:cs typeface="Calibri" panose="020F0502020204030204" pitchFamily="34" charset="0"/>
              </a:rPr>
              <a:t>with</a:t>
            </a:r>
            <a:r>
              <a:rPr lang="de-AT" sz="1600" dirty="0">
                <a:latin typeface="+mn-lt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de-AT" sz="1600" dirty="0">
                <a:latin typeface="+mn-lt"/>
                <a:cs typeface="Calibri" panose="020F0502020204030204" pitchFamily="34" charset="0"/>
              </a:rPr>
              <a:t>             </a:t>
            </a:r>
            <a:r>
              <a:rPr lang="de-AT" sz="1600" dirty="0" err="1">
                <a:latin typeface="+mn-lt"/>
                <a:cs typeface="Calibri" panose="020F0502020204030204" pitchFamily="34" charset="0"/>
              </a:rPr>
              <a:t>exciton-polaritons</a:t>
            </a:r>
            <a:r>
              <a:rPr lang="de-AT" sz="1600" dirty="0">
                <a:latin typeface="+mn-lt"/>
                <a:cs typeface="Calibri" panose="020F0502020204030204" pitchFamily="34" charset="0"/>
              </a:rPr>
              <a:t>         </a:t>
            </a:r>
            <a:r>
              <a:rPr lang="da-DK" sz="1600" dirty="0">
                <a:latin typeface="+mn-lt"/>
                <a:cs typeface="Calibri" panose="020F0502020204030204" pitchFamily="34" charset="0"/>
              </a:rPr>
              <a:t>Rev. Mod. Phys. 82, 1489 </a:t>
            </a:r>
            <a:r>
              <a:rPr lang="en-NL" sz="1600" dirty="0">
                <a:latin typeface="+mn-lt"/>
                <a:cs typeface="Calibri" panose="020F0502020204030204" pitchFamily="34" charset="0"/>
              </a:rPr>
              <a:t>(2010)</a:t>
            </a:r>
            <a:endParaRPr lang="de-AT" sz="1600" dirty="0">
              <a:latin typeface="+mn-lt"/>
              <a:cs typeface="Calibri" panose="020F0502020204030204" pitchFamily="34" charset="0"/>
            </a:endParaRPr>
          </a:p>
          <a:p>
            <a:pPr algn="l"/>
            <a:r>
              <a:rPr lang="de-AT" sz="1600" dirty="0">
                <a:latin typeface="+mn-lt"/>
                <a:cs typeface="Calibri" panose="020F0502020204030204" pitchFamily="34" charset="0"/>
              </a:rPr>
              <a:t>             </a:t>
            </a:r>
            <a:r>
              <a:rPr lang="de-AT" sz="1600" dirty="0" err="1">
                <a:latin typeface="+mn-lt"/>
                <a:cs typeface="Calibri" panose="020F0502020204030204" pitchFamily="34" charset="0"/>
              </a:rPr>
              <a:t>magnons</a:t>
            </a:r>
            <a:r>
              <a:rPr lang="de-AT" sz="1600" dirty="0">
                <a:latin typeface="+mn-lt"/>
                <a:cs typeface="Calibri" panose="020F0502020204030204" pitchFamily="34" charset="0"/>
              </a:rPr>
              <a:t>                         Nat. Phys. 4, 198 (2008) </a:t>
            </a:r>
          </a:p>
          <a:p>
            <a:pPr algn="l"/>
            <a:r>
              <a:rPr lang="de-AT" sz="1600" dirty="0">
                <a:latin typeface="+mn-lt"/>
                <a:cs typeface="Calibri" panose="020F0502020204030204" pitchFamily="34" charset="0"/>
              </a:rPr>
              <a:t>             </a:t>
            </a:r>
            <a:r>
              <a:rPr lang="de-AT" sz="1600" dirty="0" err="1">
                <a:latin typeface="+mn-lt"/>
                <a:cs typeface="Calibri" panose="020F0502020204030204" pitchFamily="34" charset="0"/>
              </a:rPr>
              <a:t>photons</a:t>
            </a:r>
            <a:r>
              <a:rPr lang="de-AT" sz="1600" dirty="0">
                <a:latin typeface="+mn-lt"/>
                <a:cs typeface="Calibri" panose="020F0502020204030204" pitchFamily="34" charset="0"/>
              </a:rPr>
              <a:t>                           </a:t>
            </a:r>
            <a:r>
              <a:rPr lang="en-GB" sz="1600" dirty="0">
                <a:latin typeface="+mn-lt"/>
                <a:cs typeface="Calibri" panose="020F0502020204030204" pitchFamily="34" charset="0"/>
              </a:rPr>
              <a:t>Nature 468, 545 (2010)</a:t>
            </a:r>
            <a:endParaRPr lang="de-AT" sz="16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F5C09D-EC80-48B1-979F-ACF4AAAF2E50}"/>
              </a:ext>
            </a:extLst>
          </p:cNvPr>
          <p:cNvSpPr/>
          <p:nvPr/>
        </p:nvSpPr>
        <p:spPr>
          <a:xfrm>
            <a:off x="1395155" y="4668481"/>
            <a:ext cx="6026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BEC purity </a:t>
            </a:r>
            <a:r>
              <a:rPr lang="en-US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oscillations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new critical exponents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unusual quantum phases, especially in lower dimensions</a:t>
            </a:r>
            <a:endParaRPr lang="en-NL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835211-EA2C-4EF3-8C21-F0D70A7B146F}"/>
              </a:ext>
            </a:extLst>
          </p:cNvPr>
          <p:cNvSpPr/>
          <p:nvPr/>
        </p:nvSpPr>
        <p:spPr>
          <a:xfrm>
            <a:off x="4608709" y="4663140"/>
            <a:ext cx="6869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+mn-lt"/>
                <a:cs typeface="Calibri" panose="020F0502020204030204" pitchFamily="34" charset="0"/>
              </a:rPr>
              <a:t>Phys. Rev. Lett. 88, 170403 (2002),    </a:t>
            </a:r>
            <a:r>
              <a:rPr lang="en-US" dirty="0">
                <a:latin typeface="+mn-lt"/>
                <a:cs typeface="Calibri" panose="020F0502020204030204" pitchFamily="34" charset="0"/>
              </a:rPr>
              <a:t>Phys. Rev. A 93, 033617 (2016)</a:t>
            </a:r>
            <a:endParaRPr lang="en-NL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0BDDEB-2C52-410A-B7DE-008E161C8917}"/>
              </a:ext>
            </a:extLst>
          </p:cNvPr>
          <p:cNvSpPr/>
          <p:nvPr/>
        </p:nvSpPr>
        <p:spPr>
          <a:xfrm>
            <a:off x="8033187" y="4942681"/>
            <a:ext cx="3453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dirty="0">
                <a:latin typeface="+mn-lt"/>
                <a:cs typeface="Calibri" panose="020F0502020204030204" pitchFamily="34" charset="0"/>
              </a:rPr>
              <a:t>Phys. Rev. Lett. 110, 195301 (2013)</a:t>
            </a:r>
            <a:endParaRPr lang="en-NL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DB03F8-08D5-4032-8FB7-810F49FDFD6F}"/>
              </a:ext>
            </a:extLst>
          </p:cNvPr>
          <p:cNvSpPr/>
          <p:nvPr/>
        </p:nvSpPr>
        <p:spPr>
          <a:xfrm>
            <a:off x="8033187" y="5222223"/>
            <a:ext cx="3623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+mn-lt"/>
                <a:cs typeface="Calibri" panose="020F0502020204030204" pitchFamily="34" charset="0"/>
              </a:rPr>
              <a:t>Phys. Rev. Lett. 118, 085301 (2017)</a:t>
            </a:r>
            <a:endParaRPr lang="en-NL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160854-2232-44D0-9787-927A13BAD824}"/>
              </a:ext>
            </a:extLst>
          </p:cNvPr>
          <p:cNvSpPr/>
          <p:nvPr/>
        </p:nvSpPr>
        <p:spPr>
          <a:xfrm>
            <a:off x="9906996" y="302229"/>
            <a:ext cx="2007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latin typeface="+mn-lt"/>
              </a:rPr>
              <a:t>arXiv:2012.07605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533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EEA37DE-F817-400A-807E-ED62ADC0049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Creating an atom laser: method 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019A05-947A-4C2F-B9C0-E9912C263B11}"/>
              </a:ext>
            </a:extLst>
          </p:cNvPr>
          <p:cNvGrpSpPr/>
          <p:nvPr/>
        </p:nvGrpSpPr>
        <p:grpSpPr>
          <a:xfrm>
            <a:off x="5867589" y="3859099"/>
            <a:ext cx="228411" cy="1959321"/>
            <a:chOff x="2337488" y="4276181"/>
            <a:chExt cx="228411" cy="19593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015684B-F35F-491C-9670-0743FD76618A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25" name="Freeform 7 4">
                <a:extLst>
                  <a:ext uri="{FF2B5EF4-FFF2-40B4-BE49-F238E27FC236}">
                    <a16:creationId xmlns:a16="http://schemas.microsoft.com/office/drawing/2014/main" id="{8DD084EA-E175-42CA-A658-7D726CDF9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6" name="Freeform 8 4">
                <a:extLst>
                  <a:ext uri="{FF2B5EF4-FFF2-40B4-BE49-F238E27FC236}">
                    <a16:creationId xmlns:a16="http://schemas.microsoft.com/office/drawing/2014/main" id="{972CDD4B-2C9B-4A8A-AF55-A6860B3B8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7" name="Freeform 9 4">
                <a:extLst>
                  <a:ext uri="{FF2B5EF4-FFF2-40B4-BE49-F238E27FC236}">
                    <a16:creationId xmlns:a16="http://schemas.microsoft.com/office/drawing/2014/main" id="{7B678857-C6FF-4456-B78A-2B81CAC63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28" name="Freeform 10 4">
                <a:extLst>
                  <a:ext uri="{FF2B5EF4-FFF2-40B4-BE49-F238E27FC236}">
                    <a16:creationId xmlns:a16="http://schemas.microsoft.com/office/drawing/2014/main" id="{B1B8B01E-CE1E-4504-AB9A-CF3E10204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73C8793C-7A73-49D5-848B-F9D500488A4F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37488" y="5917886"/>
              <a:ext cx="228411" cy="317616"/>
            </a:xfrm>
            <a:prstGeom prst="triangle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4F6B9435-9204-4CE7-AAA7-5219B92A67F2}"/>
              </a:ext>
            </a:extLst>
          </p:cNvPr>
          <p:cNvSpPr/>
          <p:nvPr/>
        </p:nvSpPr>
        <p:spPr>
          <a:xfrm>
            <a:off x="-60160" y="6500700"/>
            <a:ext cx="1230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latin typeface="+mn-lt"/>
                <a:cs typeface="Calibri" panose="020F0502020204030204" pitchFamily="34" charset="0"/>
              </a:rPr>
              <a:t>N.P. Robins et al., </a:t>
            </a:r>
            <a:r>
              <a:rPr lang="en-NL" i="1" dirty="0">
                <a:latin typeface="+mn-lt"/>
                <a:cs typeface="Calibri" panose="020F0502020204030204" pitchFamily="34" charset="0"/>
              </a:rPr>
              <a:t>Atom lasers: Production, properties and prospects for precision inertial measurement</a:t>
            </a:r>
            <a:r>
              <a:rPr lang="en-NL" dirty="0">
                <a:latin typeface="+mn-lt"/>
                <a:cs typeface="Calibri" panose="020F0502020204030204" pitchFamily="34" charset="0"/>
              </a:rPr>
              <a:t>, Phys</a:t>
            </a:r>
            <a:r>
              <a:rPr lang="en-GB" dirty="0">
                <a:latin typeface="+mn-lt"/>
                <a:cs typeface="Calibri" panose="020F0502020204030204" pitchFamily="34" charset="0"/>
              </a:rPr>
              <a:t>.</a:t>
            </a:r>
            <a:r>
              <a:rPr lang="en-NL" dirty="0">
                <a:latin typeface="+mn-lt"/>
                <a:cs typeface="Calibri" panose="020F0502020204030204" pitchFamily="34" charset="0"/>
              </a:rPr>
              <a:t> Rep</a:t>
            </a:r>
            <a:r>
              <a:rPr lang="en-GB" dirty="0">
                <a:latin typeface="+mn-lt"/>
                <a:cs typeface="Calibri" panose="020F0502020204030204" pitchFamily="34" charset="0"/>
              </a:rPr>
              <a:t>.</a:t>
            </a:r>
            <a:r>
              <a:rPr lang="en-NL" dirty="0">
                <a:latin typeface="+mn-lt"/>
                <a:cs typeface="Calibri" panose="020F0502020204030204" pitchFamily="34" charset="0"/>
              </a:rPr>
              <a:t> 529, 265 (2013)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A5477C-FA4F-45BD-B23C-272AC2A223E6}"/>
              </a:ext>
            </a:extLst>
          </p:cNvPr>
          <p:cNvSpPr/>
          <p:nvPr/>
        </p:nvSpPr>
        <p:spPr>
          <a:xfrm>
            <a:off x="4967729" y="1187442"/>
            <a:ext cx="1989797" cy="68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Atom cavity (trap)</a:t>
            </a:r>
          </a:p>
          <a:p>
            <a:pPr marL="285750" indent="-28575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EF7AB8-CA4D-4BAF-B415-BF28D47342FC}"/>
              </a:ext>
            </a:extLst>
          </p:cNvPr>
          <p:cNvGrpSpPr/>
          <p:nvPr/>
        </p:nvGrpSpPr>
        <p:grpSpPr>
          <a:xfrm>
            <a:off x="4003988" y="2303250"/>
            <a:ext cx="3934953" cy="1902598"/>
            <a:chOff x="7651543" y="2234282"/>
            <a:chExt cx="3934953" cy="190259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5FF4A5-91D1-44C7-98A6-BBFB606C51B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54322" y="3792147"/>
              <a:ext cx="1135379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85F389C-AA0B-40EA-924D-E514A28A62FC}"/>
                </a:ext>
              </a:extLst>
            </p:cNvPr>
            <p:cNvGrpSpPr/>
            <p:nvPr/>
          </p:nvGrpSpPr>
          <p:grpSpPr>
            <a:xfrm>
              <a:off x="7651543" y="2234282"/>
              <a:ext cx="3934953" cy="1902598"/>
              <a:chOff x="7651543" y="2234282"/>
              <a:chExt cx="3934953" cy="190259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4BB91B7-77CE-4659-A9AB-299BC88836B4}"/>
                  </a:ext>
                </a:extLst>
              </p:cNvPr>
              <p:cNvSpPr/>
              <p:nvPr/>
            </p:nvSpPr>
            <p:spPr bwMode="auto">
              <a:xfrm>
                <a:off x="7651543" y="2234282"/>
                <a:ext cx="3934953" cy="1695543"/>
              </a:xfrm>
              <a:custGeom>
                <a:avLst/>
                <a:gdLst>
                  <a:gd name="connsiteX0" fmla="*/ 0 w 3934953"/>
                  <a:gd name="connsiteY0" fmla="*/ 0 h 1695543"/>
                  <a:gd name="connsiteX1" fmla="*/ 650047 w 3934953"/>
                  <a:gd name="connsiteY1" fmla="*/ 944735 h 1695543"/>
                  <a:gd name="connsiteX2" fmla="*/ 1339097 w 3934953"/>
                  <a:gd name="connsiteY2" fmla="*/ 1525444 h 1695543"/>
                  <a:gd name="connsiteX3" fmla="*/ 1707458 w 3934953"/>
                  <a:gd name="connsiteY3" fmla="*/ 1659788 h 1695543"/>
                  <a:gd name="connsiteX4" fmla="*/ 1915473 w 3934953"/>
                  <a:gd name="connsiteY4" fmla="*/ 1694457 h 1695543"/>
                  <a:gd name="connsiteX5" fmla="*/ 2201494 w 3934953"/>
                  <a:gd name="connsiteY5" fmla="*/ 1672788 h 1695543"/>
                  <a:gd name="connsiteX6" fmla="*/ 2561187 w 3934953"/>
                  <a:gd name="connsiteY6" fmla="*/ 1542779 h 1695543"/>
                  <a:gd name="connsiteX7" fmla="*/ 3198233 w 3934953"/>
                  <a:gd name="connsiteY7" fmla="*/ 1027075 h 1695543"/>
                  <a:gd name="connsiteX8" fmla="*/ 3934953 w 3934953"/>
                  <a:gd name="connsiteY8" fmla="*/ 0 h 169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34953" h="1695543">
                    <a:moveTo>
                      <a:pt x="0" y="0"/>
                    </a:moveTo>
                    <a:cubicBezTo>
                      <a:pt x="213432" y="345247"/>
                      <a:pt x="426864" y="690495"/>
                      <a:pt x="650047" y="944735"/>
                    </a:cubicBezTo>
                    <a:cubicBezTo>
                      <a:pt x="873230" y="1198975"/>
                      <a:pt x="1162862" y="1406269"/>
                      <a:pt x="1339097" y="1525444"/>
                    </a:cubicBezTo>
                    <a:cubicBezTo>
                      <a:pt x="1515332" y="1644620"/>
                      <a:pt x="1611395" y="1631619"/>
                      <a:pt x="1707458" y="1659788"/>
                    </a:cubicBezTo>
                    <a:cubicBezTo>
                      <a:pt x="1803521" y="1687957"/>
                      <a:pt x="1833134" y="1692290"/>
                      <a:pt x="1915473" y="1694457"/>
                    </a:cubicBezTo>
                    <a:cubicBezTo>
                      <a:pt x="1997812" y="1696624"/>
                      <a:pt x="2093875" y="1698068"/>
                      <a:pt x="2201494" y="1672788"/>
                    </a:cubicBezTo>
                    <a:cubicBezTo>
                      <a:pt x="2309113" y="1647508"/>
                      <a:pt x="2395064" y="1650398"/>
                      <a:pt x="2561187" y="1542779"/>
                    </a:cubicBezTo>
                    <a:cubicBezTo>
                      <a:pt x="2727310" y="1435160"/>
                      <a:pt x="2969272" y="1284205"/>
                      <a:pt x="3198233" y="1027075"/>
                    </a:cubicBezTo>
                    <a:cubicBezTo>
                      <a:pt x="3427194" y="769945"/>
                      <a:pt x="3681073" y="384972"/>
                      <a:pt x="3934953" y="0"/>
                    </a:cubicBezTo>
                  </a:path>
                </a:pathLst>
              </a:cu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38A00C6-0CDE-425C-94A1-E84E1EED13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658081" y="3518034"/>
                <a:ext cx="1922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D08B1C7-AF5F-4490-9EA5-2DA99533ECD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73601" y="3243921"/>
                <a:ext cx="2480509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46BB6C3-0825-4062-9AAC-7BC463AE08B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142461" y="2969808"/>
                <a:ext cx="294894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88DAB6F-010C-4117-A08F-0BD5B7FB871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946881" y="2695695"/>
                <a:ext cx="333502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FD3FCFE-D873-4214-A917-C338B6029E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69081" y="2421582"/>
                <a:ext cx="3700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2874017-297B-41A5-AC07-B7D1E25B97AD}"/>
                  </a:ext>
                </a:extLst>
              </p:cNvPr>
              <p:cNvSpPr/>
              <p:nvPr/>
            </p:nvSpPr>
            <p:spPr bwMode="auto">
              <a:xfrm>
                <a:off x="8599668" y="3037654"/>
                <a:ext cx="2059365" cy="754610"/>
              </a:xfrm>
              <a:custGeom>
                <a:avLst/>
                <a:gdLst>
                  <a:gd name="connsiteX0" fmla="*/ 0 w 2059365"/>
                  <a:gd name="connsiteY0" fmla="*/ 754610 h 754610"/>
                  <a:gd name="connsiteX1" fmla="*/ 275106 w 2059365"/>
                  <a:gd name="connsiteY1" fmla="*/ 749370 h 754610"/>
                  <a:gd name="connsiteX2" fmla="*/ 466370 w 2059365"/>
                  <a:gd name="connsiteY2" fmla="*/ 710069 h 754610"/>
                  <a:gd name="connsiteX3" fmla="*/ 581653 w 2059365"/>
                  <a:gd name="connsiteY3" fmla="*/ 600027 h 754610"/>
                  <a:gd name="connsiteX4" fmla="*/ 696936 w 2059365"/>
                  <a:gd name="connsiteY4" fmla="*/ 463784 h 754610"/>
                  <a:gd name="connsiteX5" fmla="*/ 814838 w 2059365"/>
                  <a:gd name="connsiteY5" fmla="*/ 233219 h 754610"/>
                  <a:gd name="connsiteX6" fmla="*/ 917020 w 2059365"/>
                  <a:gd name="connsiteY6" fmla="*/ 73395 h 754610"/>
                  <a:gd name="connsiteX7" fmla="*/ 1024443 w 2059365"/>
                  <a:gd name="connsiteY7" fmla="*/ 34 h 754610"/>
                  <a:gd name="connsiteX8" fmla="*/ 1144965 w 2059365"/>
                  <a:gd name="connsiteY8" fmla="*/ 81255 h 754610"/>
                  <a:gd name="connsiteX9" fmla="*/ 1255008 w 2059365"/>
                  <a:gd name="connsiteY9" fmla="*/ 264659 h 754610"/>
                  <a:gd name="connsiteX10" fmla="*/ 1396491 w 2059365"/>
                  <a:gd name="connsiteY10" fmla="*/ 510945 h 754610"/>
                  <a:gd name="connsiteX11" fmla="*/ 1501293 w 2059365"/>
                  <a:gd name="connsiteY11" fmla="*/ 634088 h 754610"/>
                  <a:gd name="connsiteX12" fmla="*/ 1606095 w 2059365"/>
                  <a:gd name="connsiteY12" fmla="*/ 710069 h 754610"/>
                  <a:gd name="connsiteX13" fmla="*/ 1818320 w 2059365"/>
                  <a:gd name="connsiteY13" fmla="*/ 749370 h 754610"/>
                  <a:gd name="connsiteX14" fmla="*/ 2059365 w 2059365"/>
                  <a:gd name="connsiteY14" fmla="*/ 749370 h 75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9365" h="754610">
                    <a:moveTo>
                      <a:pt x="0" y="754610"/>
                    </a:moveTo>
                    <a:lnTo>
                      <a:pt x="275106" y="749370"/>
                    </a:lnTo>
                    <a:cubicBezTo>
                      <a:pt x="352834" y="741947"/>
                      <a:pt x="415279" y="734959"/>
                      <a:pt x="466370" y="710069"/>
                    </a:cubicBezTo>
                    <a:cubicBezTo>
                      <a:pt x="517461" y="685179"/>
                      <a:pt x="543225" y="641074"/>
                      <a:pt x="581653" y="600027"/>
                    </a:cubicBezTo>
                    <a:cubicBezTo>
                      <a:pt x="620081" y="558980"/>
                      <a:pt x="658072" y="524919"/>
                      <a:pt x="696936" y="463784"/>
                    </a:cubicBezTo>
                    <a:cubicBezTo>
                      <a:pt x="735800" y="402649"/>
                      <a:pt x="778157" y="298284"/>
                      <a:pt x="814838" y="233219"/>
                    </a:cubicBezTo>
                    <a:cubicBezTo>
                      <a:pt x="851519" y="168154"/>
                      <a:pt x="882086" y="112259"/>
                      <a:pt x="917020" y="73395"/>
                    </a:cubicBezTo>
                    <a:cubicBezTo>
                      <a:pt x="951954" y="34531"/>
                      <a:pt x="986452" y="-1276"/>
                      <a:pt x="1024443" y="34"/>
                    </a:cubicBezTo>
                    <a:cubicBezTo>
                      <a:pt x="1062434" y="1344"/>
                      <a:pt x="1106538" y="37151"/>
                      <a:pt x="1144965" y="81255"/>
                    </a:cubicBezTo>
                    <a:cubicBezTo>
                      <a:pt x="1183392" y="125359"/>
                      <a:pt x="1213087" y="193044"/>
                      <a:pt x="1255008" y="264659"/>
                    </a:cubicBezTo>
                    <a:cubicBezTo>
                      <a:pt x="1296929" y="336274"/>
                      <a:pt x="1355444" y="449373"/>
                      <a:pt x="1396491" y="510945"/>
                    </a:cubicBezTo>
                    <a:cubicBezTo>
                      <a:pt x="1437539" y="572516"/>
                      <a:pt x="1466359" y="600901"/>
                      <a:pt x="1501293" y="634088"/>
                    </a:cubicBezTo>
                    <a:cubicBezTo>
                      <a:pt x="1536227" y="667275"/>
                      <a:pt x="1553257" y="690855"/>
                      <a:pt x="1606095" y="710069"/>
                    </a:cubicBezTo>
                    <a:cubicBezTo>
                      <a:pt x="1658933" y="729283"/>
                      <a:pt x="1742775" y="742820"/>
                      <a:pt x="1818320" y="749370"/>
                    </a:cubicBezTo>
                    <a:cubicBezTo>
                      <a:pt x="1893865" y="755920"/>
                      <a:pt x="1976615" y="752645"/>
                      <a:pt x="2059365" y="749370"/>
                    </a:cubicBezTo>
                  </a:path>
                </a:pathLst>
              </a:cu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44B1627-9880-43FB-8CA8-C4F096034F06}"/>
                  </a:ext>
                </a:extLst>
              </p:cNvPr>
              <p:cNvSpPr/>
              <p:nvPr/>
            </p:nvSpPr>
            <p:spPr>
              <a:xfrm>
                <a:off x="9331963" y="3384366"/>
                <a:ext cx="634286" cy="752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BEC</a:t>
                </a:r>
              </a:p>
              <a:p>
                <a:pPr marL="285750" indent="-285750"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A7ECCFF-FA65-414E-801D-A9D089AAAD9D}"/>
              </a:ext>
            </a:extLst>
          </p:cNvPr>
          <p:cNvSpPr/>
          <p:nvPr/>
        </p:nvSpPr>
        <p:spPr>
          <a:xfrm>
            <a:off x="2239412" y="3103527"/>
            <a:ext cx="2659804" cy="62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Gain</a:t>
            </a: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(e.g. Bose-enhanced scattering)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EE8DBB-75C1-4264-AE7F-69FE888E1C70}"/>
              </a:ext>
            </a:extLst>
          </p:cNvPr>
          <p:cNvGrpSpPr/>
          <p:nvPr/>
        </p:nvGrpSpPr>
        <p:grpSpPr>
          <a:xfrm>
            <a:off x="4744515" y="2425996"/>
            <a:ext cx="2057267" cy="1269096"/>
            <a:chOff x="8392070" y="2357028"/>
            <a:chExt cx="2057267" cy="126909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24CB509-7812-4EF1-8C93-0B71B7EEF59A}"/>
                </a:ext>
              </a:extLst>
            </p:cNvPr>
            <p:cNvGrpSpPr>
              <a:grpSpLocks noChangeAspect="1"/>
            </p:cNvGrpSpPr>
            <p:nvPr/>
          </p:nvGrpSpPr>
          <p:grpSpPr>
            <a:xfrm rot="1315744">
              <a:off x="8726876" y="3057250"/>
              <a:ext cx="731411" cy="568874"/>
              <a:chOff x="4212192" y="2083774"/>
              <a:chExt cx="381630" cy="296823"/>
            </a:xfrm>
          </p:grpSpPr>
          <p:sp>
            <p:nvSpPr>
              <p:cNvPr id="51" name="Ellipse 602">
                <a:extLst>
                  <a:ext uri="{FF2B5EF4-FFF2-40B4-BE49-F238E27FC236}">
                    <a16:creationId xmlns:a16="http://schemas.microsoft.com/office/drawing/2014/main" id="{F6F21451-CBFE-46A6-8C9E-31CA77EE4823}"/>
                  </a:ext>
                </a:extLst>
              </p:cNvPr>
              <p:cNvSpPr/>
              <p:nvPr/>
            </p:nvSpPr>
            <p:spPr bwMode="auto">
              <a:xfrm>
                <a:off x="4466186" y="2091373"/>
                <a:ext cx="64008" cy="64008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52" name="Ellipse 608">
                <a:extLst>
                  <a:ext uri="{FF2B5EF4-FFF2-40B4-BE49-F238E27FC236}">
                    <a16:creationId xmlns:a16="http://schemas.microsoft.com/office/drawing/2014/main" id="{2CBCAD3A-A834-421D-A74E-2C930A3D8749}"/>
                  </a:ext>
                </a:extLst>
              </p:cNvPr>
              <p:cNvSpPr/>
              <p:nvPr/>
            </p:nvSpPr>
            <p:spPr bwMode="auto">
              <a:xfrm>
                <a:off x="4331689" y="2316589"/>
                <a:ext cx="64008" cy="64008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53" name="Freihandform 619">
                <a:extLst>
                  <a:ext uri="{FF2B5EF4-FFF2-40B4-BE49-F238E27FC236}">
                    <a16:creationId xmlns:a16="http://schemas.microsoft.com/office/drawing/2014/main" id="{57CDF3AC-AF86-4EB8-AC15-72C01185627D}"/>
                  </a:ext>
                </a:extLst>
              </p:cNvPr>
              <p:cNvSpPr/>
              <p:nvPr/>
            </p:nvSpPr>
            <p:spPr bwMode="auto">
              <a:xfrm>
                <a:off x="4388249" y="2189519"/>
                <a:ext cx="205573" cy="114753"/>
              </a:xfrm>
              <a:custGeom>
                <a:avLst/>
                <a:gdLst>
                  <a:gd name="connsiteX0" fmla="*/ 0 w 683664"/>
                  <a:gd name="connsiteY0" fmla="*/ 239294 h 239294"/>
                  <a:gd name="connsiteX1" fmla="*/ 290557 w 683664"/>
                  <a:gd name="connsiteY1" fmla="*/ 12 h 239294"/>
                  <a:gd name="connsiteX2" fmla="*/ 683664 w 683664"/>
                  <a:gd name="connsiteY2" fmla="*/ 230748 h 239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3664" h="239294">
                    <a:moveTo>
                      <a:pt x="0" y="239294"/>
                    </a:moveTo>
                    <a:cubicBezTo>
                      <a:pt x="88306" y="120365"/>
                      <a:pt x="176613" y="1436"/>
                      <a:pt x="290557" y="12"/>
                    </a:cubicBezTo>
                    <a:cubicBezTo>
                      <a:pt x="404501" y="-1412"/>
                      <a:pt x="544082" y="114668"/>
                      <a:pt x="683664" y="230748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54" name="Freihandform 620">
                <a:extLst>
                  <a:ext uri="{FF2B5EF4-FFF2-40B4-BE49-F238E27FC236}">
                    <a16:creationId xmlns:a16="http://schemas.microsoft.com/office/drawing/2014/main" id="{C17E386E-5F30-480D-AF36-114CBAD07101}"/>
                  </a:ext>
                </a:extLst>
              </p:cNvPr>
              <p:cNvSpPr/>
              <p:nvPr/>
            </p:nvSpPr>
            <p:spPr bwMode="auto">
              <a:xfrm flipH="1">
                <a:off x="4212192" y="2083774"/>
                <a:ext cx="238398" cy="102396"/>
              </a:xfrm>
              <a:custGeom>
                <a:avLst/>
                <a:gdLst>
                  <a:gd name="connsiteX0" fmla="*/ 0 w 1093862"/>
                  <a:gd name="connsiteY0" fmla="*/ 572568 h 799624"/>
                  <a:gd name="connsiteX1" fmla="*/ 213645 w 1093862"/>
                  <a:gd name="connsiteY1" fmla="*/ 769122 h 799624"/>
                  <a:gd name="connsiteX2" fmla="*/ 1093862 w 1093862"/>
                  <a:gd name="connsiteY2" fmla="*/ 0 h 799624"/>
                  <a:gd name="connsiteX0" fmla="*/ 0 w 1093862"/>
                  <a:gd name="connsiteY0" fmla="*/ 572568 h 723441"/>
                  <a:gd name="connsiteX1" fmla="*/ 341832 w 1093862"/>
                  <a:gd name="connsiteY1" fmla="*/ 675118 h 723441"/>
                  <a:gd name="connsiteX2" fmla="*/ 1093862 w 1093862"/>
                  <a:gd name="connsiteY2" fmla="*/ 0 h 723441"/>
                  <a:gd name="connsiteX0" fmla="*/ 0 w 1170774"/>
                  <a:gd name="connsiteY0" fmla="*/ 615297 h 740605"/>
                  <a:gd name="connsiteX1" fmla="*/ 418744 w 1170774"/>
                  <a:gd name="connsiteY1" fmla="*/ 675118 h 740605"/>
                  <a:gd name="connsiteX2" fmla="*/ 1170774 w 1170774"/>
                  <a:gd name="connsiteY2" fmla="*/ 0 h 740605"/>
                  <a:gd name="connsiteX0" fmla="*/ 0 w 1170774"/>
                  <a:gd name="connsiteY0" fmla="*/ 615297 h 738000"/>
                  <a:gd name="connsiteX1" fmla="*/ 418744 w 1170774"/>
                  <a:gd name="connsiteY1" fmla="*/ 675118 h 738000"/>
                  <a:gd name="connsiteX2" fmla="*/ 1170774 w 1170774"/>
                  <a:gd name="connsiteY2" fmla="*/ 0 h 738000"/>
                  <a:gd name="connsiteX0" fmla="*/ 0 w 1170774"/>
                  <a:gd name="connsiteY0" fmla="*/ 615297 h 730738"/>
                  <a:gd name="connsiteX1" fmla="*/ 418744 w 1170774"/>
                  <a:gd name="connsiteY1" fmla="*/ 675118 h 730738"/>
                  <a:gd name="connsiteX2" fmla="*/ 1170774 w 1170774"/>
                  <a:gd name="connsiteY2" fmla="*/ 0 h 730738"/>
                  <a:gd name="connsiteX0" fmla="*/ 0 w 1136591"/>
                  <a:gd name="connsiteY0" fmla="*/ 598206 h 724392"/>
                  <a:gd name="connsiteX1" fmla="*/ 384561 w 1136591"/>
                  <a:gd name="connsiteY1" fmla="*/ 675118 h 724392"/>
                  <a:gd name="connsiteX2" fmla="*/ 1136591 w 1136591"/>
                  <a:gd name="connsiteY2" fmla="*/ 0 h 72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6591" h="724392">
                    <a:moveTo>
                      <a:pt x="0" y="598206"/>
                    </a:moveTo>
                    <a:cubicBezTo>
                      <a:pt x="143854" y="710014"/>
                      <a:pt x="195129" y="774819"/>
                      <a:pt x="384561" y="675118"/>
                    </a:cubicBezTo>
                    <a:cubicBezTo>
                      <a:pt x="573993" y="575417"/>
                      <a:pt x="787637" y="336847"/>
                      <a:pt x="1136591" y="0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 w="med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4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45" name="Ellipse 602">
              <a:extLst>
                <a:ext uri="{FF2B5EF4-FFF2-40B4-BE49-F238E27FC236}">
                  <a16:creationId xmlns:a16="http://schemas.microsoft.com/office/drawing/2014/main" id="{6D9AF2A4-1B70-4E31-891A-DBD39B14238A}"/>
                </a:ext>
              </a:extLst>
            </p:cNvPr>
            <p:cNvSpPr/>
            <p:nvPr/>
          </p:nvSpPr>
          <p:spPr bwMode="auto">
            <a:xfrm rot="1315744">
              <a:off x="9430748" y="2644960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6" name="Ellipse 602">
              <a:extLst>
                <a:ext uri="{FF2B5EF4-FFF2-40B4-BE49-F238E27FC236}">
                  <a16:creationId xmlns:a16="http://schemas.microsoft.com/office/drawing/2014/main" id="{AF17E248-DCA1-480A-B0D1-0E8F129E1733}"/>
                </a:ext>
              </a:extLst>
            </p:cNvPr>
            <p:cNvSpPr/>
            <p:nvPr/>
          </p:nvSpPr>
          <p:spPr bwMode="auto">
            <a:xfrm rot="1315744">
              <a:off x="8607658" y="2357028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7" name="Ellipse 602">
              <a:extLst>
                <a:ext uri="{FF2B5EF4-FFF2-40B4-BE49-F238E27FC236}">
                  <a16:creationId xmlns:a16="http://schemas.microsoft.com/office/drawing/2014/main" id="{BA9791E6-37F8-4BEB-8FCA-982C029A418D}"/>
                </a:ext>
              </a:extLst>
            </p:cNvPr>
            <p:cNvSpPr/>
            <p:nvPr/>
          </p:nvSpPr>
          <p:spPr bwMode="auto">
            <a:xfrm rot="1315744">
              <a:off x="8392070" y="2882095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8" name="Ellipse 602">
              <a:extLst>
                <a:ext uri="{FF2B5EF4-FFF2-40B4-BE49-F238E27FC236}">
                  <a16:creationId xmlns:a16="http://schemas.microsoft.com/office/drawing/2014/main" id="{7498E551-504E-4C0C-8F8A-C465BCD895AF}"/>
                </a:ext>
              </a:extLst>
            </p:cNvPr>
            <p:cNvSpPr/>
            <p:nvPr/>
          </p:nvSpPr>
          <p:spPr bwMode="auto">
            <a:xfrm rot="1315744">
              <a:off x="10326663" y="3176879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49" name="Ellipse 602">
              <a:extLst>
                <a:ext uri="{FF2B5EF4-FFF2-40B4-BE49-F238E27FC236}">
                  <a16:creationId xmlns:a16="http://schemas.microsoft.com/office/drawing/2014/main" id="{F951274C-4303-42AD-BE59-9EE28ED77500}"/>
                </a:ext>
              </a:extLst>
            </p:cNvPr>
            <p:cNvSpPr/>
            <p:nvPr/>
          </p:nvSpPr>
          <p:spPr bwMode="auto">
            <a:xfrm rot="1315744">
              <a:off x="10096719" y="2644961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0" name="Ellipse 602">
              <a:extLst>
                <a:ext uri="{FF2B5EF4-FFF2-40B4-BE49-F238E27FC236}">
                  <a16:creationId xmlns:a16="http://schemas.microsoft.com/office/drawing/2014/main" id="{41472485-54D0-4AF7-965E-A4A027EE6F18}"/>
                </a:ext>
              </a:extLst>
            </p:cNvPr>
            <p:cNvSpPr/>
            <p:nvPr/>
          </p:nvSpPr>
          <p:spPr bwMode="auto">
            <a:xfrm rot="1315744">
              <a:off x="10144831" y="3441735"/>
              <a:ext cx="122674" cy="122674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140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55" name="Ellipse 602">
            <a:extLst>
              <a:ext uri="{FF2B5EF4-FFF2-40B4-BE49-F238E27FC236}">
                <a16:creationId xmlns:a16="http://schemas.microsoft.com/office/drawing/2014/main" id="{9E97EA6C-2163-485B-A0C1-785528E1198E}"/>
              </a:ext>
            </a:extLst>
          </p:cNvPr>
          <p:cNvSpPr/>
          <p:nvPr/>
        </p:nvSpPr>
        <p:spPr bwMode="auto">
          <a:xfrm rot="1315744">
            <a:off x="2499704" y="2179861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6" name="Ellipse 602">
            <a:extLst>
              <a:ext uri="{FF2B5EF4-FFF2-40B4-BE49-F238E27FC236}">
                <a16:creationId xmlns:a16="http://schemas.microsoft.com/office/drawing/2014/main" id="{78E49478-5822-4CA6-8F4A-E143E1140260}"/>
              </a:ext>
            </a:extLst>
          </p:cNvPr>
          <p:cNvSpPr/>
          <p:nvPr/>
        </p:nvSpPr>
        <p:spPr bwMode="auto">
          <a:xfrm rot="1315744">
            <a:off x="2652104" y="2332261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7" name="Ellipse 602">
            <a:extLst>
              <a:ext uri="{FF2B5EF4-FFF2-40B4-BE49-F238E27FC236}">
                <a16:creationId xmlns:a16="http://schemas.microsoft.com/office/drawing/2014/main" id="{DA9B3C08-58C5-43B9-A62C-5311C097F19F}"/>
              </a:ext>
            </a:extLst>
          </p:cNvPr>
          <p:cNvSpPr/>
          <p:nvPr/>
        </p:nvSpPr>
        <p:spPr bwMode="auto">
          <a:xfrm rot="1315744">
            <a:off x="3013393" y="2151470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8" name="Ellipse 602">
            <a:extLst>
              <a:ext uri="{FF2B5EF4-FFF2-40B4-BE49-F238E27FC236}">
                <a16:creationId xmlns:a16="http://schemas.microsoft.com/office/drawing/2014/main" id="{E0E451C3-CF01-4BAC-BAA4-962805CF7A7F}"/>
              </a:ext>
            </a:extLst>
          </p:cNvPr>
          <p:cNvSpPr/>
          <p:nvPr/>
        </p:nvSpPr>
        <p:spPr bwMode="auto">
          <a:xfrm rot="1315744">
            <a:off x="2956904" y="2637061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9" name="Ellipse 602">
            <a:extLst>
              <a:ext uri="{FF2B5EF4-FFF2-40B4-BE49-F238E27FC236}">
                <a16:creationId xmlns:a16="http://schemas.microsoft.com/office/drawing/2014/main" id="{0ADF4D40-CCC1-4B7E-8494-1EBAA45A3E25}"/>
              </a:ext>
            </a:extLst>
          </p:cNvPr>
          <p:cNvSpPr/>
          <p:nvPr/>
        </p:nvSpPr>
        <p:spPr bwMode="auto">
          <a:xfrm rot="1315744">
            <a:off x="3125226" y="2451396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0" name="Ellipse 602">
            <a:extLst>
              <a:ext uri="{FF2B5EF4-FFF2-40B4-BE49-F238E27FC236}">
                <a16:creationId xmlns:a16="http://schemas.microsoft.com/office/drawing/2014/main" id="{1D698E3C-B437-4AC6-A20C-A5E601FB5042}"/>
              </a:ext>
            </a:extLst>
          </p:cNvPr>
          <p:cNvSpPr/>
          <p:nvPr/>
        </p:nvSpPr>
        <p:spPr bwMode="auto">
          <a:xfrm rot="1315744">
            <a:off x="2338204" y="2542123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" name="Ellipse 602">
            <a:extLst>
              <a:ext uri="{FF2B5EF4-FFF2-40B4-BE49-F238E27FC236}">
                <a16:creationId xmlns:a16="http://schemas.microsoft.com/office/drawing/2014/main" id="{36CD919C-C606-41A0-83BB-1DEE7E7B601D}"/>
              </a:ext>
            </a:extLst>
          </p:cNvPr>
          <p:cNvSpPr/>
          <p:nvPr/>
        </p:nvSpPr>
        <p:spPr bwMode="auto">
          <a:xfrm rot="1315744">
            <a:off x="2635296" y="2620993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2" name="Ellipse 602">
            <a:extLst>
              <a:ext uri="{FF2B5EF4-FFF2-40B4-BE49-F238E27FC236}">
                <a16:creationId xmlns:a16="http://schemas.microsoft.com/office/drawing/2014/main" id="{D4FCD448-ECB7-405B-932D-66D7BCE37CF1}"/>
              </a:ext>
            </a:extLst>
          </p:cNvPr>
          <p:cNvSpPr/>
          <p:nvPr/>
        </p:nvSpPr>
        <p:spPr bwMode="auto">
          <a:xfrm rot="1315744">
            <a:off x="2039032" y="2289315"/>
            <a:ext cx="122674" cy="122674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1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B4883079-51DE-4963-A159-5BFD06C5E251}"/>
              </a:ext>
            </a:extLst>
          </p:cNvPr>
          <p:cNvSpPr/>
          <p:nvPr/>
        </p:nvSpPr>
        <p:spPr bwMode="auto">
          <a:xfrm>
            <a:off x="3444326" y="2244231"/>
            <a:ext cx="972382" cy="507358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131E6A8-5800-4697-9B81-A9E1C4307623}"/>
              </a:ext>
            </a:extLst>
          </p:cNvPr>
          <p:cNvSpPr/>
          <p:nvPr/>
        </p:nvSpPr>
        <p:spPr>
          <a:xfrm>
            <a:off x="2081722" y="1442646"/>
            <a:ext cx="1848795" cy="62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Pumping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+mn-lt"/>
              </a:rPr>
              <a:t>replenish atoms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F8B21B8-B614-4C42-930E-FFE6E379882D}"/>
              </a:ext>
            </a:extLst>
          </p:cNvPr>
          <p:cNvSpPr/>
          <p:nvPr/>
        </p:nvSpPr>
        <p:spPr>
          <a:xfrm>
            <a:off x="6695079" y="3975372"/>
            <a:ext cx="5180089" cy="1092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+mn-lt"/>
              </a:rPr>
              <a:t>Add outcoupling mechanism</a:t>
            </a:r>
          </a:p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+mn-lt"/>
              </a:rPr>
              <a:t>e.g. Raman transfer to </a:t>
            </a:r>
            <a:r>
              <a:rPr lang="en-US" dirty="0" err="1">
                <a:solidFill>
                  <a:prstClr val="black"/>
                </a:solidFill>
                <a:latin typeface="+mn-lt"/>
              </a:rPr>
              <a:t>untrapped</a:t>
            </a:r>
            <a:r>
              <a:rPr lang="en-US" dirty="0">
                <a:solidFill>
                  <a:prstClr val="black"/>
                </a:solidFill>
                <a:latin typeface="+mn-lt"/>
              </a:rPr>
              <a:t>, metastable state </a:t>
            </a:r>
          </a:p>
          <a:p>
            <a:pPr marL="285750" indent="-28575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90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C385FD-373A-49A9-A6A3-E90A0CD32D6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</a:rPr>
              <a:t>Creating an atom laser: method 2</a:t>
            </a:r>
          </a:p>
        </p:txBody>
      </p:sp>
      <p:sp>
        <p:nvSpPr>
          <p:cNvPr id="66" name="Rechteck 46">
            <a:extLst>
              <a:ext uri="{FF2B5EF4-FFF2-40B4-BE49-F238E27FC236}">
                <a16:creationId xmlns:a16="http://schemas.microsoft.com/office/drawing/2014/main" id="{ED12D4D5-3A25-4FCB-912B-4FF68B1EEF37}"/>
              </a:ext>
            </a:extLst>
          </p:cNvPr>
          <p:cNvSpPr/>
          <p:nvPr/>
        </p:nvSpPr>
        <p:spPr>
          <a:xfrm>
            <a:off x="1721083" y="786923"/>
            <a:ext cx="3196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AT" sz="2000" dirty="0">
                <a:solidFill>
                  <a:srgbClr val="0070C0"/>
                </a:solidFill>
                <a:latin typeface="+mn-lt"/>
              </a:rPr>
              <a:t>Add </a:t>
            </a:r>
            <a:r>
              <a:rPr lang="de-AT" sz="2000" dirty="0" err="1">
                <a:solidFill>
                  <a:srgbClr val="0070C0"/>
                </a:solidFill>
                <a:latin typeface="+mn-lt"/>
              </a:rPr>
              <a:t>evaporative</a:t>
            </a:r>
            <a:r>
              <a:rPr lang="de-AT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0070C0"/>
                </a:solidFill>
                <a:latin typeface="+mn-lt"/>
              </a:rPr>
              <a:t>cooling</a:t>
            </a:r>
            <a:r>
              <a:rPr lang="de-AT" sz="2000" dirty="0">
                <a:solidFill>
                  <a:srgbClr val="0070C0"/>
                </a:solidFill>
                <a:latin typeface="+mn-lt"/>
              </a:rPr>
              <a:t>, e.g.</a:t>
            </a:r>
          </a:p>
        </p:txBody>
      </p:sp>
      <p:sp>
        <p:nvSpPr>
          <p:cNvPr id="67" name="Freihandform 3">
            <a:extLst>
              <a:ext uri="{FF2B5EF4-FFF2-40B4-BE49-F238E27FC236}">
                <a16:creationId xmlns:a16="http://schemas.microsoft.com/office/drawing/2014/main" id="{37F47192-6BFC-4655-B266-7951740F9233}"/>
              </a:ext>
            </a:extLst>
          </p:cNvPr>
          <p:cNvSpPr/>
          <p:nvPr/>
        </p:nvSpPr>
        <p:spPr>
          <a:xfrm rot="615994">
            <a:off x="6615025" y="2479784"/>
            <a:ext cx="3387880" cy="95437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6000">
                <a:schemeClr val="bg1"/>
              </a:gs>
              <a:gs pos="63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3800">
              <a:solidFill>
                <a:srgbClr val="FFFFFF"/>
              </a:solidFill>
            </a:endParaRPr>
          </a:p>
        </p:txBody>
      </p:sp>
      <p:sp>
        <p:nvSpPr>
          <p:cNvPr id="68" name="Freihandform 3">
            <a:extLst>
              <a:ext uri="{FF2B5EF4-FFF2-40B4-BE49-F238E27FC236}">
                <a16:creationId xmlns:a16="http://schemas.microsoft.com/office/drawing/2014/main" id="{DC0D1D3D-31EA-4DA9-97FD-4F638E8D0EC0}"/>
              </a:ext>
            </a:extLst>
          </p:cNvPr>
          <p:cNvSpPr/>
          <p:nvPr/>
        </p:nvSpPr>
        <p:spPr>
          <a:xfrm>
            <a:off x="1571433" y="2298480"/>
            <a:ext cx="8955267" cy="161995"/>
          </a:xfrm>
          <a:custGeom>
            <a:avLst/>
            <a:gdLst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39460 h 1549879"/>
              <a:gd name="connsiteX1" fmla="*/ 2825152 w 5578416"/>
              <a:gd name="connsiteY1" fmla="*/ 579407 h 1549879"/>
              <a:gd name="connsiteX2" fmla="*/ 5093899 w 5578416"/>
              <a:gd name="connsiteY2" fmla="*/ 148086 h 1549879"/>
              <a:gd name="connsiteX3" fmla="*/ 5197416 w 5578416"/>
              <a:gd name="connsiteY3" fmla="*/ 1347158 h 1549879"/>
              <a:gd name="connsiteX4" fmla="*/ 2807899 w 5578416"/>
              <a:gd name="connsiteY4" fmla="*/ 941717 h 1549879"/>
              <a:gd name="connsiteX5" fmla="*/ 392502 w 5578416"/>
              <a:gd name="connsiteY5" fmla="*/ 1416169 h 1549879"/>
              <a:gd name="connsiteX6" fmla="*/ 427008 w 5578416"/>
              <a:gd name="connsiteY6" fmla="*/ 139460 h 1549879"/>
              <a:gd name="connsiteX0" fmla="*/ 427008 w 5578416"/>
              <a:gd name="connsiteY0" fmla="*/ 119331 h 1529750"/>
              <a:gd name="connsiteX1" fmla="*/ 2825152 w 5578416"/>
              <a:gd name="connsiteY1" fmla="*/ 559278 h 1529750"/>
              <a:gd name="connsiteX2" fmla="*/ 5093899 w 5578416"/>
              <a:gd name="connsiteY2" fmla="*/ 127957 h 1529750"/>
              <a:gd name="connsiteX3" fmla="*/ 5197416 w 5578416"/>
              <a:gd name="connsiteY3" fmla="*/ 1327029 h 1529750"/>
              <a:gd name="connsiteX4" fmla="*/ 2807899 w 5578416"/>
              <a:gd name="connsiteY4" fmla="*/ 921588 h 1529750"/>
              <a:gd name="connsiteX5" fmla="*/ 392502 w 5578416"/>
              <a:gd name="connsiteY5" fmla="*/ 1396040 h 1529750"/>
              <a:gd name="connsiteX6" fmla="*/ 427008 w 5578416"/>
              <a:gd name="connsiteY6" fmla="*/ 119331 h 1529750"/>
              <a:gd name="connsiteX0" fmla="*/ 39702 w 5191110"/>
              <a:gd name="connsiteY0" fmla="*/ 119332 h 1529751"/>
              <a:gd name="connsiteX1" fmla="*/ 2437846 w 5191110"/>
              <a:gd name="connsiteY1" fmla="*/ 559279 h 1529751"/>
              <a:gd name="connsiteX2" fmla="*/ 4706593 w 5191110"/>
              <a:gd name="connsiteY2" fmla="*/ 127958 h 1529751"/>
              <a:gd name="connsiteX3" fmla="*/ 4810110 w 5191110"/>
              <a:gd name="connsiteY3" fmla="*/ 1327030 h 1529751"/>
              <a:gd name="connsiteX4" fmla="*/ 2420593 w 5191110"/>
              <a:gd name="connsiteY4" fmla="*/ 921589 h 1529751"/>
              <a:gd name="connsiteX5" fmla="*/ 5196 w 5191110"/>
              <a:gd name="connsiteY5" fmla="*/ 1396041 h 1529751"/>
              <a:gd name="connsiteX6" fmla="*/ 39702 w 5191110"/>
              <a:gd name="connsiteY6" fmla="*/ 119332 h 1529751"/>
              <a:gd name="connsiteX0" fmla="*/ 39702 w 5191110"/>
              <a:gd name="connsiteY0" fmla="*/ 119332 h 1459302"/>
              <a:gd name="connsiteX1" fmla="*/ 2437846 w 5191110"/>
              <a:gd name="connsiteY1" fmla="*/ 559279 h 1459302"/>
              <a:gd name="connsiteX2" fmla="*/ 4706593 w 5191110"/>
              <a:gd name="connsiteY2" fmla="*/ 127958 h 1459302"/>
              <a:gd name="connsiteX3" fmla="*/ 4810110 w 5191110"/>
              <a:gd name="connsiteY3" fmla="*/ 1327030 h 1459302"/>
              <a:gd name="connsiteX4" fmla="*/ 2420593 w 5191110"/>
              <a:gd name="connsiteY4" fmla="*/ 921589 h 1459302"/>
              <a:gd name="connsiteX5" fmla="*/ 5196 w 5191110"/>
              <a:gd name="connsiteY5" fmla="*/ 1396041 h 1459302"/>
              <a:gd name="connsiteX6" fmla="*/ 39702 w 5191110"/>
              <a:gd name="connsiteY6" fmla="*/ 119332 h 1459302"/>
              <a:gd name="connsiteX0" fmla="*/ 39702 w 5101970"/>
              <a:gd name="connsiteY0" fmla="*/ 119332 h 1459302"/>
              <a:gd name="connsiteX1" fmla="*/ 2437846 w 5101970"/>
              <a:gd name="connsiteY1" fmla="*/ 559279 h 1459302"/>
              <a:gd name="connsiteX2" fmla="*/ 4706593 w 5101970"/>
              <a:gd name="connsiteY2" fmla="*/ 127958 h 1459302"/>
              <a:gd name="connsiteX3" fmla="*/ 4810110 w 5101970"/>
              <a:gd name="connsiteY3" fmla="*/ 1327030 h 1459302"/>
              <a:gd name="connsiteX4" fmla="*/ 2420593 w 5101970"/>
              <a:gd name="connsiteY4" fmla="*/ 921589 h 1459302"/>
              <a:gd name="connsiteX5" fmla="*/ 5196 w 5101970"/>
              <a:gd name="connsiteY5" fmla="*/ 1396041 h 1459302"/>
              <a:gd name="connsiteX6" fmla="*/ 39702 w 5101970"/>
              <a:gd name="connsiteY6" fmla="*/ 119332 h 1459302"/>
              <a:gd name="connsiteX0" fmla="*/ 39702 w 5101970"/>
              <a:gd name="connsiteY0" fmla="*/ 119332 h 1396041"/>
              <a:gd name="connsiteX1" fmla="*/ 2437846 w 5101970"/>
              <a:gd name="connsiteY1" fmla="*/ 559279 h 1396041"/>
              <a:gd name="connsiteX2" fmla="*/ 4706593 w 5101970"/>
              <a:gd name="connsiteY2" fmla="*/ 127958 h 1396041"/>
              <a:gd name="connsiteX3" fmla="*/ 4810110 w 5101970"/>
              <a:gd name="connsiteY3" fmla="*/ 1327030 h 1396041"/>
              <a:gd name="connsiteX4" fmla="*/ 2420593 w 5101970"/>
              <a:gd name="connsiteY4" fmla="*/ 921589 h 1396041"/>
              <a:gd name="connsiteX5" fmla="*/ 5196 w 5101970"/>
              <a:gd name="connsiteY5" fmla="*/ 1396041 h 1396041"/>
              <a:gd name="connsiteX6" fmla="*/ 39702 w 5101970"/>
              <a:gd name="connsiteY6" fmla="*/ 119332 h 1396041"/>
              <a:gd name="connsiteX0" fmla="*/ 39702 w 4810110"/>
              <a:gd name="connsiteY0" fmla="*/ 119332 h 1396041"/>
              <a:gd name="connsiteX1" fmla="*/ 2437846 w 4810110"/>
              <a:gd name="connsiteY1" fmla="*/ 559279 h 1396041"/>
              <a:gd name="connsiteX2" fmla="*/ 4706593 w 4810110"/>
              <a:gd name="connsiteY2" fmla="*/ 127958 h 1396041"/>
              <a:gd name="connsiteX3" fmla="*/ 4810110 w 4810110"/>
              <a:gd name="connsiteY3" fmla="*/ 1327030 h 1396041"/>
              <a:gd name="connsiteX4" fmla="*/ 2420593 w 4810110"/>
              <a:gd name="connsiteY4" fmla="*/ 921589 h 1396041"/>
              <a:gd name="connsiteX5" fmla="*/ 5196 w 4810110"/>
              <a:gd name="connsiteY5" fmla="*/ 1396041 h 1396041"/>
              <a:gd name="connsiteX6" fmla="*/ 39702 w 4810110"/>
              <a:gd name="connsiteY6" fmla="*/ 119332 h 1396041"/>
              <a:gd name="connsiteX0" fmla="*/ 39702 w 4810392"/>
              <a:gd name="connsiteY0" fmla="*/ 69360 h 1346069"/>
              <a:gd name="connsiteX1" fmla="*/ 2437846 w 4810392"/>
              <a:gd name="connsiteY1" fmla="*/ 509307 h 1346069"/>
              <a:gd name="connsiteX2" fmla="*/ 4792653 w 4810392"/>
              <a:gd name="connsiteY2" fmla="*/ 127958 h 1346069"/>
              <a:gd name="connsiteX3" fmla="*/ 4810110 w 4810392"/>
              <a:gd name="connsiteY3" fmla="*/ 1277058 h 1346069"/>
              <a:gd name="connsiteX4" fmla="*/ 2420593 w 4810392"/>
              <a:gd name="connsiteY4" fmla="*/ 871617 h 1346069"/>
              <a:gd name="connsiteX5" fmla="*/ 5196 w 4810392"/>
              <a:gd name="connsiteY5" fmla="*/ 1346069 h 1346069"/>
              <a:gd name="connsiteX6" fmla="*/ 39702 w 4810392"/>
              <a:gd name="connsiteY6" fmla="*/ 69360 h 1346069"/>
              <a:gd name="connsiteX0" fmla="*/ 39702 w 4810392"/>
              <a:gd name="connsiteY0" fmla="*/ 1 h 1276710"/>
              <a:gd name="connsiteX1" fmla="*/ 2437846 w 4810392"/>
              <a:gd name="connsiteY1" fmla="*/ 439948 h 1276710"/>
              <a:gd name="connsiteX2" fmla="*/ 4792653 w 4810392"/>
              <a:gd name="connsiteY2" fmla="*/ 58599 h 1276710"/>
              <a:gd name="connsiteX3" fmla="*/ 4810110 w 4810392"/>
              <a:gd name="connsiteY3" fmla="*/ 1207699 h 1276710"/>
              <a:gd name="connsiteX4" fmla="*/ 2420593 w 4810392"/>
              <a:gd name="connsiteY4" fmla="*/ 802258 h 1276710"/>
              <a:gd name="connsiteX5" fmla="*/ 5196 w 4810392"/>
              <a:gd name="connsiteY5" fmla="*/ 1276710 h 1276710"/>
              <a:gd name="connsiteX6" fmla="*/ 39702 w 4810392"/>
              <a:gd name="connsiteY6" fmla="*/ 1 h 127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0392" h="1276710">
                <a:moveTo>
                  <a:pt x="39702" y="1"/>
                </a:moveTo>
                <a:cubicBezTo>
                  <a:pt x="425396" y="135721"/>
                  <a:pt x="1645688" y="430182"/>
                  <a:pt x="2437846" y="439948"/>
                </a:cubicBezTo>
                <a:cubicBezTo>
                  <a:pt x="3230004" y="449714"/>
                  <a:pt x="4464066" y="186616"/>
                  <a:pt x="4792653" y="58599"/>
                </a:cubicBezTo>
                <a:cubicBezTo>
                  <a:pt x="4810392" y="511247"/>
                  <a:pt x="4804664" y="746260"/>
                  <a:pt x="4810110" y="1207699"/>
                </a:cubicBezTo>
                <a:cubicBezTo>
                  <a:pt x="4322126" y="1048010"/>
                  <a:pt x="3221412" y="790756"/>
                  <a:pt x="2420593" y="802258"/>
                </a:cubicBezTo>
                <a:cubicBezTo>
                  <a:pt x="1619774" y="813760"/>
                  <a:pt x="462368" y="1144564"/>
                  <a:pt x="5196" y="1276710"/>
                </a:cubicBezTo>
                <a:cubicBezTo>
                  <a:pt x="0" y="846841"/>
                  <a:pt x="35313" y="416139"/>
                  <a:pt x="39702" y="1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6000">
                <a:schemeClr val="bg1"/>
              </a:gs>
              <a:gs pos="63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3800">
              <a:solidFill>
                <a:srgbClr val="FFFFFF"/>
              </a:solidFill>
            </a:endParaRPr>
          </a:p>
        </p:txBody>
      </p:sp>
      <p:sp>
        <p:nvSpPr>
          <p:cNvPr id="69" name="Right Arrow 18">
            <a:extLst>
              <a:ext uri="{FF2B5EF4-FFF2-40B4-BE49-F238E27FC236}">
                <a16:creationId xmlns:a16="http://schemas.microsoft.com/office/drawing/2014/main" id="{62AB6C6F-21AB-4864-BC89-A106CE037C7A}"/>
              </a:ext>
            </a:extLst>
          </p:cNvPr>
          <p:cNvSpPr>
            <a:spLocks noChangeAspect="1"/>
          </p:cNvSpPr>
          <p:nvPr/>
        </p:nvSpPr>
        <p:spPr>
          <a:xfrm rot="9875528" flipH="1">
            <a:off x="1944314" y="2547988"/>
            <a:ext cx="1291754" cy="171941"/>
          </a:xfrm>
          <a:prstGeom prst="rightArrow">
            <a:avLst>
              <a:gd name="adj1" fmla="val 43441"/>
              <a:gd name="adj2" fmla="val 138872"/>
            </a:avLst>
          </a:prstGeom>
          <a:solidFill>
            <a:srgbClr val="FFA893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3800">
              <a:solidFill>
                <a:srgbClr val="FF6565"/>
              </a:solidFill>
            </a:endParaRPr>
          </a:p>
        </p:txBody>
      </p:sp>
      <p:sp>
        <p:nvSpPr>
          <p:cNvPr id="70" name="Ellipse 146">
            <a:extLst>
              <a:ext uri="{FF2B5EF4-FFF2-40B4-BE49-F238E27FC236}">
                <a16:creationId xmlns:a16="http://schemas.microsoft.com/office/drawing/2014/main" id="{CFFADDB5-FEA8-4DF6-904A-FD96B3647757}"/>
              </a:ext>
            </a:extLst>
          </p:cNvPr>
          <p:cNvSpPr/>
          <p:nvPr/>
        </p:nvSpPr>
        <p:spPr>
          <a:xfrm>
            <a:off x="3360046" y="2279078"/>
            <a:ext cx="431915" cy="203118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AT" kern="0">
              <a:solidFill>
                <a:prstClr val="white"/>
              </a:solidFill>
              <a:latin typeface="+mn-lt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1CDD47F-6C34-44F3-A9BD-C8A1CC1B52EA}"/>
              </a:ext>
            </a:extLst>
          </p:cNvPr>
          <p:cNvCxnSpPr/>
          <p:nvPr/>
        </p:nvCxnSpPr>
        <p:spPr bwMode="auto">
          <a:xfrm flipV="1">
            <a:off x="3666623" y="2379474"/>
            <a:ext cx="2105706" cy="3"/>
          </a:xfrm>
          <a:prstGeom prst="straightConnector1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72" name="Textfeld 186">
            <a:extLst>
              <a:ext uri="{FF2B5EF4-FFF2-40B4-BE49-F238E27FC236}">
                <a16:creationId xmlns:a16="http://schemas.microsoft.com/office/drawing/2014/main" id="{071DF548-A9EE-4F32-97D7-F48040C06F99}"/>
              </a:ext>
            </a:extLst>
          </p:cNvPr>
          <p:cNvSpPr txBox="1"/>
          <p:nvPr/>
        </p:nvSpPr>
        <p:spPr>
          <a:xfrm>
            <a:off x="1944687" y="2762547"/>
            <a:ext cx="12218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000000"/>
                </a:solidFill>
                <a:latin typeface="+mn-lt"/>
              </a:rPr>
              <a:t>push beam</a:t>
            </a:r>
          </a:p>
        </p:txBody>
      </p:sp>
      <p:sp>
        <p:nvSpPr>
          <p:cNvPr id="73" name="Textfeld 186">
            <a:extLst>
              <a:ext uri="{FF2B5EF4-FFF2-40B4-BE49-F238E27FC236}">
                <a16:creationId xmlns:a16="http://schemas.microsoft.com/office/drawing/2014/main" id="{2357B358-7C70-46DD-9BC1-68FF5F9D06DF}"/>
              </a:ext>
            </a:extLst>
          </p:cNvPr>
          <p:cNvSpPr txBox="1"/>
          <p:nvPr/>
        </p:nvSpPr>
        <p:spPr>
          <a:xfrm>
            <a:off x="8246618" y="1940458"/>
            <a:ext cx="215187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transfer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dipole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guide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5" name="Textfeld 186">
            <a:extLst>
              <a:ext uri="{FF2B5EF4-FFF2-40B4-BE49-F238E27FC236}">
                <a16:creationId xmlns:a16="http://schemas.microsoft.com/office/drawing/2014/main" id="{FD3FC7DA-0411-43C0-9525-EE1125EEE85A}"/>
              </a:ext>
            </a:extLst>
          </p:cNvPr>
          <p:cNvSpPr txBox="1"/>
          <p:nvPr/>
        </p:nvSpPr>
        <p:spPr>
          <a:xfrm>
            <a:off x="7884459" y="2856503"/>
            <a:ext cx="252485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evaporation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dipole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guide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6" name="Freeform 3">
            <a:extLst>
              <a:ext uri="{FF2B5EF4-FFF2-40B4-BE49-F238E27FC236}">
                <a16:creationId xmlns:a16="http://schemas.microsoft.com/office/drawing/2014/main" id="{C65B6CA7-C5E0-41FA-BA9C-8B052CE5B772}"/>
              </a:ext>
            </a:extLst>
          </p:cNvPr>
          <p:cNvSpPr/>
          <p:nvPr/>
        </p:nvSpPr>
        <p:spPr bwMode="auto">
          <a:xfrm flipV="1">
            <a:off x="6870133" y="2384410"/>
            <a:ext cx="2515533" cy="335350"/>
          </a:xfrm>
          <a:custGeom>
            <a:avLst/>
            <a:gdLst>
              <a:gd name="connsiteX0" fmla="*/ 0 w 2515533"/>
              <a:gd name="connsiteY0" fmla="*/ 257525 h 263989"/>
              <a:gd name="connsiteX1" fmla="*/ 656876 w 2515533"/>
              <a:gd name="connsiteY1" fmla="*/ 257525 h 263989"/>
              <a:gd name="connsiteX2" fmla="*/ 1160729 w 2515533"/>
              <a:gd name="connsiteY2" fmla="*/ 190344 h 263989"/>
              <a:gd name="connsiteX3" fmla="*/ 2515533 w 2515533"/>
              <a:gd name="connsiteY3" fmla="*/ 0 h 263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5533" h="263989">
                <a:moveTo>
                  <a:pt x="0" y="257525"/>
                </a:moveTo>
                <a:cubicBezTo>
                  <a:pt x="231710" y="263123"/>
                  <a:pt x="463421" y="268722"/>
                  <a:pt x="656876" y="257525"/>
                </a:cubicBezTo>
                <a:cubicBezTo>
                  <a:pt x="850331" y="246328"/>
                  <a:pt x="1160729" y="190344"/>
                  <a:pt x="1160729" y="190344"/>
                </a:cubicBezTo>
                <a:lnTo>
                  <a:pt x="2515533" y="0"/>
                </a:lnTo>
              </a:path>
            </a:pathLst>
          </a:cu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7" name="Textfeld 186">
            <a:extLst>
              <a:ext uri="{FF2B5EF4-FFF2-40B4-BE49-F238E27FC236}">
                <a16:creationId xmlns:a16="http://schemas.microsoft.com/office/drawing/2014/main" id="{3EAA58F7-8558-4804-A641-E81BA327F93B}"/>
              </a:ext>
            </a:extLst>
          </p:cNvPr>
          <p:cNvSpPr txBox="1"/>
          <p:nvPr/>
        </p:nvSpPr>
        <p:spPr>
          <a:xfrm>
            <a:off x="6920377" y="1917484"/>
            <a:ext cx="114101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slowdown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8" name="Textfeld 186">
            <a:extLst>
              <a:ext uri="{FF2B5EF4-FFF2-40B4-BE49-F238E27FC236}">
                <a16:creationId xmlns:a16="http://schemas.microsoft.com/office/drawing/2014/main" id="{8C15EED8-A9A6-4073-A4BD-68F90F01A00A}"/>
              </a:ext>
            </a:extLst>
          </p:cNvPr>
          <p:cNvSpPr txBox="1"/>
          <p:nvPr/>
        </p:nvSpPr>
        <p:spPr>
          <a:xfrm>
            <a:off x="4665833" y="2441710"/>
            <a:ext cx="92884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000000"/>
                </a:solidFill>
                <a:latin typeface="+mn-lt"/>
              </a:rPr>
              <a:t>10 cm/s</a:t>
            </a:r>
          </a:p>
        </p:txBody>
      </p:sp>
      <p:sp>
        <p:nvSpPr>
          <p:cNvPr id="79" name="Textfeld 186">
            <a:extLst>
              <a:ext uri="{FF2B5EF4-FFF2-40B4-BE49-F238E27FC236}">
                <a16:creationId xmlns:a16="http://schemas.microsoft.com/office/drawing/2014/main" id="{02A3A897-3E8A-40B7-AFBB-0C16814964AE}"/>
              </a:ext>
            </a:extLst>
          </p:cNvPr>
          <p:cNvSpPr txBox="1"/>
          <p:nvPr/>
        </p:nvSpPr>
        <p:spPr>
          <a:xfrm>
            <a:off x="7821453" y="2548575"/>
            <a:ext cx="92724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000000"/>
                </a:solidFill>
                <a:latin typeface="+mn-lt"/>
              </a:rPr>
              <a:t>&lt;1 cm/s</a:t>
            </a:r>
          </a:p>
        </p:txBody>
      </p:sp>
      <p:sp>
        <p:nvSpPr>
          <p:cNvPr id="80" name="Textfeld 186">
            <a:extLst>
              <a:ext uri="{FF2B5EF4-FFF2-40B4-BE49-F238E27FC236}">
                <a16:creationId xmlns:a16="http://schemas.microsoft.com/office/drawing/2014/main" id="{57812F3A-35BA-4DBB-B783-9EA0A29E81A8}"/>
              </a:ext>
            </a:extLst>
          </p:cNvPr>
          <p:cNvSpPr txBox="1"/>
          <p:nvPr/>
        </p:nvSpPr>
        <p:spPr>
          <a:xfrm>
            <a:off x="1923621" y="1242574"/>
            <a:ext cx="34429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bright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region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(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laser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cooling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beams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sp>
        <p:nvSpPr>
          <p:cNvPr id="81" name="Textfeld 186">
            <a:extLst>
              <a:ext uri="{FF2B5EF4-FFF2-40B4-BE49-F238E27FC236}">
                <a16:creationId xmlns:a16="http://schemas.microsoft.com/office/drawing/2014/main" id="{3C8236D5-B95A-4C80-8B92-B41577F5D4E8}"/>
              </a:ext>
            </a:extLst>
          </p:cNvPr>
          <p:cNvSpPr txBox="1"/>
          <p:nvPr/>
        </p:nvSpPr>
        <p:spPr>
          <a:xfrm>
            <a:off x="7762065" y="1269207"/>
            <a:ext cx="12524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+mn-lt"/>
              </a:rPr>
              <a:t>dark</a:t>
            </a:r>
            <a:r>
              <a:rPr lang="de-AT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+mn-lt"/>
              </a:rPr>
              <a:t>region</a:t>
            </a:r>
            <a:endParaRPr lang="de-AT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2" name="Right Brace 81">
            <a:extLst>
              <a:ext uri="{FF2B5EF4-FFF2-40B4-BE49-F238E27FC236}">
                <a16:creationId xmlns:a16="http://schemas.microsoft.com/office/drawing/2014/main" id="{18804697-E1AD-448A-80DB-24B846687CA3}"/>
              </a:ext>
            </a:extLst>
          </p:cNvPr>
          <p:cNvSpPr/>
          <p:nvPr/>
        </p:nvSpPr>
        <p:spPr bwMode="auto">
          <a:xfrm rot="16200000">
            <a:off x="3496494" y="348303"/>
            <a:ext cx="159016" cy="2845876"/>
          </a:xfrm>
          <a:prstGeom prst="rightBrac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3" name="Right Brace 82">
            <a:extLst>
              <a:ext uri="{FF2B5EF4-FFF2-40B4-BE49-F238E27FC236}">
                <a16:creationId xmlns:a16="http://schemas.microsoft.com/office/drawing/2014/main" id="{A793931A-65EA-49A9-9845-275FF6C3D60A}"/>
              </a:ext>
            </a:extLst>
          </p:cNvPr>
          <p:cNvSpPr/>
          <p:nvPr/>
        </p:nvSpPr>
        <p:spPr bwMode="auto">
          <a:xfrm rot="16200000">
            <a:off x="8341585" y="-228835"/>
            <a:ext cx="135306" cy="3978504"/>
          </a:xfrm>
          <a:prstGeom prst="rightBrac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5CBDBFC-E48A-4776-B046-7757797A7637}"/>
              </a:ext>
            </a:extLst>
          </p:cNvPr>
          <p:cNvSpPr/>
          <p:nvPr/>
        </p:nvSpPr>
        <p:spPr>
          <a:xfrm>
            <a:off x="13228" y="6248026"/>
            <a:ext cx="9549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+mn-lt"/>
                <a:cs typeface="Calibri" panose="020F0502020204030204" pitchFamily="34" charset="0"/>
              </a:rPr>
              <a:t>Slowdown using e.g. Sisyphus optical lattice decelerator, Phys. Rev. A 100, 023401 (2019)</a:t>
            </a:r>
          </a:p>
          <a:p>
            <a:pPr algn="l"/>
            <a:r>
              <a:rPr lang="en-GB" dirty="0">
                <a:latin typeface="+mn-lt"/>
                <a:cs typeface="Calibri" panose="020F0502020204030204" pitchFamily="34" charset="0"/>
              </a:rPr>
              <a:t>Enhance Sr laser cooling scheme, e.g. </a:t>
            </a:r>
            <a:r>
              <a:rPr lang="en-GB" dirty="0" err="1">
                <a:latin typeface="+mn-lt"/>
                <a:cs typeface="Calibri" panose="020F0502020204030204" pitchFamily="34" charset="0"/>
              </a:rPr>
              <a:t>Katori</a:t>
            </a:r>
            <a:r>
              <a:rPr lang="en-GB" dirty="0">
                <a:latin typeface="+mn-lt"/>
                <a:cs typeface="Calibri" panose="020F0502020204030204" pitchFamily="34" charset="0"/>
              </a:rPr>
              <a:t> group, Phys. Rev. A 103, 023331 (2021)</a:t>
            </a:r>
            <a:endParaRPr lang="en-NL" dirty="0">
              <a:latin typeface="+mn-lt"/>
              <a:cs typeface="Calibri" panose="020F0502020204030204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913B178-44B5-4944-B928-7E4E42C7DC5C}"/>
              </a:ext>
            </a:extLst>
          </p:cNvPr>
          <p:cNvGrpSpPr>
            <a:grpSpLocks noChangeAspect="1"/>
          </p:cNvGrpSpPr>
          <p:nvPr/>
        </p:nvGrpSpPr>
        <p:grpSpPr>
          <a:xfrm>
            <a:off x="4475428" y="3243838"/>
            <a:ext cx="6030915" cy="2935248"/>
            <a:chOff x="1738983" y="982148"/>
            <a:chExt cx="5832030" cy="2838451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27A93AB6-E68E-4D18-8EC7-585FAA974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" t="828" r="-478" b="12655"/>
            <a:stretch/>
          </p:blipFill>
          <p:spPr>
            <a:xfrm>
              <a:off x="1738983" y="982148"/>
              <a:ext cx="5832030" cy="283845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19954A5-7F37-484C-836E-4B5FC1070831}"/>
                </a:ext>
              </a:extLst>
            </p:cNvPr>
            <p:cNvGrpSpPr/>
            <p:nvPr/>
          </p:nvGrpSpPr>
          <p:grpSpPr>
            <a:xfrm>
              <a:off x="6456132" y="2002560"/>
              <a:ext cx="1076482" cy="216005"/>
              <a:chOff x="5707423" y="1698559"/>
              <a:chExt cx="2403513" cy="989621"/>
            </a:xfrm>
          </p:grpSpPr>
          <p:sp>
            <p:nvSpPr>
              <p:cNvPr id="88" name="Freeform 11">
                <a:extLst>
                  <a:ext uri="{FF2B5EF4-FFF2-40B4-BE49-F238E27FC236}">
                    <a16:creationId xmlns:a16="http://schemas.microsoft.com/office/drawing/2014/main" id="{E668759E-03C7-4818-BD06-535C4A6D5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4597" y="1698559"/>
                <a:ext cx="426339" cy="989621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2" y="30"/>
                  </a:cxn>
                  <a:cxn ang="0">
                    <a:pos x="3" y="22"/>
                  </a:cxn>
                  <a:cxn ang="0">
                    <a:pos x="5" y="16"/>
                  </a:cxn>
                  <a:cxn ang="0">
                    <a:pos x="7" y="6"/>
                  </a:cxn>
                  <a:cxn ang="0">
                    <a:pos x="8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8"/>
                  </a:cxn>
                  <a:cxn ang="0">
                    <a:pos x="14" y="14"/>
                  </a:cxn>
                  <a:cxn ang="0">
                    <a:pos x="16" y="20"/>
                  </a:cxn>
                  <a:cxn ang="0">
                    <a:pos x="18" y="33"/>
                  </a:cxn>
                  <a:cxn ang="0">
                    <a:pos x="21" y="51"/>
                  </a:cxn>
                  <a:cxn ang="0">
                    <a:pos x="24" y="92"/>
                  </a:cxn>
                  <a:cxn ang="0">
                    <a:pos x="32" y="211"/>
                  </a:cxn>
                  <a:cxn ang="0">
                    <a:pos x="38" y="351"/>
                  </a:cxn>
                  <a:cxn ang="0">
                    <a:pos x="54" y="704"/>
                  </a:cxn>
                  <a:cxn ang="0">
                    <a:pos x="62" y="892"/>
                  </a:cxn>
                  <a:cxn ang="0">
                    <a:pos x="70" y="1040"/>
                  </a:cxn>
                  <a:cxn ang="0">
                    <a:pos x="75" y="1104"/>
                  </a:cxn>
                  <a:cxn ang="0">
                    <a:pos x="77" y="1133"/>
                  </a:cxn>
                  <a:cxn ang="0">
                    <a:pos x="80" y="1157"/>
                  </a:cxn>
                  <a:cxn ang="0">
                    <a:pos x="81" y="1174"/>
                  </a:cxn>
                  <a:cxn ang="0">
                    <a:pos x="83" y="1180"/>
                  </a:cxn>
                  <a:cxn ang="0">
                    <a:pos x="85" y="1188"/>
                  </a:cxn>
                  <a:cxn ang="0">
                    <a:pos x="86" y="1196"/>
                  </a:cxn>
                  <a:cxn ang="0">
                    <a:pos x="88" y="1200"/>
                  </a:cxn>
                  <a:cxn ang="0">
                    <a:pos x="91" y="1200"/>
                  </a:cxn>
                  <a:cxn ang="0">
                    <a:pos x="91" y="1198"/>
                  </a:cxn>
                  <a:cxn ang="0">
                    <a:pos x="92" y="1194"/>
                  </a:cxn>
                  <a:cxn ang="0">
                    <a:pos x="94" y="1186"/>
                  </a:cxn>
                  <a:cxn ang="0">
                    <a:pos x="97" y="1172"/>
                  </a:cxn>
                  <a:cxn ang="0">
                    <a:pos x="99" y="1157"/>
                  </a:cxn>
                  <a:cxn ang="0">
                    <a:pos x="100" y="1139"/>
                  </a:cxn>
                  <a:cxn ang="0">
                    <a:pos x="105" y="1089"/>
                  </a:cxn>
                  <a:cxn ang="0">
                    <a:pos x="135" y="443"/>
                  </a:cxn>
                  <a:cxn ang="0">
                    <a:pos x="143" y="264"/>
                  </a:cxn>
                  <a:cxn ang="0">
                    <a:pos x="148" y="178"/>
                  </a:cxn>
                  <a:cxn ang="0">
                    <a:pos x="153" y="111"/>
                  </a:cxn>
                  <a:cxn ang="0">
                    <a:pos x="156" y="61"/>
                  </a:cxn>
                  <a:cxn ang="0">
                    <a:pos x="159" y="41"/>
                  </a:cxn>
                  <a:cxn ang="0">
                    <a:pos x="161" y="24"/>
                  </a:cxn>
                  <a:cxn ang="0">
                    <a:pos x="163" y="12"/>
                  </a:cxn>
                  <a:cxn ang="0">
                    <a:pos x="166" y="4"/>
                  </a:cxn>
                  <a:cxn ang="0">
                    <a:pos x="167" y="0"/>
                  </a:cxn>
                  <a:cxn ang="0">
                    <a:pos x="169" y="0"/>
                  </a:cxn>
                  <a:cxn ang="0">
                    <a:pos x="170" y="4"/>
                  </a:cxn>
                  <a:cxn ang="0">
                    <a:pos x="172" y="6"/>
                  </a:cxn>
                  <a:cxn ang="0">
                    <a:pos x="174" y="12"/>
                  </a:cxn>
                  <a:cxn ang="0">
                    <a:pos x="175" y="22"/>
                  </a:cxn>
                  <a:cxn ang="0">
                    <a:pos x="177" y="37"/>
                  </a:cxn>
                </a:cxnLst>
                <a:rect l="0" t="0" r="r" b="b"/>
                <a:pathLst>
                  <a:path w="177" h="1200">
                    <a:moveTo>
                      <a:pt x="0" y="45"/>
                    </a:moveTo>
                    <a:lnTo>
                      <a:pt x="2" y="30"/>
                    </a:lnTo>
                    <a:lnTo>
                      <a:pt x="3" y="22"/>
                    </a:lnTo>
                    <a:lnTo>
                      <a:pt x="5" y="16"/>
                    </a:lnTo>
                    <a:lnTo>
                      <a:pt x="7" y="6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4" y="8"/>
                    </a:lnTo>
                    <a:lnTo>
                      <a:pt x="14" y="14"/>
                    </a:lnTo>
                    <a:lnTo>
                      <a:pt x="16" y="20"/>
                    </a:lnTo>
                    <a:lnTo>
                      <a:pt x="18" y="33"/>
                    </a:lnTo>
                    <a:lnTo>
                      <a:pt x="21" y="51"/>
                    </a:lnTo>
                    <a:lnTo>
                      <a:pt x="24" y="92"/>
                    </a:lnTo>
                    <a:lnTo>
                      <a:pt x="32" y="211"/>
                    </a:lnTo>
                    <a:lnTo>
                      <a:pt x="38" y="351"/>
                    </a:lnTo>
                    <a:lnTo>
                      <a:pt x="54" y="704"/>
                    </a:lnTo>
                    <a:lnTo>
                      <a:pt x="62" y="892"/>
                    </a:lnTo>
                    <a:lnTo>
                      <a:pt x="70" y="1040"/>
                    </a:lnTo>
                    <a:lnTo>
                      <a:pt x="75" y="1104"/>
                    </a:lnTo>
                    <a:lnTo>
                      <a:pt x="77" y="1133"/>
                    </a:lnTo>
                    <a:lnTo>
                      <a:pt x="80" y="1157"/>
                    </a:lnTo>
                    <a:lnTo>
                      <a:pt x="81" y="1174"/>
                    </a:lnTo>
                    <a:lnTo>
                      <a:pt x="83" y="1180"/>
                    </a:lnTo>
                    <a:lnTo>
                      <a:pt x="85" y="1188"/>
                    </a:lnTo>
                    <a:lnTo>
                      <a:pt x="86" y="1196"/>
                    </a:lnTo>
                    <a:lnTo>
                      <a:pt x="88" y="1200"/>
                    </a:lnTo>
                    <a:lnTo>
                      <a:pt x="91" y="1200"/>
                    </a:lnTo>
                    <a:lnTo>
                      <a:pt x="91" y="1198"/>
                    </a:lnTo>
                    <a:lnTo>
                      <a:pt x="92" y="1194"/>
                    </a:lnTo>
                    <a:lnTo>
                      <a:pt x="94" y="1186"/>
                    </a:lnTo>
                    <a:lnTo>
                      <a:pt x="97" y="1172"/>
                    </a:lnTo>
                    <a:lnTo>
                      <a:pt x="99" y="1157"/>
                    </a:lnTo>
                    <a:lnTo>
                      <a:pt x="100" y="1139"/>
                    </a:lnTo>
                    <a:lnTo>
                      <a:pt x="105" y="1089"/>
                    </a:lnTo>
                    <a:lnTo>
                      <a:pt x="135" y="443"/>
                    </a:lnTo>
                    <a:lnTo>
                      <a:pt x="143" y="264"/>
                    </a:lnTo>
                    <a:lnTo>
                      <a:pt x="148" y="178"/>
                    </a:lnTo>
                    <a:lnTo>
                      <a:pt x="153" y="111"/>
                    </a:lnTo>
                    <a:lnTo>
                      <a:pt x="156" y="61"/>
                    </a:lnTo>
                    <a:lnTo>
                      <a:pt x="159" y="41"/>
                    </a:lnTo>
                    <a:lnTo>
                      <a:pt x="161" y="24"/>
                    </a:lnTo>
                    <a:lnTo>
                      <a:pt x="163" y="12"/>
                    </a:lnTo>
                    <a:lnTo>
                      <a:pt x="166" y="4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70" y="4"/>
                    </a:lnTo>
                    <a:lnTo>
                      <a:pt x="172" y="6"/>
                    </a:lnTo>
                    <a:lnTo>
                      <a:pt x="174" y="12"/>
                    </a:lnTo>
                    <a:lnTo>
                      <a:pt x="175" y="22"/>
                    </a:lnTo>
                    <a:lnTo>
                      <a:pt x="177" y="37"/>
                    </a:lnTo>
                  </a:path>
                </a:pathLst>
              </a:custGeom>
              <a:noFill/>
              <a:ln w="19050">
                <a:solidFill>
                  <a:srgbClr val="00339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9" name="Freeform 7">
                <a:extLst>
                  <a:ext uri="{FF2B5EF4-FFF2-40B4-BE49-F238E27FC236}">
                    <a16:creationId xmlns:a16="http://schemas.microsoft.com/office/drawing/2014/main" id="{25E15581-3CD5-4EED-80A3-13DEDBF47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19050">
                <a:solidFill>
                  <a:srgbClr val="00339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0" name="Freeform 8">
                <a:extLst>
                  <a:ext uri="{FF2B5EF4-FFF2-40B4-BE49-F238E27FC236}">
                    <a16:creationId xmlns:a16="http://schemas.microsoft.com/office/drawing/2014/main" id="{DECBEBC4-7632-4FA5-8B9C-83F67A307C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19050">
                <a:solidFill>
                  <a:srgbClr val="00339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1" name="Freeform 9">
                <a:extLst>
                  <a:ext uri="{FF2B5EF4-FFF2-40B4-BE49-F238E27FC236}">
                    <a16:creationId xmlns:a16="http://schemas.microsoft.com/office/drawing/2014/main" id="{04B9DC6F-70FF-446F-8667-14D102A10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19050">
                <a:solidFill>
                  <a:srgbClr val="00339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2" name="Freeform 10">
                <a:extLst>
                  <a:ext uri="{FF2B5EF4-FFF2-40B4-BE49-F238E27FC236}">
                    <a16:creationId xmlns:a16="http://schemas.microsoft.com/office/drawing/2014/main" id="{2B5DA446-A310-41B8-848E-BBCAC4255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19050">
                <a:solidFill>
                  <a:srgbClr val="00339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eaLnBrk="0" hangingPunct="0"/>
                <a:endParaRPr lang="de-DE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5746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562756-C13E-4112-AEE4-FB0948147DC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44D046F-C15E-45F3-A9F1-1AC734285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23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42A1E29-7ACF-49BB-B2D4-A4C53A4C8B6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Outline</a:t>
            </a:r>
          </a:p>
        </p:txBody>
      </p:sp>
      <p:sp>
        <p:nvSpPr>
          <p:cNvPr id="202" name="Abgerundetes Rechteck 17">
            <a:extLst>
              <a:ext uri="{FF2B5EF4-FFF2-40B4-BE49-F238E27FC236}">
                <a16:creationId xmlns:a16="http://schemas.microsoft.com/office/drawing/2014/main" id="{B22C4166-F0FE-4CBC-9C87-17E626A552A1}"/>
              </a:ext>
            </a:extLst>
          </p:cNvPr>
          <p:cNvSpPr/>
          <p:nvPr/>
        </p:nvSpPr>
        <p:spPr>
          <a:xfrm>
            <a:off x="1547158" y="902825"/>
            <a:ext cx="4357845" cy="2564624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3" name="Picture 202">
            <a:extLst>
              <a:ext uri="{FF2B5EF4-FFF2-40B4-BE49-F238E27FC236}">
                <a16:creationId xmlns:a16="http://schemas.microsoft.com/office/drawing/2014/main" id="{C122F436-FE20-40CE-9BD4-497933FE2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4" r="69459" b="67732"/>
          <a:stretch/>
        </p:blipFill>
        <p:spPr>
          <a:xfrm>
            <a:off x="1856721" y="1533417"/>
            <a:ext cx="3724813" cy="1515709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A576528-4945-408A-919A-41FAC7F51F36}"/>
              </a:ext>
            </a:extLst>
          </p:cNvPr>
          <p:cNvGrpSpPr>
            <a:grpSpLocks noChangeAspect="1"/>
          </p:cNvGrpSpPr>
          <p:nvPr/>
        </p:nvGrpSpPr>
        <p:grpSpPr>
          <a:xfrm>
            <a:off x="4694630" y="2702770"/>
            <a:ext cx="873331" cy="381503"/>
            <a:chOff x="6014506" y="6100337"/>
            <a:chExt cx="321354" cy="140379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FC30E0C-6F19-439E-AD7C-8FE4E925253B}"/>
                </a:ext>
              </a:extLst>
            </p:cNvPr>
            <p:cNvCxnSpPr/>
            <p:nvPr/>
          </p:nvCxnSpPr>
          <p:spPr bwMode="auto">
            <a:xfrm>
              <a:off x="6112880" y="6100337"/>
              <a:ext cx="100584" cy="0"/>
            </a:xfrm>
            <a:prstGeom prst="line">
              <a:avLst/>
            </a:prstGeom>
            <a:noFill/>
            <a:ln w="444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Textfeld 186">
              <a:extLst>
                <a:ext uri="{FF2B5EF4-FFF2-40B4-BE49-F238E27FC236}">
                  <a16:creationId xmlns:a16="http://schemas.microsoft.com/office/drawing/2014/main" id="{FB614E36-7B65-4715-8010-F313D2555311}"/>
                </a:ext>
              </a:extLst>
            </p:cNvPr>
            <p:cNvSpPr txBox="1"/>
            <p:nvPr/>
          </p:nvSpPr>
          <p:spPr>
            <a:xfrm>
              <a:off x="6014506" y="6110874"/>
              <a:ext cx="321354" cy="1298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100µm</a:t>
              </a:r>
            </a:p>
          </p:txBody>
        </p:sp>
      </p:grpSp>
      <p:sp>
        <p:nvSpPr>
          <p:cNvPr id="207" name="Abgerundetes Rechteck 17">
            <a:extLst>
              <a:ext uri="{FF2B5EF4-FFF2-40B4-BE49-F238E27FC236}">
                <a16:creationId xmlns:a16="http://schemas.microsoft.com/office/drawing/2014/main" id="{199842C0-9493-43C4-B674-55C6D61ECF0A}"/>
              </a:ext>
            </a:extLst>
          </p:cNvPr>
          <p:cNvSpPr/>
          <p:nvPr/>
        </p:nvSpPr>
        <p:spPr>
          <a:xfrm>
            <a:off x="6302263" y="3769206"/>
            <a:ext cx="4374621" cy="2944415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Titel 1">
            <a:extLst>
              <a:ext uri="{FF2B5EF4-FFF2-40B4-BE49-F238E27FC236}">
                <a16:creationId xmlns:a16="http://schemas.microsoft.com/office/drawing/2014/main" id="{989865FE-52DC-476A-8FBE-AB620340B18F}"/>
              </a:ext>
            </a:extLst>
          </p:cNvPr>
          <p:cNvSpPr txBox="1">
            <a:spLocks/>
          </p:cNvSpPr>
          <p:nvPr/>
        </p:nvSpPr>
        <p:spPr>
          <a:xfrm>
            <a:off x="6302263" y="3831931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Continuous-wave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atom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laser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09" name="Abgerundetes Rechteck 17">
            <a:extLst>
              <a:ext uri="{FF2B5EF4-FFF2-40B4-BE49-F238E27FC236}">
                <a16:creationId xmlns:a16="http://schemas.microsoft.com/office/drawing/2014/main" id="{C2A9D530-A815-4113-9C16-9F977B617457}"/>
              </a:ext>
            </a:extLst>
          </p:cNvPr>
          <p:cNvSpPr/>
          <p:nvPr/>
        </p:nvSpPr>
        <p:spPr>
          <a:xfrm>
            <a:off x="1530381" y="3769206"/>
            <a:ext cx="4374621" cy="2944415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Titel 1">
            <a:extLst>
              <a:ext uri="{FF2B5EF4-FFF2-40B4-BE49-F238E27FC236}">
                <a16:creationId xmlns:a16="http://schemas.microsoft.com/office/drawing/2014/main" id="{D29DE16A-2650-4CE3-A5E7-CEE3526D3303}"/>
              </a:ext>
            </a:extLst>
          </p:cNvPr>
          <p:cNvSpPr txBox="1">
            <a:spLocks/>
          </p:cNvSpPr>
          <p:nvPr/>
        </p:nvSpPr>
        <p:spPr>
          <a:xfrm>
            <a:off x="1530381" y="3832622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Superradiant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clock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11" name="Titel 1">
            <a:extLst>
              <a:ext uri="{FF2B5EF4-FFF2-40B4-BE49-F238E27FC236}">
                <a16:creationId xmlns:a16="http://schemas.microsoft.com/office/drawing/2014/main" id="{963BD723-403A-4E60-8404-9B38E3A0443F}"/>
              </a:ext>
            </a:extLst>
          </p:cNvPr>
          <p:cNvSpPr txBox="1">
            <a:spLocks/>
          </p:cNvSpPr>
          <p:nvPr/>
        </p:nvSpPr>
        <p:spPr>
          <a:xfrm>
            <a:off x="1515117" y="990511"/>
            <a:ext cx="4357845" cy="7077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µK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Sr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beam in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dark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12" name="Abgerundetes Rechteck 17">
            <a:extLst>
              <a:ext uri="{FF2B5EF4-FFF2-40B4-BE49-F238E27FC236}">
                <a16:creationId xmlns:a16="http://schemas.microsoft.com/office/drawing/2014/main" id="{59387073-EB87-47E6-82AC-3023D69CA1D0}"/>
              </a:ext>
            </a:extLst>
          </p:cNvPr>
          <p:cNvSpPr/>
          <p:nvPr/>
        </p:nvSpPr>
        <p:spPr>
          <a:xfrm>
            <a:off x="6302263" y="902826"/>
            <a:ext cx="4374621" cy="2574498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Titel 1">
            <a:extLst>
              <a:ext uri="{FF2B5EF4-FFF2-40B4-BE49-F238E27FC236}">
                <a16:creationId xmlns:a16="http://schemas.microsoft.com/office/drawing/2014/main" id="{1CA63350-C220-48B7-96BC-CCBC4FFEF872}"/>
              </a:ext>
            </a:extLst>
          </p:cNvPr>
          <p:cNvSpPr txBox="1">
            <a:spLocks/>
          </p:cNvSpPr>
          <p:nvPr/>
        </p:nvSpPr>
        <p:spPr>
          <a:xfrm>
            <a:off x="6302263" y="965550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Continuous-wave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BEC</a:t>
            </a:r>
          </a:p>
        </p:txBody>
      </p:sp>
      <p:sp>
        <p:nvSpPr>
          <p:cNvPr id="214" name="Right Arrow 35">
            <a:extLst>
              <a:ext uri="{FF2B5EF4-FFF2-40B4-BE49-F238E27FC236}">
                <a16:creationId xmlns:a16="http://schemas.microsoft.com/office/drawing/2014/main" id="{AB165DCE-9963-4216-AFA2-0EE185934F2F}"/>
              </a:ext>
            </a:extLst>
          </p:cNvPr>
          <p:cNvSpPr/>
          <p:nvPr/>
        </p:nvSpPr>
        <p:spPr>
          <a:xfrm>
            <a:off x="5726572" y="2130646"/>
            <a:ext cx="748795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Right Arrow 37">
            <a:extLst>
              <a:ext uri="{FF2B5EF4-FFF2-40B4-BE49-F238E27FC236}">
                <a16:creationId xmlns:a16="http://schemas.microsoft.com/office/drawing/2014/main" id="{F2166697-5B1C-44F1-B22A-CBCA234BA27B}"/>
              </a:ext>
            </a:extLst>
          </p:cNvPr>
          <p:cNvSpPr/>
          <p:nvPr/>
        </p:nvSpPr>
        <p:spPr>
          <a:xfrm rot="5400000">
            <a:off x="8116656" y="3419670"/>
            <a:ext cx="623377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Right Arrow 39">
            <a:extLst>
              <a:ext uri="{FF2B5EF4-FFF2-40B4-BE49-F238E27FC236}">
                <a16:creationId xmlns:a16="http://schemas.microsoft.com/office/drawing/2014/main" id="{F079054D-13D7-4A98-824F-6C5E8DC76652}"/>
              </a:ext>
            </a:extLst>
          </p:cNvPr>
          <p:cNvSpPr/>
          <p:nvPr/>
        </p:nvSpPr>
        <p:spPr>
          <a:xfrm rot="5400000">
            <a:off x="3232683" y="3419670"/>
            <a:ext cx="623377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439A3F0D-E491-4B36-B4BD-5A4AC55210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t="14376" b="10594"/>
          <a:stretch/>
        </p:blipFill>
        <p:spPr>
          <a:xfrm>
            <a:off x="6644614" y="1533417"/>
            <a:ext cx="3689921" cy="1489761"/>
          </a:xfrm>
          <a:prstGeom prst="rect">
            <a:avLst/>
          </a:prstGeom>
        </p:spPr>
      </p:pic>
      <p:sp>
        <p:nvSpPr>
          <p:cNvPr id="218" name="Textfeld 28">
            <a:extLst>
              <a:ext uri="{FF2B5EF4-FFF2-40B4-BE49-F238E27FC236}">
                <a16:creationId xmlns:a16="http://schemas.microsoft.com/office/drawing/2014/main" id="{10B3112B-0FA8-4878-B53C-817C02401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117" y="6220008"/>
            <a:ext cx="4389885" cy="3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frequency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&amp; time</a:t>
            </a:r>
          </a:p>
        </p:txBody>
      </p:sp>
      <p:sp>
        <p:nvSpPr>
          <p:cNvPr id="219" name="Textfeld 28">
            <a:extLst>
              <a:ext uri="{FF2B5EF4-FFF2-40B4-BE49-F238E27FC236}">
                <a16:creationId xmlns:a16="http://schemas.microsoft.com/office/drawing/2014/main" id="{4CC0729C-BE92-4633-92CF-59F8BC56E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262" y="6220008"/>
            <a:ext cx="4374622" cy="3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acceleration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&amp;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rotation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7A313C19-4DF4-49D6-9E6E-763744136106}"/>
              </a:ext>
            </a:extLst>
          </p:cNvPr>
          <p:cNvSpPr/>
          <p:nvPr/>
        </p:nvSpPr>
        <p:spPr bwMode="auto">
          <a:xfrm>
            <a:off x="6644615" y="4353129"/>
            <a:ext cx="3689921" cy="185122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1780179A-E728-4E5A-8196-A37C0D26EE0E}"/>
              </a:ext>
            </a:extLst>
          </p:cNvPr>
          <p:cNvGrpSpPr/>
          <p:nvPr/>
        </p:nvGrpSpPr>
        <p:grpSpPr>
          <a:xfrm>
            <a:off x="8710222" y="5404223"/>
            <a:ext cx="110682" cy="703196"/>
            <a:chOff x="2337487" y="4276181"/>
            <a:chExt cx="194356" cy="1959321"/>
          </a:xfrm>
        </p:grpSpPr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03585572-CC3A-4B8C-B4B0-397CBC4EBC98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431" name="Freeform 7 4">
                <a:extLst>
                  <a:ext uri="{FF2B5EF4-FFF2-40B4-BE49-F238E27FC236}">
                    <a16:creationId xmlns:a16="http://schemas.microsoft.com/office/drawing/2014/main" id="{1BDCFE73-CBDB-46A1-942E-3909E184E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2" name="Freeform 8 4">
                <a:extLst>
                  <a:ext uri="{FF2B5EF4-FFF2-40B4-BE49-F238E27FC236}">
                    <a16:creationId xmlns:a16="http://schemas.microsoft.com/office/drawing/2014/main" id="{188C6DFA-7485-435F-835C-F826BFCB4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3" name="Freeform 9 4">
                <a:extLst>
                  <a:ext uri="{FF2B5EF4-FFF2-40B4-BE49-F238E27FC236}">
                    <a16:creationId xmlns:a16="http://schemas.microsoft.com/office/drawing/2014/main" id="{E2689A99-68A4-4FE6-9B7A-94960DE0C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4" name="Freeform 10 4">
                <a:extLst>
                  <a:ext uri="{FF2B5EF4-FFF2-40B4-BE49-F238E27FC236}">
                    <a16:creationId xmlns:a16="http://schemas.microsoft.com/office/drawing/2014/main" id="{48E001E8-8249-4412-936D-6DDC4E4A3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0" name="Isosceles Triangle 429">
              <a:extLst>
                <a:ext uri="{FF2B5EF4-FFF2-40B4-BE49-F238E27FC236}">
                  <a16:creationId xmlns:a16="http://schemas.microsoft.com/office/drawing/2014/main" id="{913328C3-FFEA-4D70-AB3A-33AEBFB02A0B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37487" y="5917885"/>
              <a:ext cx="194352" cy="317617"/>
            </a:xfrm>
            <a:prstGeom prst="triangle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5E24891-8268-4C6D-A500-97D7BC7F4061}"/>
              </a:ext>
            </a:extLst>
          </p:cNvPr>
          <p:cNvGrpSpPr/>
          <p:nvPr/>
        </p:nvGrpSpPr>
        <p:grpSpPr>
          <a:xfrm>
            <a:off x="7637739" y="4508845"/>
            <a:ext cx="2264534" cy="1013265"/>
            <a:chOff x="7651543" y="2234282"/>
            <a:chExt cx="3934953" cy="1760694"/>
          </a:xfrm>
        </p:grpSpPr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EF66AF9F-4F08-4F83-9884-F3501873FE3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54322" y="3792147"/>
              <a:ext cx="1135379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CB735180-7DED-4B95-9854-3F1677784ED2}"/>
                </a:ext>
              </a:extLst>
            </p:cNvPr>
            <p:cNvGrpSpPr/>
            <p:nvPr/>
          </p:nvGrpSpPr>
          <p:grpSpPr>
            <a:xfrm>
              <a:off x="7651543" y="2234282"/>
              <a:ext cx="3934953" cy="1760694"/>
              <a:chOff x="7651543" y="2234282"/>
              <a:chExt cx="3934953" cy="1760694"/>
            </a:xfrm>
          </p:grpSpPr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51D9740-8A96-46EA-B01A-1F3077724F4D}"/>
                  </a:ext>
                </a:extLst>
              </p:cNvPr>
              <p:cNvSpPr/>
              <p:nvPr/>
            </p:nvSpPr>
            <p:spPr bwMode="auto">
              <a:xfrm>
                <a:off x="7651543" y="2234282"/>
                <a:ext cx="3934953" cy="1695543"/>
              </a:xfrm>
              <a:custGeom>
                <a:avLst/>
                <a:gdLst>
                  <a:gd name="connsiteX0" fmla="*/ 0 w 3934953"/>
                  <a:gd name="connsiteY0" fmla="*/ 0 h 1695543"/>
                  <a:gd name="connsiteX1" fmla="*/ 650047 w 3934953"/>
                  <a:gd name="connsiteY1" fmla="*/ 944735 h 1695543"/>
                  <a:gd name="connsiteX2" fmla="*/ 1339097 w 3934953"/>
                  <a:gd name="connsiteY2" fmla="*/ 1525444 h 1695543"/>
                  <a:gd name="connsiteX3" fmla="*/ 1707458 w 3934953"/>
                  <a:gd name="connsiteY3" fmla="*/ 1659788 h 1695543"/>
                  <a:gd name="connsiteX4" fmla="*/ 1915473 w 3934953"/>
                  <a:gd name="connsiteY4" fmla="*/ 1694457 h 1695543"/>
                  <a:gd name="connsiteX5" fmla="*/ 2201494 w 3934953"/>
                  <a:gd name="connsiteY5" fmla="*/ 1672788 h 1695543"/>
                  <a:gd name="connsiteX6" fmla="*/ 2561187 w 3934953"/>
                  <a:gd name="connsiteY6" fmla="*/ 1542779 h 1695543"/>
                  <a:gd name="connsiteX7" fmla="*/ 3198233 w 3934953"/>
                  <a:gd name="connsiteY7" fmla="*/ 1027075 h 1695543"/>
                  <a:gd name="connsiteX8" fmla="*/ 3934953 w 3934953"/>
                  <a:gd name="connsiteY8" fmla="*/ 0 h 169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34953" h="1695543">
                    <a:moveTo>
                      <a:pt x="0" y="0"/>
                    </a:moveTo>
                    <a:cubicBezTo>
                      <a:pt x="213432" y="345247"/>
                      <a:pt x="426864" y="690495"/>
                      <a:pt x="650047" y="944735"/>
                    </a:cubicBezTo>
                    <a:cubicBezTo>
                      <a:pt x="873230" y="1198975"/>
                      <a:pt x="1162862" y="1406269"/>
                      <a:pt x="1339097" y="1525444"/>
                    </a:cubicBezTo>
                    <a:cubicBezTo>
                      <a:pt x="1515332" y="1644620"/>
                      <a:pt x="1611395" y="1631619"/>
                      <a:pt x="1707458" y="1659788"/>
                    </a:cubicBezTo>
                    <a:cubicBezTo>
                      <a:pt x="1803521" y="1687957"/>
                      <a:pt x="1833134" y="1692290"/>
                      <a:pt x="1915473" y="1694457"/>
                    </a:cubicBezTo>
                    <a:cubicBezTo>
                      <a:pt x="1997812" y="1696624"/>
                      <a:pt x="2093875" y="1698068"/>
                      <a:pt x="2201494" y="1672788"/>
                    </a:cubicBezTo>
                    <a:cubicBezTo>
                      <a:pt x="2309113" y="1647508"/>
                      <a:pt x="2395064" y="1650398"/>
                      <a:pt x="2561187" y="1542779"/>
                    </a:cubicBezTo>
                    <a:cubicBezTo>
                      <a:pt x="2727310" y="1435160"/>
                      <a:pt x="2969272" y="1284205"/>
                      <a:pt x="3198233" y="1027075"/>
                    </a:cubicBezTo>
                    <a:cubicBezTo>
                      <a:pt x="3427194" y="769945"/>
                      <a:pt x="3681073" y="384972"/>
                      <a:pt x="3934953" y="0"/>
                    </a:cubicBezTo>
                  </a:path>
                </a:pathLst>
              </a:custGeom>
              <a:noFill/>
              <a:ln w="222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F301B4E5-5B42-4427-9AAD-18EFD6A4B0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658081" y="3518034"/>
                <a:ext cx="1922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F2F23897-59C1-4321-AAE1-FAAD66CBE7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73601" y="3243921"/>
                <a:ext cx="2480509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74FA2165-C818-43F2-9896-CFCBF16F5B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142461" y="2969808"/>
                <a:ext cx="294894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0E7891B6-5A55-46F5-9590-F3B2EF57025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946881" y="2695695"/>
                <a:ext cx="333502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C917D87D-E2EE-480C-9D8B-7C74B977AF0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69081" y="2421582"/>
                <a:ext cx="3700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2ED01D2-8C40-40D2-8AA3-B22ADCC962DA}"/>
                  </a:ext>
                </a:extLst>
              </p:cNvPr>
              <p:cNvSpPr/>
              <p:nvPr/>
            </p:nvSpPr>
            <p:spPr bwMode="auto">
              <a:xfrm>
                <a:off x="8599668" y="3037654"/>
                <a:ext cx="2059365" cy="754610"/>
              </a:xfrm>
              <a:custGeom>
                <a:avLst/>
                <a:gdLst>
                  <a:gd name="connsiteX0" fmla="*/ 0 w 2059365"/>
                  <a:gd name="connsiteY0" fmla="*/ 754610 h 754610"/>
                  <a:gd name="connsiteX1" fmla="*/ 275106 w 2059365"/>
                  <a:gd name="connsiteY1" fmla="*/ 749370 h 754610"/>
                  <a:gd name="connsiteX2" fmla="*/ 466370 w 2059365"/>
                  <a:gd name="connsiteY2" fmla="*/ 710069 h 754610"/>
                  <a:gd name="connsiteX3" fmla="*/ 581653 w 2059365"/>
                  <a:gd name="connsiteY3" fmla="*/ 600027 h 754610"/>
                  <a:gd name="connsiteX4" fmla="*/ 696936 w 2059365"/>
                  <a:gd name="connsiteY4" fmla="*/ 463784 h 754610"/>
                  <a:gd name="connsiteX5" fmla="*/ 814838 w 2059365"/>
                  <a:gd name="connsiteY5" fmla="*/ 233219 h 754610"/>
                  <a:gd name="connsiteX6" fmla="*/ 917020 w 2059365"/>
                  <a:gd name="connsiteY6" fmla="*/ 73395 h 754610"/>
                  <a:gd name="connsiteX7" fmla="*/ 1024443 w 2059365"/>
                  <a:gd name="connsiteY7" fmla="*/ 34 h 754610"/>
                  <a:gd name="connsiteX8" fmla="*/ 1144965 w 2059365"/>
                  <a:gd name="connsiteY8" fmla="*/ 81255 h 754610"/>
                  <a:gd name="connsiteX9" fmla="*/ 1255008 w 2059365"/>
                  <a:gd name="connsiteY9" fmla="*/ 264659 h 754610"/>
                  <a:gd name="connsiteX10" fmla="*/ 1396491 w 2059365"/>
                  <a:gd name="connsiteY10" fmla="*/ 510945 h 754610"/>
                  <a:gd name="connsiteX11" fmla="*/ 1501293 w 2059365"/>
                  <a:gd name="connsiteY11" fmla="*/ 634088 h 754610"/>
                  <a:gd name="connsiteX12" fmla="*/ 1606095 w 2059365"/>
                  <a:gd name="connsiteY12" fmla="*/ 710069 h 754610"/>
                  <a:gd name="connsiteX13" fmla="*/ 1818320 w 2059365"/>
                  <a:gd name="connsiteY13" fmla="*/ 749370 h 754610"/>
                  <a:gd name="connsiteX14" fmla="*/ 2059365 w 2059365"/>
                  <a:gd name="connsiteY14" fmla="*/ 749370 h 75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9365" h="754610">
                    <a:moveTo>
                      <a:pt x="0" y="754610"/>
                    </a:moveTo>
                    <a:lnTo>
                      <a:pt x="275106" y="749370"/>
                    </a:lnTo>
                    <a:cubicBezTo>
                      <a:pt x="352834" y="741947"/>
                      <a:pt x="415279" y="734959"/>
                      <a:pt x="466370" y="710069"/>
                    </a:cubicBezTo>
                    <a:cubicBezTo>
                      <a:pt x="517461" y="685179"/>
                      <a:pt x="543225" y="641074"/>
                      <a:pt x="581653" y="600027"/>
                    </a:cubicBezTo>
                    <a:cubicBezTo>
                      <a:pt x="620081" y="558980"/>
                      <a:pt x="658072" y="524919"/>
                      <a:pt x="696936" y="463784"/>
                    </a:cubicBezTo>
                    <a:cubicBezTo>
                      <a:pt x="735800" y="402649"/>
                      <a:pt x="778157" y="298284"/>
                      <a:pt x="814838" y="233219"/>
                    </a:cubicBezTo>
                    <a:cubicBezTo>
                      <a:pt x="851519" y="168154"/>
                      <a:pt x="882086" y="112259"/>
                      <a:pt x="917020" y="73395"/>
                    </a:cubicBezTo>
                    <a:cubicBezTo>
                      <a:pt x="951954" y="34531"/>
                      <a:pt x="986452" y="-1276"/>
                      <a:pt x="1024443" y="34"/>
                    </a:cubicBezTo>
                    <a:cubicBezTo>
                      <a:pt x="1062434" y="1344"/>
                      <a:pt x="1106538" y="37151"/>
                      <a:pt x="1144965" y="81255"/>
                    </a:cubicBezTo>
                    <a:cubicBezTo>
                      <a:pt x="1183392" y="125359"/>
                      <a:pt x="1213087" y="193044"/>
                      <a:pt x="1255008" y="264659"/>
                    </a:cubicBezTo>
                    <a:cubicBezTo>
                      <a:pt x="1296929" y="336274"/>
                      <a:pt x="1355444" y="449373"/>
                      <a:pt x="1396491" y="510945"/>
                    </a:cubicBezTo>
                    <a:cubicBezTo>
                      <a:pt x="1437539" y="572516"/>
                      <a:pt x="1466359" y="600901"/>
                      <a:pt x="1501293" y="634088"/>
                    </a:cubicBezTo>
                    <a:cubicBezTo>
                      <a:pt x="1536227" y="667275"/>
                      <a:pt x="1553257" y="690855"/>
                      <a:pt x="1606095" y="710069"/>
                    </a:cubicBezTo>
                    <a:cubicBezTo>
                      <a:pt x="1658933" y="729283"/>
                      <a:pt x="1742775" y="742820"/>
                      <a:pt x="1818320" y="749370"/>
                    </a:cubicBezTo>
                    <a:cubicBezTo>
                      <a:pt x="1893865" y="755920"/>
                      <a:pt x="1976615" y="752645"/>
                      <a:pt x="2059365" y="749370"/>
                    </a:cubicBezTo>
                  </a:path>
                </a:pathLst>
              </a:cu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1CC7D1B8-6195-4653-B12C-BA823BD4248D}"/>
                  </a:ext>
                </a:extLst>
              </p:cNvPr>
              <p:cNvSpPr/>
              <p:nvPr/>
            </p:nvSpPr>
            <p:spPr>
              <a:xfrm>
                <a:off x="9331963" y="3384365"/>
                <a:ext cx="634285" cy="610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5" name="Ellipse 602">
            <a:extLst>
              <a:ext uri="{FF2B5EF4-FFF2-40B4-BE49-F238E27FC236}">
                <a16:creationId xmlns:a16="http://schemas.microsoft.com/office/drawing/2014/main" id="{DCB83ECD-3666-44CA-8040-7141963B19B5}"/>
              </a:ext>
            </a:extLst>
          </p:cNvPr>
          <p:cNvSpPr/>
          <p:nvPr/>
        </p:nvSpPr>
        <p:spPr bwMode="auto">
          <a:xfrm rot="1315744">
            <a:off x="8569627" y="501878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6" name="Ellipse 608">
            <a:extLst>
              <a:ext uri="{FF2B5EF4-FFF2-40B4-BE49-F238E27FC236}">
                <a16:creationId xmlns:a16="http://schemas.microsoft.com/office/drawing/2014/main" id="{912E2E86-1D9A-4A23-BB07-73D9E4A3FD4A}"/>
              </a:ext>
            </a:extLst>
          </p:cNvPr>
          <p:cNvSpPr/>
          <p:nvPr/>
        </p:nvSpPr>
        <p:spPr bwMode="auto">
          <a:xfrm rot="1315744">
            <a:off x="8339248" y="5193819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7" name="Freihandform 619">
            <a:extLst>
              <a:ext uri="{FF2B5EF4-FFF2-40B4-BE49-F238E27FC236}">
                <a16:creationId xmlns:a16="http://schemas.microsoft.com/office/drawing/2014/main" id="{15C8885D-361A-47E7-8A72-4E7B36DAA6CA}"/>
              </a:ext>
            </a:extLst>
          </p:cNvPr>
          <p:cNvSpPr/>
          <p:nvPr/>
        </p:nvSpPr>
        <p:spPr bwMode="auto">
          <a:xfrm rot="1315744">
            <a:off x="8437684" y="5134174"/>
            <a:ext cx="226738" cy="126568"/>
          </a:xfrm>
          <a:custGeom>
            <a:avLst/>
            <a:gdLst>
              <a:gd name="connsiteX0" fmla="*/ 0 w 683664"/>
              <a:gd name="connsiteY0" fmla="*/ 239294 h 239294"/>
              <a:gd name="connsiteX1" fmla="*/ 290557 w 683664"/>
              <a:gd name="connsiteY1" fmla="*/ 12 h 239294"/>
              <a:gd name="connsiteX2" fmla="*/ 683664 w 683664"/>
              <a:gd name="connsiteY2" fmla="*/ 230748 h 23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3664" h="239294">
                <a:moveTo>
                  <a:pt x="0" y="239294"/>
                </a:moveTo>
                <a:cubicBezTo>
                  <a:pt x="88306" y="120365"/>
                  <a:pt x="176613" y="1436"/>
                  <a:pt x="290557" y="12"/>
                </a:cubicBezTo>
                <a:cubicBezTo>
                  <a:pt x="404501" y="-1412"/>
                  <a:pt x="544082" y="114668"/>
                  <a:pt x="683664" y="230748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8" name="Freihandform 620">
            <a:extLst>
              <a:ext uri="{FF2B5EF4-FFF2-40B4-BE49-F238E27FC236}">
                <a16:creationId xmlns:a16="http://schemas.microsoft.com/office/drawing/2014/main" id="{BBD0B867-E527-4366-B1DC-C3771E70884D}"/>
              </a:ext>
            </a:extLst>
          </p:cNvPr>
          <p:cNvSpPr/>
          <p:nvPr/>
        </p:nvSpPr>
        <p:spPr bwMode="auto">
          <a:xfrm rot="1315744" flipH="1">
            <a:off x="8302343" y="4960715"/>
            <a:ext cx="262942" cy="112938"/>
          </a:xfrm>
          <a:custGeom>
            <a:avLst/>
            <a:gdLst>
              <a:gd name="connsiteX0" fmla="*/ 0 w 1093862"/>
              <a:gd name="connsiteY0" fmla="*/ 572568 h 799624"/>
              <a:gd name="connsiteX1" fmla="*/ 213645 w 1093862"/>
              <a:gd name="connsiteY1" fmla="*/ 769122 h 799624"/>
              <a:gd name="connsiteX2" fmla="*/ 1093862 w 1093862"/>
              <a:gd name="connsiteY2" fmla="*/ 0 h 799624"/>
              <a:gd name="connsiteX0" fmla="*/ 0 w 1093862"/>
              <a:gd name="connsiteY0" fmla="*/ 572568 h 723441"/>
              <a:gd name="connsiteX1" fmla="*/ 341832 w 1093862"/>
              <a:gd name="connsiteY1" fmla="*/ 675118 h 723441"/>
              <a:gd name="connsiteX2" fmla="*/ 1093862 w 1093862"/>
              <a:gd name="connsiteY2" fmla="*/ 0 h 723441"/>
              <a:gd name="connsiteX0" fmla="*/ 0 w 1170774"/>
              <a:gd name="connsiteY0" fmla="*/ 615297 h 740605"/>
              <a:gd name="connsiteX1" fmla="*/ 418744 w 1170774"/>
              <a:gd name="connsiteY1" fmla="*/ 675118 h 740605"/>
              <a:gd name="connsiteX2" fmla="*/ 1170774 w 1170774"/>
              <a:gd name="connsiteY2" fmla="*/ 0 h 740605"/>
              <a:gd name="connsiteX0" fmla="*/ 0 w 1170774"/>
              <a:gd name="connsiteY0" fmla="*/ 615297 h 738000"/>
              <a:gd name="connsiteX1" fmla="*/ 418744 w 1170774"/>
              <a:gd name="connsiteY1" fmla="*/ 675118 h 738000"/>
              <a:gd name="connsiteX2" fmla="*/ 1170774 w 1170774"/>
              <a:gd name="connsiteY2" fmla="*/ 0 h 738000"/>
              <a:gd name="connsiteX0" fmla="*/ 0 w 1170774"/>
              <a:gd name="connsiteY0" fmla="*/ 615297 h 730738"/>
              <a:gd name="connsiteX1" fmla="*/ 418744 w 1170774"/>
              <a:gd name="connsiteY1" fmla="*/ 675118 h 730738"/>
              <a:gd name="connsiteX2" fmla="*/ 1170774 w 1170774"/>
              <a:gd name="connsiteY2" fmla="*/ 0 h 730738"/>
              <a:gd name="connsiteX0" fmla="*/ 0 w 1136591"/>
              <a:gd name="connsiteY0" fmla="*/ 598206 h 724392"/>
              <a:gd name="connsiteX1" fmla="*/ 384561 w 1136591"/>
              <a:gd name="connsiteY1" fmla="*/ 675118 h 724392"/>
              <a:gd name="connsiteX2" fmla="*/ 1136591 w 1136591"/>
              <a:gd name="connsiteY2" fmla="*/ 0 h 72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6591" h="724392">
                <a:moveTo>
                  <a:pt x="0" y="598206"/>
                </a:moveTo>
                <a:cubicBezTo>
                  <a:pt x="143854" y="710014"/>
                  <a:pt x="195129" y="774819"/>
                  <a:pt x="384561" y="675118"/>
                </a:cubicBezTo>
                <a:cubicBezTo>
                  <a:pt x="573993" y="575417"/>
                  <a:pt x="787637" y="336847"/>
                  <a:pt x="1136591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9" name="Ellipse 602">
            <a:extLst>
              <a:ext uri="{FF2B5EF4-FFF2-40B4-BE49-F238E27FC236}">
                <a16:creationId xmlns:a16="http://schemas.microsoft.com/office/drawing/2014/main" id="{AFE90CA5-47A3-4629-B669-834C8F6C5F83}"/>
              </a:ext>
            </a:extLst>
          </p:cNvPr>
          <p:cNvSpPr/>
          <p:nvPr/>
        </p:nvSpPr>
        <p:spPr bwMode="auto">
          <a:xfrm rot="1315744">
            <a:off x="8657333" y="472524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" name="Ellipse 602">
            <a:extLst>
              <a:ext uri="{FF2B5EF4-FFF2-40B4-BE49-F238E27FC236}">
                <a16:creationId xmlns:a16="http://schemas.microsoft.com/office/drawing/2014/main" id="{ACC48369-A230-4BBC-811B-F8907085A8B9}"/>
              </a:ext>
            </a:extLst>
          </p:cNvPr>
          <p:cNvSpPr/>
          <p:nvPr/>
        </p:nvSpPr>
        <p:spPr bwMode="auto">
          <a:xfrm rot="1315744">
            <a:off x="8183651" y="4559545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" name="Ellipse 602">
            <a:extLst>
              <a:ext uri="{FF2B5EF4-FFF2-40B4-BE49-F238E27FC236}">
                <a16:creationId xmlns:a16="http://schemas.microsoft.com/office/drawing/2014/main" id="{A7D142F3-160B-4293-B733-3B2283FC6587}"/>
              </a:ext>
            </a:extLst>
          </p:cNvPr>
          <p:cNvSpPr/>
          <p:nvPr/>
        </p:nvSpPr>
        <p:spPr bwMode="auto">
          <a:xfrm rot="1315744">
            <a:off x="8059582" y="486171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2" name="Ellipse 602">
            <a:extLst>
              <a:ext uri="{FF2B5EF4-FFF2-40B4-BE49-F238E27FC236}">
                <a16:creationId xmlns:a16="http://schemas.microsoft.com/office/drawing/2014/main" id="{A71E7D7A-2AB4-48A3-8873-F8CCA70423CE}"/>
              </a:ext>
            </a:extLst>
          </p:cNvPr>
          <p:cNvSpPr/>
          <p:nvPr/>
        </p:nvSpPr>
        <p:spPr bwMode="auto">
          <a:xfrm rot="1315744">
            <a:off x="9172925" y="5035173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3" name="Ellipse 602">
            <a:extLst>
              <a:ext uri="{FF2B5EF4-FFF2-40B4-BE49-F238E27FC236}">
                <a16:creationId xmlns:a16="http://schemas.microsoft.com/office/drawing/2014/main" id="{D096C834-7771-47FE-8888-A3AD2474D0E5}"/>
              </a:ext>
            </a:extLst>
          </p:cNvPr>
          <p:cNvSpPr/>
          <p:nvPr/>
        </p:nvSpPr>
        <p:spPr bwMode="auto">
          <a:xfrm rot="1315744">
            <a:off x="9040594" y="472524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4" name="Ellipse 602">
            <a:extLst>
              <a:ext uri="{FF2B5EF4-FFF2-40B4-BE49-F238E27FC236}">
                <a16:creationId xmlns:a16="http://schemas.microsoft.com/office/drawing/2014/main" id="{E1B97184-E99D-4788-BAB2-7BA263333114}"/>
              </a:ext>
            </a:extLst>
          </p:cNvPr>
          <p:cNvSpPr/>
          <p:nvPr/>
        </p:nvSpPr>
        <p:spPr bwMode="auto">
          <a:xfrm rot="1315744">
            <a:off x="9068282" y="5195216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" name="Ellipse 602">
            <a:extLst>
              <a:ext uri="{FF2B5EF4-FFF2-40B4-BE49-F238E27FC236}">
                <a16:creationId xmlns:a16="http://schemas.microsoft.com/office/drawing/2014/main" id="{6AC06DD6-60BD-4436-B764-BD78B1423F06}"/>
              </a:ext>
            </a:extLst>
          </p:cNvPr>
          <p:cNvSpPr>
            <a:spLocks noChangeAspect="1"/>
          </p:cNvSpPr>
          <p:nvPr/>
        </p:nvSpPr>
        <p:spPr bwMode="auto">
          <a:xfrm rot="1315744">
            <a:off x="6820733" y="4562371"/>
            <a:ext cx="90000" cy="90000"/>
          </a:xfrm>
          <a:prstGeom prst="ellipse">
            <a:avLst/>
          </a:prstGeom>
          <a:solidFill>
            <a:srgbClr val="0B87FF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6" name="Ellipse 602">
            <a:extLst>
              <a:ext uri="{FF2B5EF4-FFF2-40B4-BE49-F238E27FC236}">
                <a16:creationId xmlns:a16="http://schemas.microsoft.com/office/drawing/2014/main" id="{4547943C-7D89-4C52-ABEA-DE75838E8D33}"/>
              </a:ext>
            </a:extLst>
          </p:cNvPr>
          <p:cNvSpPr/>
          <p:nvPr/>
        </p:nvSpPr>
        <p:spPr bwMode="auto">
          <a:xfrm rot="1315744">
            <a:off x="7079888" y="465007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7" name="Ellipse 602">
            <a:extLst>
              <a:ext uri="{FF2B5EF4-FFF2-40B4-BE49-F238E27FC236}">
                <a16:creationId xmlns:a16="http://schemas.microsoft.com/office/drawing/2014/main" id="{7E6E69EE-655A-4B1D-93E3-9B40CA08B1B5}"/>
              </a:ext>
            </a:extLst>
          </p:cNvPr>
          <p:cNvSpPr/>
          <p:nvPr/>
        </p:nvSpPr>
        <p:spPr bwMode="auto">
          <a:xfrm rot="1315744">
            <a:off x="7287807" y="4546033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1" name="Ellipse 602">
            <a:extLst>
              <a:ext uri="{FF2B5EF4-FFF2-40B4-BE49-F238E27FC236}">
                <a16:creationId xmlns:a16="http://schemas.microsoft.com/office/drawing/2014/main" id="{47F26B45-91FE-4A11-B56D-9A193E350729}"/>
              </a:ext>
            </a:extLst>
          </p:cNvPr>
          <p:cNvSpPr/>
          <p:nvPr/>
        </p:nvSpPr>
        <p:spPr bwMode="auto">
          <a:xfrm rot="1315744">
            <a:off x="7255298" y="482548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" name="Ellipse 602">
            <a:extLst>
              <a:ext uri="{FF2B5EF4-FFF2-40B4-BE49-F238E27FC236}">
                <a16:creationId xmlns:a16="http://schemas.microsoft.com/office/drawing/2014/main" id="{0064D862-E602-44B1-B05A-E30E7CABA8D6}"/>
              </a:ext>
            </a:extLst>
          </p:cNvPr>
          <p:cNvSpPr/>
          <p:nvPr/>
        </p:nvSpPr>
        <p:spPr bwMode="auto">
          <a:xfrm rot="1315744">
            <a:off x="7352166" y="471863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5" name="Ellipse 602">
            <a:extLst>
              <a:ext uri="{FF2B5EF4-FFF2-40B4-BE49-F238E27FC236}">
                <a16:creationId xmlns:a16="http://schemas.microsoft.com/office/drawing/2014/main" id="{39884844-970B-4681-B73A-9A59C2BFB733}"/>
              </a:ext>
            </a:extLst>
          </p:cNvPr>
          <p:cNvSpPr/>
          <p:nvPr/>
        </p:nvSpPr>
        <p:spPr bwMode="auto">
          <a:xfrm rot="1315744">
            <a:off x="6899241" y="4770851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6" name="Ellipse 602">
            <a:extLst>
              <a:ext uri="{FF2B5EF4-FFF2-40B4-BE49-F238E27FC236}">
                <a16:creationId xmlns:a16="http://schemas.microsoft.com/office/drawing/2014/main" id="{9759E506-4112-41D0-897D-342C71F56EDA}"/>
              </a:ext>
            </a:extLst>
          </p:cNvPr>
          <p:cNvSpPr/>
          <p:nvPr/>
        </p:nvSpPr>
        <p:spPr bwMode="auto">
          <a:xfrm rot="1315744">
            <a:off x="7070215" y="4816239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7" name="Arrow: Right 406">
            <a:extLst>
              <a:ext uri="{FF2B5EF4-FFF2-40B4-BE49-F238E27FC236}">
                <a16:creationId xmlns:a16="http://schemas.microsoft.com/office/drawing/2014/main" id="{43CA4F6D-5868-4647-A01E-09F188584C53}"/>
              </a:ext>
            </a:extLst>
          </p:cNvPr>
          <p:cNvSpPr/>
          <p:nvPr/>
        </p:nvSpPr>
        <p:spPr bwMode="auto">
          <a:xfrm>
            <a:off x="7540131" y="4619355"/>
            <a:ext cx="559598" cy="291980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35" name="Picture 434">
            <a:extLst>
              <a:ext uri="{FF2B5EF4-FFF2-40B4-BE49-F238E27FC236}">
                <a16:creationId xmlns:a16="http://schemas.microsoft.com/office/drawing/2014/main" id="{7168FFC6-D7FD-4F71-BFA0-F794DAF353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48" r="6124" b="4554"/>
          <a:stretch/>
        </p:blipFill>
        <p:spPr>
          <a:xfrm>
            <a:off x="1851439" y="4353130"/>
            <a:ext cx="3699786" cy="18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51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B319E73-3E66-4B51-BE11-07210C80F40D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80829CBD-3F31-4E66-8213-552F8B5D3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143" y="184066"/>
            <a:ext cx="13939487" cy="933139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 bwMode="auto">
          <a:xfrm>
            <a:off x="-141741" y="-122396"/>
            <a:ext cx="12790469" cy="104109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defTabSz="4107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500" kern="0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33" name="Ellipse 28">
            <a:extLst>
              <a:ext uri="{FF2B5EF4-FFF2-40B4-BE49-F238E27FC236}">
                <a16:creationId xmlns:a16="http://schemas.microsoft.com/office/drawing/2014/main" id="{E2F7CB2C-C753-4856-B624-5E1202E6CAC1}"/>
              </a:ext>
            </a:extLst>
          </p:cNvPr>
          <p:cNvSpPr/>
          <p:nvPr/>
        </p:nvSpPr>
        <p:spPr bwMode="auto">
          <a:xfrm>
            <a:off x="6816080" y="3143202"/>
            <a:ext cx="743484" cy="717846"/>
          </a:xfrm>
          <a:prstGeom prst="ellipse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de-AT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9" name="Grafik 10">
            <a:extLst>
              <a:ext uri="{FF2B5EF4-FFF2-40B4-BE49-F238E27FC236}">
                <a16:creationId xmlns:a16="http://schemas.microsoft.com/office/drawing/2014/main" id="{D65431D4-C74B-44C3-9C30-2B7D34665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69587"/>
            <a:ext cx="648000" cy="648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DE2EA1A-6AC0-4B16-8FDB-D0541CFA7F4D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4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Magneto-optical</a:t>
            </a:r>
            <a:r>
              <a:rPr lang="de-DE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4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trap</a:t>
            </a:r>
            <a:r>
              <a:rPr lang="de-DE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4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4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strontium</a:t>
            </a:r>
            <a:endParaRPr lang="de-DE" sz="4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6801732-8908-4A86-B54E-6FCB5175EFF6}"/>
              </a:ext>
            </a:extLst>
          </p:cNvPr>
          <p:cNvSpPr txBox="1">
            <a:spLocks/>
          </p:cNvSpPr>
          <p:nvPr/>
        </p:nvSpPr>
        <p:spPr>
          <a:xfrm>
            <a:off x="6765281" y="2588442"/>
            <a:ext cx="1474094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050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81762DC-03D9-45FC-B93B-015A93DE4981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81" name="Textfeld 28"/>
          <p:cNvSpPr txBox="1">
            <a:spLocks noChangeArrowheads="1"/>
          </p:cNvSpPr>
          <p:nvPr/>
        </p:nvSpPr>
        <p:spPr bwMode="auto">
          <a:xfrm>
            <a:off x="1540807" y="3886241"/>
            <a:ext cx="3200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de-AT" sz="1800" dirty="0" err="1">
                <a:solidFill>
                  <a:srgbClr val="0070C0"/>
                </a:solidFill>
                <a:latin typeface="Imperial URW Bold"/>
                <a:sym typeface="Helvetica Light"/>
              </a:rPr>
              <a:t>Flywheel</a:t>
            </a:r>
            <a:endParaRPr lang="de-DE" sz="1600" dirty="0">
              <a:solidFill>
                <a:srgbClr val="0070C0"/>
              </a:solidFill>
              <a:latin typeface="Imperial URW Bold"/>
              <a:sym typeface="Helvetica Light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2244382" y="4224795"/>
            <a:ext cx="1828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GB" sz="1600" dirty="0">
                <a:solidFill>
                  <a:srgbClr val="00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optical resonator</a:t>
            </a:r>
          </a:p>
        </p:txBody>
      </p:sp>
      <p:sp>
        <p:nvSpPr>
          <p:cNvPr id="183" name="Freeform 11"/>
          <p:cNvSpPr>
            <a:spLocks/>
          </p:cNvSpPr>
          <p:nvPr/>
        </p:nvSpPr>
        <p:spPr bwMode="auto">
          <a:xfrm>
            <a:off x="3545463" y="4669499"/>
            <a:ext cx="209247" cy="485705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2" y="30"/>
              </a:cxn>
              <a:cxn ang="0">
                <a:pos x="3" y="22"/>
              </a:cxn>
              <a:cxn ang="0">
                <a:pos x="5" y="16"/>
              </a:cxn>
              <a:cxn ang="0">
                <a:pos x="7" y="6"/>
              </a:cxn>
              <a:cxn ang="0">
                <a:pos x="8" y="2"/>
              </a:cxn>
              <a:cxn ang="0">
                <a:pos x="10" y="0"/>
              </a:cxn>
              <a:cxn ang="0">
                <a:pos x="13" y="2"/>
              </a:cxn>
              <a:cxn ang="0">
                <a:pos x="14" y="8"/>
              </a:cxn>
              <a:cxn ang="0">
                <a:pos x="14" y="14"/>
              </a:cxn>
              <a:cxn ang="0">
                <a:pos x="16" y="20"/>
              </a:cxn>
              <a:cxn ang="0">
                <a:pos x="18" y="33"/>
              </a:cxn>
              <a:cxn ang="0">
                <a:pos x="21" y="51"/>
              </a:cxn>
              <a:cxn ang="0">
                <a:pos x="24" y="92"/>
              </a:cxn>
              <a:cxn ang="0">
                <a:pos x="32" y="211"/>
              </a:cxn>
              <a:cxn ang="0">
                <a:pos x="38" y="351"/>
              </a:cxn>
              <a:cxn ang="0">
                <a:pos x="54" y="704"/>
              </a:cxn>
              <a:cxn ang="0">
                <a:pos x="62" y="892"/>
              </a:cxn>
              <a:cxn ang="0">
                <a:pos x="70" y="1040"/>
              </a:cxn>
              <a:cxn ang="0">
                <a:pos x="75" y="1104"/>
              </a:cxn>
              <a:cxn ang="0">
                <a:pos x="77" y="1133"/>
              </a:cxn>
              <a:cxn ang="0">
                <a:pos x="80" y="1157"/>
              </a:cxn>
              <a:cxn ang="0">
                <a:pos x="81" y="1174"/>
              </a:cxn>
              <a:cxn ang="0">
                <a:pos x="83" y="1180"/>
              </a:cxn>
              <a:cxn ang="0">
                <a:pos x="85" y="1188"/>
              </a:cxn>
              <a:cxn ang="0">
                <a:pos x="86" y="1196"/>
              </a:cxn>
              <a:cxn ang="0">
                <a:pos x="88" y="1200"/>
              </a:cxn>
              <a:cxn ang="0">
                <a:pos x="91" y="1200"/>
              </a:cxn>
              <a:cxn ang="0">
                <a:pos x="91" y="1198"/>
              </a:cxn>
              <a:cxn ang="0">
                <a:pos x="92" y="1194"/>
              </a:cxn>
              <a:cxn ang="0">
                <a:pos x="94" y="1186"/>
              </a:cxn>
              <a:cxn ang="0">
                <a:pos x="97" y="1172"/>
              </a:cxn>
              <a:cxn ang="0">
                <a:pos x="99" y="1157"/>
              </a:cxn>
              <a:cxn ang="0">
                <a:pos x="100" y="1139"/>
              </a:cxn>
              <a:cxn ang="0">
                <a:pos x="105" y="1089"/>
              </a:cxn>
              <a:cxn ang="0">
                <a:pos x="135" y="443"/>
              </a:cxn>
              <a:cxn ang="0">
                <a:pos x="143" y="264"/>
              </a:cxn>
              <a:cxn ang="0">
                <a:pos x="148" y="178"/>
              </a:cxn>
              <a:cxn ang="0">
                <a:pos x="153" y="111"/>
              </a:cxn>
              <a:cxn ang="0">
                <a:pos x="156" y="61"/>
              </a:cxn>
              <a:cxn ang="0">
                <a:pos x="159" y="41"/>
              </a:cxn>
              <a:cxn ang="0">
                <a:pos x="161" y="24"/>
              </a:cxn>
              <a:cxn ang="0">
                <a:pos x="163" y="12"/>
              </a:cxn>
              <a:cxn ang="0">
                <a:pos x="166" y="4"/>
              </a:cxn>
              <a:cxn ang="0">
                <a:pos x="167" y="0"/>
              </a:cxn>
              <a:cxn ang="0">
                <a:pos x="169" y="0"/>
              </a:cxn>
              <a:cxn ang="0">
                <a:pos x="170" y="4"/>
              </a:cxn>
              <a:cxn ang="0">
                <a:pos x="172" y="6"/>
              </a:cxn>
              <a:cxn ang="0">
                <a:pos x="174" y="12"/>
              </a:cxn>
              <a:cxn ang="0">
                <a:pos x="175" y="22"/>
              </a:cxn>
              <a:cxn ang="0">
                <a:pos x="177" y="37"/>
              </a:cxn>
            </a:cxnLst>
            <a:rect l="0" t="0" r="r" b="b"/>
            <a:pathLst>
              <a:path w="177" h="1200">
                <a:moveTo>
                  <a:pt x="0" y="45"/>
                </a:moveTo>
                <a:lnTo>
                  <a:pt x="2" y="30"/>
                </a:lnTo>
                <a:lnTo>
                  <a:pt x="3" y="22"/>
                </a:lnTo>
                <a:lnTo>
                  <a:pt x="5" y="16"/>
                </a:lnTo>
                <a:lnTo>
                  <a:pt x="7" y="6"/>
                </a:lnTo>
                <a:lnTo>
                  <a:pt x="8" y="2"/>
                </a:lnTo>
                <a:lnTo>
                  <a:pt x="10" y="0"/>
                </a:lnTo>
                <a:lnTo>
                  <a:pt x="13" y="2"/>
                </a:lnTo>
                <a:lnTo>
                  <a:pt x="14" y="8"/>
                </a:lnTo>
                <a:lnTo>
                  <a:pt x="14" y="14"/>
                </a:lnTo>
                <a:lnTo>
                  <a:pt x="16" y="20"/>
                </a:lnTo>
                <a:lnTo>
                  <a:pt x="18" y="33"/>
                </a:lnTo>
                <a:lnTo>
                  <a:pt x="21" y="51"/>
                </a:lnTo>
                <a:lnTo>
                  <a:pt x="24" y="92"/>
                </a:lnTo>
                <a:lnTo>
                  <a:pt x="32" y="211"/>
                </a:lnTo>
                <a:lnTo>
                  <a:pt x="38" y="351"/>
                </a:lnTo>
                <a:lnTo>
                  <a:pt x="54" y="704"/>
                </a:lnTo>
                <a:lnTo>
                  <a:pt x="62" y="892"/>
                </a:lnTo>
                <a:lnTo>
                  <a:pt x="70" y="1040"/>
                </a:lnTo>
                <a:lnTo>
                  <a:pt x="75" y="1104"/>
                </a:lnTo>
                <a:lnTo>
                  <a:pt x="77" y="1133"/>
                </a:lnTo>
                <a:lnTo>
                  <a:pt x="80" y="1157"/>
                </a:lnTo>
                <a:lnTo>
                  <a:pt x="81" y="1174"/>
                </a:lnTo>
                <a:lnTo>
                  <a:pt x="83" y="1180"/>
                </a:lnTo>
                <a:lnTo>
                  <a:pt x="85" y="1188"/>
                </a:lnTo>
                <a:lnTo>
                  <a:pt x="86" y="1196"/>
                </a:lnTo>
                <a:lnTo>
                  <a:pt x="88" y="1200"/>
                </a:lnTo>
                <a:lnTo>
                  <a:pt x="91" y="1200"/>
                </a:lnTo>
                <a:lnTo>
                  <a:pt x="91" y="1198"/>
                </a:lnTo>
                <a:lnTo>
                  <a:pt x="92" y="1194"/>
                </a:lnTo>
                <a:lnTo>
                  <a:pt x="94" y="1186"/>
                </a:lnTo>
                <a:lnTo>
                  <a:pt x="97" y="1172"/>
                </a:lnTo>
                <a:lnTo>
                  <a:pt x="99" y="1157"/>
                </a:lnTo>
                <a:lnTo>
                  <a:pt x="100" y="1139"/>
                </a:lnTo>
                <a:lnTo>
                  <a:pt x="105" y="1089"/>
                </a:lnTo>
                <a:lnTo>
                  <a:pt x="135" y="443"/>
                </a:lnTo>
                <a:lnTo>
                  <a:pt x="143" y="264"/>
                </a:lnTo>
                <a:lnTo>
                  <a:pt x="148" y="178"/>
                </a:lnTo>
                <a:lnTo>
                  <a:pt x="153" y="111"/>
                </a:lnTo>
                <a:lnTo>
                  <a:pt x="156" y="61"/>
                </a:lnTo>
                <a:lnTo>
                  <a:pt x="159" y="41"/>
                </a:lnTo>
                <a:lnTo>
                  <a:pt x="161" y="24"/>
                </a:lnTo>
                <a:lnTo>
                  <a:pt x="163" y="12"/>
                </a:lnTo>
                <a:lnTo>
                  <a:pt x="166" y="4"/>
                </a:lnTo>
                <a:lnTo>
                  <a:pt x="167" y="0"/>
                </a:lnTo>
                <a:lnTo>
                  <a:pt x="169" y="0"/>
                </a:lnTo>
                <a:lnTo>
                  <a:pt x="170" y="4"/>
                </a:lnTo>
                <a:lnTo>
                  <a:pt x="172" y="6"/>
                </a:lnTo>
                <a:lnTo>
                  <a:pt x="174" y="12"/>
                </a:lnTo>
                <a:lnTo>
                  <a:pt x="175" y="22"/>
                </a:lnTo>
                <a:lnTo>
                  <a:pt x="177" y="37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DE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184" name="Freeform 183"/>
          <p:cNvSpPr/>
          <p:nvPr/>
        </p:nvSpPr>
        <p:spPr>
          <a:xfrm rot="10800000">
            <a:off x="3658386" y="4579104"/>
            <a:ext cx="233004" cy="674074"/>
          </a:xfrm>
          <a:custGeom>
            <a:avLst/>
            <a:gdLst>
              <a:gd name="connsiteX0" fmla="*/ 113788 w 232028"/>
              <a:gd name="connsiteY0" fmla="*/ 5349 h 687684"/>
              <a:gd name="connsiteX1" fmla="*/ 225230 w 232028"/>
              <a:gd name="connsiteY1" fmla="*/ 8206 h 687684"/>
              <a:gd name="connsiteX2" fmla="*/ 216658 w 232028"/>
              <a:gd name="connsiteY2" fmla="*/ 36781 h 687684"/>
              <a:gd name="connsiteX3" fmla="*/ 190940 w 232028"/>
              <a:gd name="connsiteY3" fmla="*/ 156796 h 687684"/>
              <a:gd name="connsiteX4" fmla="*/ 193798 w 232028"/>
              <a:gd name="connsiteY4" fmla="*/ 276811 h 687684"/>
              <a:gd name="connsiteX5" fmla="*/ 188083 w 232028"/>
              <a:gd name="connsiteY5" fmla="*/ 379681 h 687684"/>
              <a:gd name="connsiteX6" fmla="*/ 193798 w 232028"/>
              <a:gd name="connsiteY6" fmla="*/ 539701 h 687684"/>
              <a:gd name="connsiteX7" fmla="*/ 210943 w 232028"/>
              <a:gd name="connsiteY7" fmla="*/ 648286 h 687684"/>
              <a:gd name="connsiteX8" fmla="*/ 213800 w 232028"/>
              <a:gd name="connsiteY8" fmla="*/ 662574 h 687684"/>
              <a:gd name="connsiteX9" fmla="*/ 179510 w 232028"/>
              <a:gd name="connsiteY9" fmla="*/ 659716 h 687684"/>
              <a:gd name="connsiteX10" fmla="*/ 102358 w 232028"/>
              <a:gd name="connsiteY10" fmla="*/ 659716 h 687684"/>
              <a:gd name="connsiteX11" fmla="*/ 30920 w 232028"/>
              <a:gd name="connsiteY11" fmla="*/ 659716 h 687684"/>
              <a:gd name="connsiteX12" fmla="*/ 2345 w 232028"/>
              <a:gd name="connsiteY12" fmla="*/ 659716 h 687684"/>
              <a:gd name="connsiteX13" fmla="*/ 2345 w 232028"/>
              <a:gd name="connsiteY13" fmla="*/ 636856 h 687684"/>
              <a:gd name="connsiteX14" fmla="*/ 8060 w 232028"/>
              <a:gd name="connsiteY14" fmla="*/ 51069 h 687684"/>
              <a:gd name="connsiteX15" fmla="*/ 5203 w 232028"/>
              <a:gd name="connsiteY15" fmla="*/ 25351 h 687684"/>
              <a:gd name="connsiteX16" fmla="*/ 5203 w 232028"/>
              <a:gd name="connsiteY16" fmla="*/ 8206 h 687684"/>
              <a:gd name="connsiteX17" fmla="*/ 25205 w 232028"/>
              <a:gd name="connsiteY17" fmla="*/ 8206 h 687684"/>
              <a:gd name="connsiteX18" fmla="*/ 113788 w 232028"/>
              <a:gd name="connsiteY18" fmla="*/ 5349 h 687684"/>
              <a:gd name="connsiteX0" fmla="*/ 111521 w 229761"/>
              <a:gd name="connsiteY0" fmla="*/ 5349 h 686910"/>
              <a:gd name="connsiteX1" fmla="*/ 222963 w 229761"/>
              <a:gd name="connsiteY1" fmla="*/ 8206 h 686910"/>
              <a:gd name="connsiteX2" fmla="*/ 214391 w 229761"/>
              <a:gd name="connsiteY2" fmla="*/ 36781 h 686910"/>
              <a:gd name="connsiteX3" fmla="*/ 188673 w 229761"/>
              <a:gd name="connsiteY3" fmla="*/ 156796 h 686910"/>
              <a:gd name="connsiteX4" fmla="*/ 191531 w 229761"/>
              <a:gd name="connsiteY4" fmla="*/ 276811 h 686910"/>
              <a:gd name="connsiteX5" fmla="*/ 185816 w 229761"/>
              <a:gd name="connsiteY5" fmla="*/ 379681 h 686910"/>
              <a:gd name="connsiteX6" fmla="*/ 191531 w 229761"/>
              <a:gd name="connsiteY6" fmla="*/ 539701 h 686910"/>
              <a:gd name="connsiteX7" fmla="*/ 208676 w 229761"/>
              <a:gd name="connsiteY7" fmla="*/ 648286 h 686910"/>
              <a:gd name="connsiteX8" fmla="*/ 211533 w 229761"/>
              <a:gd name="connsiteY8" fmla="*/ 662574 h 686910"/>
              <a:gd name="connsiteX9" fmla="*/ 177243 w 229761"/>
              <a:gd name="connsiteY9" fmla="*/ 659716 h 686910"/>
              <a:gd name="connsiteX10" fmla="*/ 100091 w 229761"/>
              <a:gd name="connsiteY10" fmla="*/ 659716 h 686910"/>
              <a:gd name="connsiteX11" fmla="*/ 28653 w 229761"/>
              <a:gd name="connsiteY11" fmla="*/ 659716 h 686910"/>
              <a:gd name="connsiteX12" fmla="*/ 11985 w 229761"/>
              <a:gd name="connsiteY12" fmla="*/ 657334 h 686910"/>
              <a:gd name="connsiteX13" fmla="*/ 78 w 229761"/>
              <a:gd name="connsiteY13" fmla="*/ 636856 h 686910"/>
              <a:gd name="connsiteX14" fmla="*/ 5793 w 229761"/>
              <a:gd name="connsiteY14" fmla="*/ 51069 h 686910"/>
              <a:gd name="connsiteX15" fmla="*/ 2936 w 229761"/>
              <a:gd name="connsiteY15" fmla="*/ 25351 h 686910"/>
              <a:gd name="connsiteX16" fmla="*/ 2936 w 229761"/>
              <a:gd name="connsiteY16" fmla="*/ 8206 h 686910"/>
              <a:gd name="connsiteX17" fmla="*/ 22938 w 229761"/>
              <a:gd name="connsiteY17" fmla="*/ 8206 h 686910"/>
              <a:gd name="connsiteX18" fmla="*/ 111521 w 229761"/>
              <a:gd name="connsiteY18" fmla="*/ 5349 h 686910"/>
              <a:gd name="connsiteX0" fmla="*/ 111599 w 229839"/>
              <a:gd name="connsiteY0" fmla="*/ 5349 h 686805"/>
              <a:gd name="connsiteX1" fmla="*/ 223041 w 229839"/>
              <a:gd name="connsiteY1" fmla="*/ 8206 h 686805"/>
              <a:gd name="connsiteX2" fmla="*/ 214469 w 229839"/>
              <a:gd name="connsiteY2" fmla="*/ 36781 h 686805"/>
              <a:gd name="connsiteX3" fmla="*/ 188751 w 229839"/>
              <a:gd name="connsiteY3" fmla="*/ 156796 h 686805"/>
              <a:gd name="connsiteX4" fmla="*/ 191609 w 229839"/>
              <a:gd name="connsiteY4" fmla="*/ 276811 h 686805"/>
              <a:gd name="connsiteX5" fmla="*/ 185894 w 229839"/>
              <a:gd name="connsiteY5" fmla="*/ 379681 h 686805"/>
              <a:gd name="connsiteX6" fmla="*/ 191609 w 229839"/>
              <a:gd name="connsiteY6" fmla="*/ 539701 h 686805"/>
              <a:gd name="connsiteX7" fmla="*/ 208754 w 229839"/>
              <a:gd name="connsiteY7" fmla="*/ 648286 h 686805"/>
              <a:gd name="connsiteX8" fmla="*/ 211611 w 229839"/>
              <a:gd name="connsiteY8" fmla="*/ 662574 h 686805"/>
              <a:gd name="connsiteX9" fmla="*/ 177321 w 229839"/>
              <a:gd name="connsiteY9" fmla="*/ 659716 h 686805"/>
              <a:gd name="connsiteX10" fmla="*/ 100169 w 229839"/>
              <a:gd name="connsiteY10" fmla="*/ 659716 h 686805"/>
              <a:gd name="connsiteX11" fmla="*/ 57306 w 229839"/>
              <a:gd name="connsiteY11" fmla="*/ 662098 h 686805"/>
              <a:gd name="connsiteX12" fmla="*/ 12063 w 229839"/>
              <a:gd name="connsiteY12" fmla="*/ 657334 h 686805"/>
              <a:gd name="connsiteX13" fmla="*/ 156 w 229839"/>
              <a:gd name="connsiteY13" fmla="*/ 636856 h 686805"/>
              <a:gd name="connsiteX14" fmla="*/ 5871 w 229839"/>
              <a:gd name="connsiteY14" fmla="*/ 51069 h 686805"/>
              <a:gd name="connsiteX15" fmla="*/ 3014 w 229839"/>
              <a:gd name="connsiteY15" fmla="*/ 25351 h 686805"/>
              <a:gd name="connsiteX16" fmla="*/ 3014 w 229839"/>
              <a:gd name="connsiteY16" fmla="*/ 8206 h 686805"/>
              <a:gd name="connsiteX17" fmla="*/ 23016 w 229839"/>
              <a:gd name="connsiteY17" fmla="*/ 8206 h 686805"/>
              <a:gd name="connsiteX18" fmla="*/ 111599 w 229839"/>
              <a:gd name="connsiteY18" fmla="*/ 5349 h 686805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2926 h 660809"/>
              <a:gd name="connsiteX1" fmla="*/ 221621 w 228419"/>
              <a:gd name="connsiteY1" fmla="*/ 5783 h 660809"/>
              <a:gd name="connsiteX2" fmla="*/ 213049 w 228419"/>
              <a:gd name="connsiteY2" fmla="*/ 34358 h 660809"/>
              <a:gd name="connsiteX3" fmla="*/ 187331 w 228419"/>
              <a:gd name="connsiteY3" fmla="*/ 154373 h 660809"/>
              <a:gd name="connsiteX4" fmla="*/ 190189 w 228419"/>
              <a:gd name="connsiteY4" fmla="*/ 274388 h 660809"/>
              <a:gd name="connsiteX5" fmla="*/ 184474 w 228419"/>
              <a:gd name="connsiteY5" fmla="*/ 377258 h 660809"/>
              <a:gd name="connsiteX6" fmla="*/ 190189 w 228419"/>
              <a:gd name="connsiteY6" fmla="*/ 537278 h 660809"/>
              <a:gd name="connsiteX7" fmla="*/ 207334 w 228419"/>
              <a:gd name="connsiteY7" fmla="*/ 645863 h 660809"/>
              <a:gd name="connsiteX8" fmla="*/ 210191 w 228419"/>
              <a:gd name="connsiteY8" fmla="*/ 660151 h 660809"/>
              <a:gd name="connsiteX9" fmla="*/ 175901 w 228419"/>
              <a:gd name="connsiteY9" fmla="*/ 657293 h 660809"/>
              <a:gd name="connsiteX10" fmla="*/ 98749 w 228419"/>
              <a:gd name="connsiteY10" fmla="*/ 657293 h 660809"/>
              <a:gd name="connsiteX11" fmla="*/ 55886 w 228419"/>
              <a:gd name="connsiteY11" fmla="*/ 659675 h 660809"/>
              <a:gd name="connsiteX12" fmla="*/ 10643 w 228419"/>
              <a:gd name="connsiteY12" fmla="*/ 654911 h 660809"/>
              <a:gd name="connsiteX13" fmla="*/ 5880 w 228419"/>
              <a:gd name="connsiteY13" fmla="*/ 601095 h 660809"/>
              <a:gd name="connsiteX14" fmla="*/ 4451 w 228419"/>
              <a:gd name="connsiteY14" fmla="*/ 48646 h 660809"/>
              <a:gd name="connsiteX15" fmla="*/ 1594 w 228419"/>
              <a:gd name="connsiteY15" fmla="*/ 22928 h 660809"/>
              <a:gd name="connsiteX16" fmla="*/ 1594 w 228419"/>
              <a:gd name="connsiteY16" fmla="*/ 5783 h 660809"/>
              <a:gd name="connsiteX17" fmla="*/ 21596 w 228419"/>
              <a:gd name="connsiteY17" fmla="*/ 5783 h 660809"/>
              <a:gd name="connsiteX18" fmla="*/ 110179 w 228419"/>
              <a:gd name="connsiteY18" fmla="*/ 2926 h 66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8419" h="660809">
                <a:moveTo>
                  <a:pt x="110179" y="2926"/>
                </a:moveTo>
                <a:lnTo>
                  <a:pt x="221621" y="5783"/>
                </a:lnTo>
                <a:cubicBezTo>
                  <a:pt x="238766" y="11022"/>
                  <a:pt x="218764" y="9593"/>
                  <a:pt x="213049" y="34358"/>
                </a:cubicBezTo>
                <a:cubicBezTo>
                  <a:pt x="207334" y="59123"/>
                  <a:pt x="191141" y="114368"/>
                  <a:pt x="187331" y="154373"/>
                </a:cubicBezTo>
                <a:cubicBezTo>
                  <a:pt x="183521" y="194378"/>
                  <a:pt x="190665" y="237241"/>
                  <a:pt x="190189" y="274388"/>
                </a:cubicBezTo>
                <a:cubicBezTo>
                  <a:pt x="189713" y="311535"/>
                  <a:pt x="184474" y="333443"/>
                  <a:pt x="184474" y="377258"/>
                </a:cubicBezTo>
                <a:cubicBezTo>
                  <a:pt x="184474" y="421073"/>
                  <a:pt x="186379" y="492511"/>
                  <a:pt x="190189" y="537278"/>
                </a:cubicBezTo>
                <a:cubicBezTo>
                  <a:pt x="193999" y="582045"/>
                  <a:pt x="204000" y="625384"/>
                  <a:pt x="207334" y="645863"/>
                </a:cubicBezTo>
                <a:cubicBezTo>
                  <a:pt x="210668" y="666342"/>
                  <a:pt x="215430" y="658246"/>
                  <a:pt x="210191" y="660151"/>
                </a:cubicBezTo>
                <a:cubicBezTo>
                  <a:pt x="204952" y="662056"/>
                  <a:pt x="194475" y="657769"/>
                  <a:pt x="175901" y="657293"/>
                </a:cubicBezTo>
                <a:cubicBezTo>
                  <a:pt x="157327" y="656817"/>
                  <a:pt x="118751" y="656896"/>
                  <a:pt x="98749" y="657293"/>
                </a:cubicBezTo>
                <a:cubicBezTo>
                  <a:pt x="78747" y="657690"/>
                  <a:pt x="70174" y="658881"/>
                  <a:pt x="55886" y="659675"/>
                </a:cubicBezTo>
                <a:cubicBezTo>
                  <a:pt x="41202" y="659278"/>
                  <a:pt x="18977" y="664674"/>
                  <a:pt x="10643" y="654911"/>
                </a:cubicBezTo>
                <a:cubicBezTo>
                  <a:pt x="2309" y="645148"/>
                  <a:pt x="4927" y="635861"/>
                  <a:pt x="5880" y="601095"/>
                </a:cubicBezTo>
                <a:cubicBezTo>
                  <a:pt x="6832" y="499654"/>
                  <a:pt x="5165" y="145007"/>
                  <a:pt x="4451" y="48646"/>
                </a:cubicBezTo>
                <a:cubicBezTo>
                  <a:pt x="3737" y="-47715"/>
                  <a:pt x="2070" y="30072"/>
                  <a:pt x="1594" y="22928"/>
                </a:cubicBezTo>
                <a:cubicBezTo>
                  <a:pt x="1118" y="15784"/>
                  <a:pt x="-1740" y="8641"/>
                  <a:pt x="1594" y="5783"/>
                </a:cubicBezTo>
                <a:cubicBezTo>
                  <a:pt x="4928" y="2925"/>
                  <a:pt x="21596" y="5783"/>
                  <a:pt x="21596" y="5783"/>
                </a:cubicBezTo>
                <a:lnTo>
                  <a:pt x="110179" y="2926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>
              <a:solidFill>
                <a:srgbClr val="FFFFFF"/>
              </a:solidFill>
              <a:latin typeface="Imperial URW Bold"/>
              <a:sym typeface="Helvetica Light"/>
            </a:endParaRPr>
          </a:p>
        </p:txBody>
      </p:sp>
      <p:sp>
        <p:nvSpPr>
          <p:cNvPr id="185" name="Freeform 184"/>
          <p:cNvSpPr/>
          <p:nvPr/>
        </p:nvSpPr>
        <p:spPr>
          <a:xfrm>
            <a:off x="2374389" y="4574388"/>
            <a:ext cx="233004" cy="674074"/>
          </a:xfrm>
          <a:custGeom>
            <a:avLst/>
            <a:gdLst>
              <a:gd name="connsiteX0" fmla="*/ 113788 w 232028"/>
              <a:gd name="connsiteY0" fmla="*/ 5349 h 687684"/>
              <a:gd name="connsiteX1" fmla="*/ 225230 w 232028"/>
              <a:gd name="connsiteY1" fmla="*/ 8206 h 687684"/>
              <a:gd name="connsiteX2" fmla="*/ 216658 w 232028"/>
              <a:gd name="connsiteY2" fmla="*/ 36781 h 687684"/>
              <a:gd name="connsiteX3" fmla="*/ 190940 w 232028"/>
              <a:gd name="connsiteY3" fmla="*/ 156796 h 687684"/>
              <a:gd name="connsiteX4" fmla="*/ 193798 w 232028"/>
              <a:gd name="connsiteY4" fmla="*/ 276811 h 687684"/>
              <a:gd name="connsiteX5" fmla="*/ 188083 w 232028"/>
              <a:gd name="connsiteY5" fmla="*/ 379681 h 687684"/>
              <a:gd name="connsiteX6" fmla="*/ 193798 w 232028"/>
              <a:gd name="connsiteY6" fmla="*/ 539701 h 687684"/>
              <a:gd name="connsiteX7" fmla="*/ 210943 w 232028"/>
              <a:gd name="connsiteY7" fmla="*/ 648286 h 687684"/>
              <a:gd name="connsiteX8" fmla="*/ 213800 w 232028"/>
              <a:gd name="connsiteY8" fmla="*/ 662574 h 687684"/>
              <a:gd name="connsiteX9" fmla="*/ 179510 w 232028"/>
              <a:gd name="connsiteY9" fmla="*/ 659716 h 687684"/>
              <a:gd name="connsiteX10" fmla="*/ 102358 w 232028"/>
              <a:gd name="connsiteY10" fmla="*/ 659716 h 687684"/>
              <a:gd name="connsiteX11" fmla="*/ 30920 w 232028"/>
              <a:gd name="connsiteY11" fmla="*/ 659716 h 687684"/>
              <a:gd name="connsiteX12" fmla="*/ 2345 w 232028"/>
              <a:gd name="connsiteY12" fmla="*/ 659716 h 687684"/>
              <a:gd name="connsiteX13" fmla="*/ 2345 w 232028"/>
              <a:gd name="connsiteY13" fmla="*/ 636856 h 687684"/>
              <a:gd name="connsiteX14" fmla="*/ 8060 w 232028"/>
              <a:gd name="connsiteY14" fmla="*/ 51069 h 687684"/>
              <a:gd name="connsiteX15" fmla="*/ 5203 w 232028"/>
              <a:gd name="connsiteY15" fmla="*/ 25351 h 687684"/>
              <a:gd name="connsiteX16" fmla="*/ 5203 w 232028"/>
              <a:gd name="connsiteY16" fmla="*/ 8206 h 687684"/>
              <a:gd name="connsiteX17" fmla="*/ 25205 w 232028"/>
              <a:gd name="connsiteY17" fmla="*/ 8206 h 687684"/>
              <a:gd name="connsiteX18" fmla="*/ 113788 w 232028"/>
              <a:gd name="connsiteY18" fmla="*/ 5349 h 687684"/>
              <a:gd name="connsiteX0" fmla="*/ 111521 w 229761"/>
              <a:gd name="connsiteY0" fmla="*/ 5349 h 686910"/>
              <a:gd name="connsiteX1" fmla="*/ 222963 w 229761"/>
              <a:gd name="connsiteY1" fmla="*/ 8206 h 686910"/>
              <a:gd name="connsiteX2" fmla="*/ 214391 w 229761"/>
              <a:gd name="connsiteY2" fmla="*/ 36781 h 686910"/>
              <a:gd name="connsiteX3" fmla="*/ 188673 w 229761"/>
              <a:gd name="connsiteY3" fmla="*/ 156796 h 686910"/>
              <a:gd name="connsiteX4" fmla="*/ 191531 w 229761"/>
              <a:gd name="connsiteY4" fmla="*/ 276811 h 686910"/>
              <a:gd name="connsiteX5" fmla="*/ 185816 w 229761"/>
              <a:gd name="connsiteY5" fmla="*/ 379681 h 686910"/>
              <a:gd name="connsiteX6" fmla="*/ 191531 w 229761"/>
              <a:gd name="connsiteY6" fmla="*/ 539701 h 686910"/>
              <a:gd name="connsiteX7" fmla="*/ 208676 w 229761"/>
              <a:gd name="connsiteY7" fmla="*/ 648286 h 686910"/>
              <a:gd name="connsiteX8" fmla="*/ 211533 w 229761"/>
              <a:gd name="connsiteY8" fmla="*/ 662574 h 686910"/>
              <a:gd name="connsiteX9" fmla="*/ 177243 w 229761"/>
              <a:gd name="connsiteY9" fmla="*/ 659716 h 686910"/>
              <a:gd name="connsiteX10" fmla="*/ 100091 w 229761"/>
              <a:gd name="connsiteY10" fmla="*/ 659716 h 686910"/>
              <a:gd name="connsiteX11" fmla="*/ 28653 w 229761"/>
              <a:gd name="connsiteY11" fmla="*/ 659716 h 686910"/>
              <a:gd name="connsiteX12" fmla="*/ 11985 w 229761"/>
              <a:gd name="connsiteY12" fmla="*/ 657334 h 686910"/>
              <a:gd name="connsiteX13" fmla="*/ 78 w 229761"/>
              <a:gd name="connsiteY13" fmla="*/ 636856 h 686910"/>
              <a:gd name="connsiteX14" fmla="*/ 5793 w 229761"/>
              <a:gd name="connsiteY14" fmla="*/ 51069 h 686910"/>
              <a:gd name="connsiteX15" fmla="*/ 2936 w 229761"/>
              <a:gd name="connsiteY15" fmla="*/ 25351 h 686910"/>
              <a:gd name="connsiteX16" fmla="*/ 2936 w 229761"/>
              <a:gd name="connsiteY16" fmla="*/ 8206 h 686910"/>
              <a:gd name="connsiteX17" fmla="*/ 22938 w 229761"/>
              <a:gd name="connsiteY17" fmla="*/ 8206 h 686910"/>
              <a:gd name="connsiteX18" fmla="*/ 111521 w 229761"/>
              <a:gd name="connsiteY18" fmla="*/ 5349 h 686910"/>
              <a:gd name="connsiteX0" fmla="*/ 111599 w 229839"/>
              <a:gd name="connsiteY0" fmla="*/ 5349 h 686805"/>
              <a:gd name="connsiteX1" fmla="*/ 223041 w 229839"/>
              <a:gd name="connsiteY1" fmla="*/ 8206 h 686805"/>
              <a:gd name="connsiteX2" fmla="*/ 214469 w 229839"/>
              <a:gd name="connsiteY2" fmla="*/ 36781 h 686805"/>
              <a:gd name="connsiteX3" fmla="*/ 188751 w 229839"/>
              <a:gd name="connsiteY3" fmla="*/ 156796 h 686805"/>
              <a:gd name="connsiteX4" fmla="*/ 191609 w 229839"/>
              <a:gd name="connsiteY4" fmla="*/ 276811 h 686805"/>
              <a:gd name="connsiteX5" fmla="*/ 185894 w 229839"/>
              <a:gd name="connsiteY5" fmla="*/ 379681 h 686805"/>
              <a:gd name="connsiteX6" fmla="*/ 191609 w 229839"/>
              <a:gd name="connsiteY6" fmla="*/ 539701 h 686805"/>
              <a:gd name="connsiteX7" fmla="*/ 208754 w 229839"/>
              <a:gd name="connsiteY7" fmla="*/ 648286 h 686805"/>
              <a:gd name="connsiteX8" fmla="*/ 211611 w 229839"/>
              <a:gd name="connsiteY8" fmla="*/ 662574 h 686805"/>
              <a:gd name="connsiteX9" fmla="*/ 177321 w 229839"/>
              <a:gd name="connsiteY9" fmla="*/ 659716 h 686805"/>
              <a:gd name="connsiteX10" fmla="*/ 100169 w 229839"/>
              <a:gd name="connsiteY10" fmla="*/ 659716 h 686805"/>
              <a:gd name="connsiteX11" fmla="*/ 57306 w 229839"/>
              <a:gd name="connsiteY11" fmla="*/ 662098 h 686805"/>
              <a:gd name="connsiteX12" fmla="*/ 12063 w 229839"/>
              <a:gd name="connsiteY12" fmla="*/ 657334 h 686805"/>
              <a:gd name="connsiteX13" fmla="*/ 156 w 229839"/>
              <a:gd name="connsiteY13" fmla="*/ 636856 h 686805"/>
              <a:gd name="connsiteX14" fmla="*/ 5871 w 229839"/>
              <a:gd name="connsiteY14" fmla="*/ 51069 h 686805"/>
              <a:gd name="connsiteX15" fmla="*/ 3014 w 229839"/>
              <a:gd name="connsiteY15" fmla="*/ 25351 h 686805"/>
              <a:gd name="connsiteX16" fmla="*/ 3014 w 229839"/>
              <a:gd name="connsiteY16" fmla="*/ 8206 h 686805"/>
              <a:gd name="connsiteX17" fmla="*/ 23016 w 229839"/>
              <a:gd name="connsiteY17" fmla="*/ 8206 h 686805"/>
              <a:gd name="connsiteX18" fmla="*/ 111599 w 229839"/>
              <a:gd name="connsiteY18" fmla="*/ 5349 h 686805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2926 h 660809"/>
              <a:gd name="connsiteX1" fmla="*/ 221621 w 228419"/>
              <a:gd name="connsiteY1" fmla="*/ 5783 h 660809"/>
              <a:gd name="connsiteX2" fmla="*/ 213049 w 228419"/>
              <a:gd name="connsiteY2" fmla="*/ 34358 h 660809"/>
              <a:gd name="connsiteX3" fmla="*/ 187331 w 228419"/>
              <a:gd name="connsiteY3" fmla="*/ 154373 h 660809"/>
              <a:gd name="connsiteX4" fmla="*/ 190189 w 228419"/>
              <a:gd name="connsiteY4" fmla="*/ 274388 h 660809"/>
              <a:gd name="connsiteX5" fmla="*/ 184474 w 228419"/>
              <a:gd name="connsiteY5" fmla="*/ 377258 h 660809"/>
              <a:gd name="connsiteX6" fmla="*/ 190189 w 228419"/>
              <a:gd name="connsiteY6" fmla="*/ 537278 h 660809"/>
              <a:gd name="connsiteX7" fmla="*/ 207334 w 228419"/>
              <a:gd name="connsiteY7" fmla="*/ 645863 h 660809"/>
              <a:gd name="connsiteX8" fmla="*/ 210191 w 228419"/>
              <a:gd name="connsiteY8" fmla="*/ 660151 h 660809"/>
              <a:gd name="connsiteX9" fmla="*/ 175901 w 228419"/>
              <a:gd name="connsiteY9" fmla="*/ 657293 h 660809"/>
              <a:gd name="connsiteX10" fmla="*/ 98749 w 228419"/>
              <a:gd name="connsiteY10" fmla="*/ 657293 h 660809"/>
              <a:gd name="connsiteX11" fmla="*/ 55886 w 228419"/>
              <a:gd name="connsiteY11" fmla="*/ 659675 h 660809"/>
              <a:gd name="connsiteX12" fmla="*/ 10643 w 228419"/>
              <a:gd name="connsiteY12" fmla="*/ 654911 h 660809"/>
              <a:gd name="connsiteX13" fmla="*/ 5880 w 228419"/>
              <a:gd name="connsiteY13" fmla="*/ 601095 h 660809"/>
              <a:gd name="connsiteX14" fmla="*/ 4451 w 228419"/>
              <a:gd name="connsiteY14" fmla="*/ 48646 h 660809"/>
              <a:gd name="connsiteX15" fmla="*/ 1594 w 228419"/>
              <a:gd name="connsiteY15" fmla="*/ 22928 h 660809"/>
              <a:gd name="connsiteX16" fmla="*/ 1594 w 228419"/>
              <a:gd name="connsiteY16" fmla="*/ 5783 h 660809"/>
              <a:gd name="connsiteX17" fmla="*/ 21596 w 228419"/>
              <a:gd name="connsiteY17" fmla="*/ 5783 h 660809"/>
              <a:gd name="connsiteX18" fmla="*/ 110179 w 228419"/>
              <a:gd name="connsiteY18" fmla="*/ 2926 h 66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8419" h="660809">
                <a:moveTo>
                  <a:pt x="110179" y="2926"/>
                </a:moveTo>
                <a:lnTo>
                  <a:pt x="221621" y="5783"/>
                </a:lnTo>
                <a:cubicBezTo>
                  <a:pt x="238766" y="11022"/>
                  <a:pt x="218764" y="9593"/>
                  <a:pt x="213049" y="34358"/>
                </a:cubicBezTo>
                <a:cubicBezTo>
                  <a:pt x="207334" y="59123"/>
                  <a:pt x="191141" y="114368"/>
                  <a:pt x="187331" y="154373"/>
                </a:cubicBezTo>
                <a:cubicBezTo>
                  <a:pt x="183521" y="194378"/>
                  <a:pt x="190665" y="237241"/>
                  <a:pt x="190189" y="274388"/>
                </a:cubicBezTo>
                <a:cubicBezTo>
                  <a:pt x="189713" y="311535"/>
                  <a:pt x="184474" y="333443"/>
                  <a:pt x="184474" y="377258"/>
                </a:cubicBezTo>
                <a:cubicBezTo>
                  <a:pt x="184474" y="421073"/>
                  <a:pt x="186379" y="492511"/>
                  <a:pt x="190189" y="537278"/>
                </a:cubicBezTo>
                <a:cubicBezTo>
                  <a:pt x="193999" y="582045"/>
                  <a:pt x="204000" y="625384"/>
                  <a:pt x="207334" y="645863"/>
                </a:cubicBezTo>
                <a:cubicBezTo>
                  <a:pt x="210668" y="666342"/>
                  <a:pt x="215430" y="658246"/>
                  <a:pt x="210191" y="660151"/>
                </a:cubicBezTo>
                <a:cubicBezTo>
                  <a:pt x="204952" y="662056"/>
                  <a:pt x="194475" y="657769"/>
                  <a:pt x="175901" y="657293"/>
                </a:cubicBezTo>
                <a:cubicBezTo>
                  <a:pt x="157327" y="656817"/>
                  <a:pt x="118751" y="656896"/>
                  <a:pt x="98749" y="657293"/>
                </a:cubicBezTo>
                <a:cubicBezTo>
                  <a:pt x="78747" y="657690"/>
                  <a:pt x="70174" y="658881"/>
                  <a:pt x="55886" y="659675"/>
                </a:cubicBezTo>
                <a:cubicBezTo>
                  <a:pt x="41202" y="659278"/>
                  <a:pt x="18977" y="664674"/>
                  <a:pt x="10643" y="654911"/>
                </a:cubicBezTo>
                <a:cubicBezTo>
                  <a:pt x="2309" y="645148"/>
                  <a:pt x="4927" y="635861"/>
                  <a:pt x="5880" y="601095"/>
                </a:cubicBezTo>
                <a:cubicBezTo>
                  <a:pt x="6832" y="499654"/>
                  <a:pt x="5165" y="145007"/>
                  <a:pt x="4451" y="48646"/>
                </a:cubicBezTo>
                <a:cubicBezTo>
                  <a:pt x="3737" y="-47715"/>
                  <a:pt x="2070" y="30072"/>
                  <a:pt x="1594" y="22928"/>
                </a:cubicBezTo>
                <a:cubicBezTo>
                  <a:pt x="1118" y="15784"/>
                  <a:pt x="-1740" y="8641"/>
                  <a:pt x="1594" y="5783"/>
                </a:cubicBezTo>
                <a:cubicBezTo>
                  <a:pt x="4928" y="2925"/>
                  <a:pt x="21596" y="5783"/>
                  <a:pt x="21596" y="5783"/>
                </a:cubicBezTo>
                <a:lnTo>
                  <a:pt x="110179" y="2926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>
              <a:solidFill>
                <a:srgbClr val="FFFFFF"/>
              </a:solidFill>
              <a:latin typeface="Imperial URW Bold"/>
              <a:sym typeface="Helvetica Light"/>
            </a:endParaRPr>
          </a:p>
        </p:txBody>
      </p:sp>
      <p:pic>
        <p:nvPicPr>
          <p:cNvPr id="186" name="Picture 4" descr="http://upload.wikimedia.org/wikipedia/commons/thumb/e/ef/Station_Clock.svg/1028px-Station_Clo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345" y="4403455"/>
            <a:ext cx="1017881" cy="10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Right Arrow 186"/>
          <p:cNvSpPr/>
          <p:nvPr/>
        </p:nvSpPr>
        <p:spPr>
          <a:xfrm rot="16200000">
            <a:off x="4306842" y="4566960"/>
            <a:ext cx="2114417" cy="244969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>
              <a:solidFill>
                <a:srgbClr val="FFFFFF"/>
              </a:solidFill>
              <a:latin typeface="Imperial URW Bold"/>
              <a:sym typeface="Helvetica Light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5132947" y="5771984"/>
            <a:ext cx="1024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>
              <a:defRPr/>
            </a:pPr>
            <a:r>
              <a:rPr lang="en-GB" sz="1400" dirty="0">
                <a:solidFill>
                  <a:srgbClr val="00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laser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4971160" y="5746206"/>
            <a:ext cx="766432" cy="32090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>
              <a:solidFill>
                <a:srgbClr val="FFFFFF"/>
              </a:solidFill>
              <a:latin typeface="Imperial URW Bold"/>
              <a:sym typeface="Helvetica Light"/>
            </a:endParaRPr>
          </a:p>
        </p:txBody>
      </p:sp>
      <p:pic>
        <p:nvPicPr>
          <p:cNvPr id="190" name="Picture 1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06" y="4667195"/>
            <a:ext cx="1596599" cy="600721"/>
          </a:xfrm>
          <a:prstGeom prst="rect">
            <a:avLst/>
          </a:prstGeom>
        </p:spPr>
      </p:pic>
      <p:sp>
        <p:nvSpPr>
          <p:cNvPr id="191" name="TextBox 190"/>
          <p:cNvSpPr txBox="1"/>
          <p:nvPr/>
        </p:nvSpPr>
        <p:spPr>
          <a:xfrm>
            <a:off x="6081088" y="4245803"/>
            <a:ext cx="2373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>
              <a:defRPr/>
            </a:pPr>
            <a:r>
              <a:rPr lang="en-GB" sz="1600" dirty="0">
                <a:solidFill>
                  <a:srgbClr val="00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optical frequency comb</a:t>
            </a:r>
          </a:p>
        </p:txBody>
      </p:sp>
      <p:cxnSp>
        <p:nvCxnSpPr>
          <p:cNvPr id="192" name="Straight Arrow Connector 191"/>
          <p:cNvCxnSpPr/>
          <p:nvPr/>
        </p:nvCxnSpPr>
        <p:spPr bwMode="auto">
          <a:xfrm>
            <a:off x="8330571" y="4919325"/>
            <a:ext cx="524581" cy="0"/>
          </a:xfrm>
          <a:prstGeom prst="straightConnector1">
            <a:avLst/>
          </a:prstGeom>
          <a:noFill/>
          <a:ln w="349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3" name="TextBox 192"/>
          <p:cNvSpPr txBox="1"/>
          <p:nvPr/>
        </p:nvSpPr>
        <p:spPr>
          <a:xfrm>
            <a:off x="5921902" y="5325453"/>
            <a:ext cx="269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GB" sz="1400" dirty="0">
                <a:solidFill>
                  <a:srgbClr val="00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translates optical frequency into </a:t>
            </a:r>
            <a:r>
              <a:rPr lang="en-GB" sz="1400" dirty="0" err="1">
                <a:solidFill>
                  <a:srgbClr val="00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radiowave</a:t>
            </a:r>
            <a:r>
              <a:rPr lang="en-GB" sz="1400" dirty="0">
                <a:solidFill>
                  <a:srgbClr val="00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 frequency</a:t>
            </a:r>
          </a:p>
        </p:txBody>
      </p:sp>
      <p:grpSp>
        <p:nvGrpSpPr>
          <p:cNvPr id="194" name="Group 193"/>
          <p:cNvGrpSpPr/>
          <p:nvPr/>
        </p:nvGrpSpPr>
        <p:grpSpPr>
          <a:xfrm>
            <a:off x="2376880" y="4495941"/>
            <a:ext cx="372499" cy="846768"/>
            <a:chOff x="1233578" y="1958196"/>
            <a:chExt cx="758963" cy="1725283"/>
          </a:xfrm>
        </p:grpSpPr>
        <p:sp>
          <p:nvSpPr>
            <p:cNvPr id="195" name="Arc 194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45720" tIns="22860" rIns="45720" bIns="22860" numCol="1" rtlCol="0" anchor="ctr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GB">
                <a:solidFill>
                  <a:sysClr val="windowText" lastClr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196" name="Straight Connector 195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98" name="Straight Connector 197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9" name="Group 198"/>
          <p:cNvGrpSpPr/>
          <p:nvPr/>
        </p:nvGrpSpPr>
        <p:grpSpPr>
          <a:xfrm rot="10800000">
            <a:off x="3514194" y="4487441"/>
            <a:ext cx="372499" cy="846768"/>
            <a:chOff x="1233578" y="1958196"/>
            <a:chExt cx="758963" cy="1725283"/>
          </a:xfrm>
        </p:grpSpPr>
        <p:sp>
          <p:nvSpPr>
            <p:cNvPr id="200" name="Arc 199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45720" tIns="22860" rIns="45720" bIns="22860" numCol="1" rtlCol="0" anchor="ctr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GB">
                <a:solidFill>
                  <a:sysClr val="windowText" lastClr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01" name="Straight Connector 200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202" name="Straight Connector 201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203" name="Straight Connector 202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sp>
        <p:nvSpPr>
          <p:cNvPr id="204" name="Freeform 7"/>
          <p:cNvSpPr>
            <a:spLocks/>
          </p:cNvSpPr>
          <p:nvPr/>
        </p:nvSpPr>
        <p:spPr bwMode="auto">
          <a:xfrm>
            <a:off x="2570754" y="4669499"/>
            <a:ext cx="238802" cy="485705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DE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205" name="Freeform 8"/>
          <p:cNvSpPr>
            <a:spLocks/>
          </p:cNvSpPr>
          <p:nvPr/>
        </p:nvSpPr>
        <p:spPr bwMode="auto">
          <a:xfrm>
            <a:off x="2810698" y="4669499"/>
            <a:ext cx="260080" cy="48570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" y="18"/>
              </a:cxn>
              <a:cxn ang="0">
                <a:pos x="3" y="31"/>
              </a:cxn>
              <a:cxn ang="0">
                <a:pos x="6" y="49"/>
              </a:cxn>
              <a:cxn ang="0">
                <a:pos x="10" y="90"/>
              </a:cxn>
              <a:cxn ang="0">
                <a:pos x="13" y="143"/>
              </a:cxn>
              <a:cxn ang="0">
                <a:pos x="22" y="305"/>
              </a:cxn>
              <a:cxn ang="0">
                <a:pos x="30" y="486"/>
              </a:cxn>
              <a:cxn ang="0">
                <a:pos x="45" y="833"/>
              </a:cxn>
              <a:cxn ang="0">
                <a:pos x="52" y="997"/>
              </a:cxn>
              <a:cxn ang="0">
                <a:pos x="57" y="1063"/>
              </a:cxn>
              <a:cxn ang="0">
                <a:pos x="60" y="1114"/>
              </a:cxn>
              <a:cxn ang="0">
                <a:pos x="65" y="1157"/>
              </a:cxn>
              <a:cxn ang="0">
                <a:pos x="67" y="1174"/>
              </a:cxn>
              <a:cxn ang="0">
                <a:pos x="68" y="1180"/>
              </a:cxn>
              <a:cxn ang="0">
                <a:pos x="70" y="1188"/>
              </a:cxn>
              <a:cxn ang="0">
                <a:pos x="72" y="1194"/>
              </a:cxn>
              <a:cxn ang="0">
                <a:pos x="73" y="1198"/>
              </a:cxn>
              <a:cxn ang="0">
                <a:pos x="75" y="1200"/>
              </a:cxn>
              <a:cxn ang="0">
                <a:pos x="78" y="1196"/>
              </a:cxn>
              <a:cxn ang="0">
                <a:pos x="80" y="1190"/>
              </a:cxn>
              <a:cxn ang="0">
                <a:pos x="81" y="1182"/>
              </a:cxn>
              <a:cxn ang="0">
                <a:pos x="83" y="1169"/>
              </a:cxn>
              <a:cxn ang="0">
                <a:pos x="84" y="1153"/>
              </a:cxn>
              <a:cxn ang="0">
                <a:pos x="89" y="1108"/>
              </a:cxn>
              <a:cxn ang="0">
                <a:pos x="92" y="1055"/>
              </a:cxn>
              <a:cxn ang="0">
                <a:pos x="100" y="901"/>
              </a:cxn>
              <a:cxn ang="0">
                <a:pos x="110" y="697"/>
              </a:cxn>
              <a:cxn ang="0">
                <a:pos x="119" y="494"/>
              </a:cxn>
              <a:cxn ang="0">
                <a:pos x="127" y="312"/>
              </a:cxn>
              <a:cxn ang="0">
                <a:pos x="135" y="158"/>
              </a:cxn>
              <a:cxn ang="0">
                <a:pos x="138" y="106"/>
              </a:cxn>
              <a:cxn ang="0">
                <a:pos x="143" y="59"/>
              </a:cxn>
              <a:cxn ang="0">
                <a:pos x="145" y="37"/>
              </a:cxn>
              <a:cxn ang="0">
                <a:pos x="146" y="22"/>
              </a:cxn>
              <a:cxn ang="0">
                <a:pos x="148" y="12"/>
              </a:cxn>
              <a:cxn ang="0">
                <a:pos x="151" y="4"/>
              </a:cxn>
              <a:cxn ang="0">
                <a:pos x="153" y="0"/>
              </a:cxn>
              <a:cxn ang="0">
                <a:pos x="154" y="0"/>
              </a:cxn>
              <a:cxn ang="0">
                <a:pos x="156" y="2"/>
              </a:cxn>
              <a:cxn ang="0">
                <a:pos x="158" y="6"/>
              </a:cxn>
              <a:cxn ang="0">
                <a:pos x="159" y="12"/>
              </a:cxn>
              <a:cxn ang="0">
                <a:pos x="159" y="18"/>
              </a:cxn>
              <a:cxn ang="0">
                <a:pos x="162" y="31"/>
              </a:cxn>
              <a:cxn ang="0">
                <a:pos x="164" y="49"/>
              </a:cxn>
              <a:cxn ang="0">
                <a:pos x="169" y="100"/>
              </a:cxn>
              <a:cxn ang="0">
                <a:pos x="177" y="230"/>
              </a:cxn>
              <a:cxn ang="0">
                <a:pos x="194" y="636"/>
              </a:cxn>
              <a:cxn ang="0">
                <a:pos x="210" y="974"/>
              </a:cxn>
              <a:cxn ang="0">
                <a:pos x="218" y="1098"/>
              </a:cxn>
              <a:cxn ang="0">
                <a:pos x="220" y="1126"/>
              </a:cxn>
            </a:cxnLst>
            <a:rect l="0" t="0" r="r" b="b"/>
            <a:pathLst>
              <a:path w="220" h="1200">
                <a:moveTo>
                  <a:pt x="0" y="8"/>
                </a:moveTo>
                <a:lnTo>
                  <a:pt x="2" y="18"/>
                </a:lnTo>
                <a:lnTo>
                  <a:pt x="3" y="31"/>
                </a:lnTo>
                <a:lnTo>
                  <a:pt x="6" y="49"/>
                </a:lnTo>
                <a:lnTo>
                  <a:pt x="10" y="90"/>
                </a:lnTo>
                <a:lnTo>
                  <a:pt x="13" y="143"/>
                </a:lnTo>
                <a:lnTo>
                  <a:pt x="22" y="305"/>
                </a:lnTo>
                <a:lnTo>
                  <a:pt x="30" y="486"/>
                </a:lnTo>
                <a:lnTo>
                  <a:pt x="45" y="833"/>
                </a:lnTo>
                <a:lnTo>
                  <a:pt x="52" y="997"/>
                </a:lnTo>
                <a:lnTo>
                  <a:pt x="57" y="1063"/>
                </a:lnTo>
                <a:lnTo>
                  <a:pt x="60" y="1114"/>
                </a:lnTo>
                <a:lnTo>
                  <a:pt x="65" y="1157"/>
                </a:lnTo>
                <a:lnTo>
                  <a:pt x="67" y="1174"/>
                </a:lnTo>
                <a:lnTo>
                  <a:pt x="68" y="1180"/>
                </a:lnTo>
                <a:lnTo>
                  <a:pt x="70" y="1188"/>
                </a:lnTo>
                <a:lnTo>
                  <a:pt x="72" y="1194"/>
                </a:lnTo>
                <a:lnTo>
                  <a:pt x="73" y="1198"/>
                </a:lnTo>
                <a:lnTo>
                  <a:pt x="75" y="1200"/>
                </a:lnTo>
                <a:lnTo>
                  <a:pt x="78" y="1196"/>
                </a:lnTo>
                <a:lnTo>
                  <a:pt x="80" y="1190"/>
                </a:lnTo>
                <a:lnTo>
                  <a:pt x="81" y="1182"/>
                </a:lnTo>
                <a:lnTo>
                  <a:pt x="83" y="1169"/>
                </a:lnTo>
                <a:lnTo>
                  <a:pt x="84" y="1153"/>
                </a:lnTo>
                <a:lnTo>
                  <a:pt x="89" y="1108"/>
                </a:lnTo>
                <a:lnTo>
                  <a:pt x="92" y="1055"/>
                </a:lnTo>
                <a:lnTo>
                  <a:pt x="100" y="901"/>
                </a:lnTo>
                <a:lnTo>
                  <a:pt x="110" y="697"/>
                </a:lnTo>
                <a:lnTo>
                  <a:pt x="119" y="494"/>
                </a:lnTo>
                <a:lnTo>
                  <a:pt x="127" y="312"/>
                </a:lnTo>
                <a:lnTo>
                  <a:pt x="135" y="158"/>
                </a:lnTo>
                <a:lnTo>
                  <a:pt x="138" y="106"/>
                </a:lnTo>
                <a:lnTo>
                  <a:pt x="143" y="59"/>
                </a:lnTo>
                <a:lnTo>
                  <a:pt x="145" y="37"/>
                </a:lnTo>
                <a:lnTo>
                  <a:pt x="146" y="22"/>
                </a:lnTo>
                <a:lnTo>
                  <a:pt x="148" y="12"/>
                </a:lnTo>
                <a:lnTo>
                  <a:pt x="151" y="4"/>
                </a:lnTo>
                <a:lnTo>
                  <a:pt x="153" y="0"/>
                </a:lnTo>
                <a:lnTo>
                  <a:pt x="154" y="0"/>
                </a:lnTo>
                <a:lnTo>
                  <a:pt x="156" y="2"/>
                </a:lnTo>
                <a:lnTo>
                  <a:pt x="158" y="6"/>
                </a:lnTo>
                <a:lnTo>
                  <a:pt x="159" y="12"/>
                </a:lnTo>
                <a:lnTo>
                  <a:pt x="159" y="18"/>
                </a:lnTo>
                <a:lnTo>
                  <a:pt x="162" y="31"/>
                </a:lnTo>
                <a:lnTo>
                  <a:pt x="164" y="49"/>
                </a:lnTo>
                <a:lnTo>
                  <a:pt x="169" y="100"/>
                </a:lnTo>
                <a:lnTo>
                  <a:pt x="177" y="230"/>
                </a:lnTo>
                <a:lnTo>
                  <a:pt x="194" y="636"/>
                </a:lnTo>
                <a:lnTo>
                  <a:pt x="210" y="974"/>
                </a:lnTo>
                <a:lnTo>
                  <a:pt x="218" y="1098"/>
                </a:lnTo>
                <a:lnTo>
                  <a:pt x="220" y="1126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DE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206" name="Freeform 9"/>
          <p:cNvSpPr>
            <a:spLocks/>
          </p:cNvSpPr>
          <p:nvPr/>
        </p:nvSpPr>
        <p:spPr bwMode="auto">
          <a:xfrm>
            <a:off x="3071693" y="4669499"/>
            <a:ext cx="208065" cy="485705"/>
          </a:xfrm>
          <a:custGeom>
            <a:avLst/>
            <a:gdLst/>
            <a:ahLst/>
            <a:cxnLst>
              <a:cxn ang="0">
                <a:pos x="0" y="1126"/>
              </a:cxn>
              <a:cxn ang="0">
                <a:pos x="3" y="1149"/>
              </a:cxn>
              <a:cxn ang="0">
                <a:pos x="4" y="1169"/>
              </a:cxn>
              <a:cxn ang="0">
                <a:pos x="6" y="1182"/>
              </a:cxn>
              <a:cxn ang="0">
                <a:pos x="8" y="1188"/>
              </a:cxn>
              <a:cxn ang="0">
                <a:pos x="9" y="1192"/>
              </a:cxn>
              <a:cxn ang="0">
                <a:pos x="11" y="1196"/>
              </a:cxn>
              <a:cxn ang="0">
                <a:pos x="11" y="1198"/>
              </a:cxn>
              <a:cxn ang="0">
                <a:pos x="12" y="1200"/>
              </a:cxn>
              <a:cxn ang="0">
                <a:pos x="14" y="1200"/>
              </a:cxn>
              <a:cxn ang="0">
                <a:pos x="16" y="1198"/>
              </a:cxn>
              <a:cxn ang="0">
                <a:pos x="16" y="1194"/>
              </a:cxn>
              <a:cxn ang="0">
                <a:pos x="19" y="1186"/>
              </a:cxn>
              <a:cxn ang="0">
                <a:pos x="20" y="1174"/>
              </a:cxn>
              <a:cxn ang="0">
                <a:pos x="22" y="1157"/>
              </a:cxn>
              <a:cxn ang="0">
                <a:pos x="25" y="1135"/>
              </a:cxn>
              <a:cxn ang="0">
                <a:pos x="33" y="1024"/>
              </a:cxn>
              <a:cxn ang="0">
                <a:pos x="41" y="858"/>
              </a:cxn>
              <a:cxn ang="0">
                <a:pos x="59" y="464"/>
              </a:cxn>
              <a:cxn ang="0">
                <a:pos x="66" y="271"/>
              </a:cxn>
              <a:cxn ang="0">
                <a:pos x="73" y="180"/>
              </a:cxn>
              <a:cxn ang="0">
                <a:pos x="76" y="109"/>
              </a:cxn>
              <a:cxn ang="0">
                <a:pos x="81" y="61"/>
              </a:cxn>
              <a:cxn ang="0">
                <a:pos x="82" y="41"/>
              </a:cxn>
              <a:cxn ang="0">
                <a:pos x="86" y="24"/>
              </a:cxn>
              <a:cxn ang="0">
                <a:pos x="87" y="12"/>
              </a:cxn>
              <a:cxn ang="0">
                <a:pos x="89" y="6"/>
              </a:cxn>
              <a:cxn ang="0">
                <a:pos x="90" y="2"/>
              </a:cxn>
              <a:cxn ang="0">
                <a:pos x="92" y="0"/>
              </a:cxn>
              <a:cxn ang="0">
                <a:pos x="94" y="0"/>
              </a:cxn>
              <a:cxn ang="0">
                <a:pos x="94" y="2"/>
              </a:cxn>
              <a:cxn ang="0">
                <a:pos x="97" y="8"/>
              </a:cxn>
              <a:cxn ang="0">
                <a:pos x="98" y="16"/>
              </a:cxn>
              <a:cxn ang="0">
                <a:pos x="100" y="30"/>
              </a:cxn>
              <a:cxn ang="0">
                <a:pos x="103" y="49"/>
              </a:cxn>
              <a:cxn ang="0">
                <a:pos x="106" y="88"/>
              </a:cxn>
              <a:cxn ang="0">
                <a:pos x="109" y="147"/>
              </a:cxn>
              <a:cxn ang="0">
                <a:pos x="129" y="515"/>
              </a:cxn>
              <a:cxn ang="0">
                <a:pos x="137" y="724"/>
              </a:cxn>
              <a:cxn ang="0">
                <a:pos x="144" y="905"/>
              </a:cxn>
              <a:cxn ang="0">
                <a:pos x="154" y="1052"/>
              </a:cxn>
              <a:cxn ang="0">
                <a:pos x="157" y="1102"/>
              </a:cxn>
              <a:cxn ang="0">
                <a:pos x="160" y="1145"/>
              </a:cxn>
              <a:cxn ang="0">
                <a:pos x="162" y="1165"/>
              </a:cxn>
              <a:cxn ang="0">
                <a:pos x="165" y="1178"/>
              </a:cxn>
              <a:cxn ang="0">
                <a:pos x="167" y="1190"/>
              </a:cxn>
              <a:cxn ang="0">
                <a:pos x="168" y="1196"/>
              </a:cxn>
              <a:cxn ang="0">
                <a:pos x="172" y="1200"/>
              </a:cxn>
              <a:cxn ang="0">
                <a:pos x="173" y="1198"/>
              </a:cxn>
              <a:cxn ang="0">
                <a:pos x="175" y="1194"/>
              </a:cxn>
              <a:cxn ang="0">
                <a:pos x="176" y="1188"/>
              </a:cxn>
            </a:cxnLst>
            <a:rect l="0" t="0" r="r" b="b"/>
            <a:pathLst>
              <a:path w="176" h="1200">
                <a:moveTo>
                  <a:pt x="0" y="1126"/>
                </a:moveTo>
                <a:lnTo>
                  <a:pt x="3" y="1149"/>
                </a:lnTo>
                <a:lnTo>
                  <a:pt x="4" y="1169"/>
                </a:lnTo>
                <a:lnTo>
                  <a:pt x="6" y="1182"/>
                </a:lnTo>
                <a:lnTo>
                  <a:pt x="8" y="1188"/>
                </a:lnTo>
                <a:lnTo>
                  <a:pt x="9" y="1192"/>
                </a:lnTo>
                <a:lnTo>
                  <a:pt x="11" y="1196"/>
                </a:lnTo>
                <a:lnTo>
                  <a:pt x="11" y="1198"/>
                </a:lnTo>
                <a:lnTo>
                  <a:pt x="12" y="1200"/>
                </a:lnTo>
                <a:lnTo>
                  <a:pt x="14" y="1200"/>
                </a:lnTo>
                <a:lnTo>
                  <a:pt x="16" y="1198"/>
                </a:lnTo>
                <a:lnTo>
                  <a:pt x="16" y="1194"/>
                </a:lnTo>
                <a:lnTo>
                  <a:pt x="19" y="1186"/>
                </a:lnTo>
                <a:lnTo>
                  <a:pt x="20" y="1174"/>
                </a:lnTo>
                <a:lnTo>
                  <a:pt x="22" y="1157"/>
                </a:lnTo>
                <a:lnTo>
                  <a:pt x="25" y="1135"/>
                </a:lnTo>
                <a:lnTo>
                  <a:pt x="33" y="1024"/>
                </a:lnTo>
                <a:lnTo>
                  <a:pt x="41" y="858"/>
                </a:lnTo>
                <a:lnTo>
                  <a:pt x="59" y="464"/>
                </a:lnTo>
                <a:lnTo>
                  <a:pt x="66" y="271"/>
                </a:lnTo>
                <a:lnTo>
                  <a:pt x="73" y="180"/>
                </a:lnTo>
                <a:lnTo>
                  <a:pt x="76" y="109"/>
                </a:lnTo>
                <a:lnTo>
                  <a:pt x="81" y="61"/>
                </a:lnTo>
                <a:lnTo>
                  <a:pt x="82" y="41"/>
                </a:lnTo>
                <a:lnTo>
                  <a:pt x="86" y="24"/>
                </a:lnTo>
                <a:lnTo>
                  <a:pt x="87" y="12"/>
                </a:lnTo>
                <a:lnTo>
                  <a:pt x="89" y="6"/>
                </a:lnTo>
                <a:lnTo>
                  <a:pt x="90" y="2"/>
                </a:lnTo>
                <a:lnTo>
                  <a:pt x="92" y="0"/>
                </a:lnTo>
                <a:lnTo>
                  <a:pt x="94" y="0"/>
                </a:lnTo>
                <a:lnTo>
                  <a:pt x="94" y="2"/>
                </a:lnTo>
                <a:lnTo>
                  <a:pt x="97" y="8"/>
                </a:lnTo>
                <a:lnTo>
                  <a:pt x="98" y="16"/>
                </a:lnTo>
                <a:lnTo>
                  <a:pt x="100" y="30"/>
                </a:lnTo>
                <a:lnTo>
                  <a:pt x="103" y="49"/>
                </a:lnTo>
                <a:lnTo>
                  <a:pt x="106" y="88"/>
                </a:lnTo>
                <a:lnTo>
                  <a:pt x="109" y="147"/>
                </a:lnTo>
                <a:lnTo>
                  <a:pt x="129" y="515"/>
                </a:lnTo>
                <a:lnTo>
                  <a:pt x="137" y="724"/>
                </a:lnTo>
                <a:lnTo>
                  <a:pt x="144" y="905"/>
                </a:lnTo>
                <a:lnTo>
                  <a:pt x="154" y="1052"/>
                </a:lnTo>
                <a:lnTo>
                  <a:pt x="157" y="1102"/>
                </a:lnTo>
                <a:lnTo>
                  <a:pt x="160" y="1145"/>
                </a:lnTo>
                <a:lnTo>
                  <a:pt x="162" y="1165"/>
                </a:lnTo>
                <a:lnTo>
                  <a:pt x="165" y="1178"/>
                </a:lnTo>
                <a:lnTo>
                  <a:pt x="167" y="1190"/>
                </a:lnTo>
                <a:lnTo>
                  <a:pt x="168" y="1196"/>
                </a:lnTo>
                <a:lnTo>
                  <a:pt x="172" y="1200"/>
                </a:lnTo>
                <a:lnTo>
                  <a:pt x="173" y="1198"/>
                </a:lnTo>
                <a:lnTo>
                  <a:pt x="175" y="1194"/>
                </a:lnTo>
                <a:lnTo>
                  <a:pt x="176" y="118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DE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207" name="Freeform 10"/>
          <p:cNvSpPr>
            <a:spLocks/>
          </p:cNvSpPr>
          <p:nvPr/>
        </p:nvSpPr>
        <p:spPr bwMode="auto">
          <a:xfrm>
            <a:off x="3280915" y="4669499"/>
            <a:ext cx="263627" cy="485705"/>
          </a:xfrm>
          <a:custGeom>
            <a:avLst/>
            <a:gdLst/>
            <a:ahLst/>
            <a:cxnLst>
              <a:cxn ang="0">
                <a:pos x="0" y="1188"/>
              </a:cxn>
              <a:cxn ang="0">
                <a:pos x="2" y="1182"/>
              </a:cxn>
              <a:cxn ang="0">
                <a:pos x="3" y="1171"/>
              </a:cxn>
              <a:cxn ang="0">
                <a:pos x="5" y="1153"/>
              </a:cxn>
              <a:cxn ang="0">
                <a:pos x="10" y="1106"/>
              </a:cxn>
              <a:cxn ang="0">
                <a:pos x="18" y="989"/>
              </a:cxn>
              <a:cxn ang="0">
                <a:pos x="34" y="611"/>
              </a:cxn>
              <a:cxn ang="0">
                <a:pos x="42" y="429"/>
              </a:cxn>
              <a:cxn ang="0">
                <a:pos x="51" y="252"/>
              </a:cxn>
              <a:cxn ang="0">
                <a:pos x="54" y="182"/>
              </a:cxn>
              <a:cxn ang="0">
                <a:pos x="59" y="117"/>
              </a:cxn>
              <a:cxn ang="0">
                <a:pos x="62" y="72"/>
              </a:cxn>
              <a:cxn ang="0">
                <a:pos x="66" y="35"/>
              </a:cxn>
              <a:cxn ang="0">
                <a:pos x="67" y="26"/>
              </a:cxn>
              <a:cxn ang="0">
                <a:pos x="69" y="18"/>
              </a:cxn>
              <a:cxn ang="0">
                <a:pos x="70" y="8"/>
              </a:cxn>
              <a:cxn ang="0">
                <a:pos x="72" y="2"/>
              </a:cxn>
              <a:cxn ang="0">
                <a:pos x="74" y="0"/>
              </a:cxn>
              <a:cxn ang="0">
                <a:pos x="75" y="0"/>
              </a:cxn>
              <a:cxn ang="0">
                <a:pos x="77" y="2"/>
              </a:cxn>
              <a:cxn ang="0">
                <a:pos x="78" y="8"/>
              </a:cxn>
              <a:cxn ang="0">
                <a:pos x="81" y="18"/>
              </a:cxn>
              <a:cxn ang="0">
                <a:pos x="83" y="31"/>
              </a:cxn>
              <a:cxn ang="0">
                <a:pos x="86" y="67"/>
              </a:cxn>
              <a:cxn ang="0">
                <a:pos x="89" y="111"/>
              </a:cxn>
              <a:cxn ang="0">
                <a:pos x="97" y="244"/>
              </a:cxn>
              <a:cxn ang="0">
                <a:pos x="117" y="646"/>
              </a:cxn>
              <a:cxn ang="0">
                <a:pos x="124" y="847"/>
              </a:cxn>
              <a:cxn ang="0">
                <a:pos x="132" y="1005"/>
              </a:cxn>
              <a:cxn ang="0">
                <a:pos x="140" y="1114"/>
              </a:cxn>
              <a:cxn ang="0">
                <a:pos x="144" y="1153"/>
              </a:cxn>
              <a:cxn ang="0">
                <a:pos x="145" y="1171"/>
              </a:cxn>
              <a:cxn ang="0">
                <a:pos x="148" y="1182"/>
              </a:cxn>
              <a:cxn ang="0">
                <a:pos x="150" y="1192"/>
              </a:cxn>
              <a:cxn ang="0">
                <a:pos x="152" y="1198"/>
              </a:cxn>
              <a:cxn ang="0">
                <a:pos x="153" y="1200"/>
              </a:cxn>
              <a:cxn ang="0">
                <a:pos x="156" y="1198"/>
              </a:cxn>
              <a:cxn ang="0">
                <a:pos x="158" y="1192"/>
              </a:cxn>
              <a:cxn ang="0">
                <a:pos x="159" y="1188"/>
              </a:cxn>
              <a:cxn ang="0">
                <a:pos x="159" y="1182"/>
              </a:cxn>
              <a:cxn ang="0">
                <a:pos x="163" y="1169"/>
              </a:cxn>
              <a:cxn ang="0">
                <a:pos x="164" y="1151"/>
              </a:cxn>
              <a:cxn ang="0">
                <a:pos x="169" y="1102"/>
              </a:cxn>
              <a:cxn ang="0">
                <a:pos x="172" y="1042"/>
              </a:cxn>
              <a:cxn ang="0">
                <a:pos x="180" y="894"/>
              </a:cxn>
              <a:cxn ang="0">
                <a:pos x="198" y="486"/>
              </a:cxn>
              <a:cxn ang="0">
                <a:pos x="206" y="303"/>
              </a:cxn>
              <a:cxn ang="0">
                <a:pos x="214" y="160"/>
              </a:cxn>
              <a:cxn ang="0">
                <a:pos x="218" y="98"/>
              </a:cxn>
              <a:cxn ang="0">
                <a:pos x="220" y="70"/>
              </a:cxn>
              <a:cxn ang="0">
                <a:pos x="223" y="45"/>
              </a:cxn>
            </a:cxnLst>
            <a:rect l="0" t="0" r="r" b="b"/>
            <a:pathLst>
              <a:path w="223" h="1200">
                <a:moveTo>
                  <a:pt x="0" y="1188"/>
                </a:moveTo>
                <a:lnTo>
                  <a:pt x="2" y="1182"/>
                </a:lnTo>
                <a:lnTo>
                  <a:pt x="3" y="1171"/>
                </a:lnTo>
                <a:lnTo>
                  <a:pt x="5" y="1153"/>
                </a:lnTo>
                <a:lnTo>
                  <a:pt x="10" y="1106"/>
                </a:lnTo>
                <a:lnTo>
                  <a:pt x="18" y="989"/>
                </a:lnTo>
                <a:lnTo>
                  <a:pt x="34" y="611"/>
                </a:lnTo>
                <a:lnTo>
                  <a:pt x="42" y="429"/>
                </a:lnTo>
                <a:lnTo>
                  <a:pt x="51" y="252"/>
                </a:lnTo>
                <a:lnTo>
                  <a:pt x="54" y="182"/>
                </a:lnTo>
                <a:lnTo>
                  <a:pt x="59" y="117"/>
                </a:lnTo>
                <a:lnTo>
                  <a:pt x="62" y="72"/>
                </a:lnTo>
                <a:lnTo>
                  <a:pt x="66" y="35"/>
                </a:lnTo>
                <a:lnTo>
                  <a:pt x="67" y="26"/>
                </a:lnTo>
                <a:lnTo>
                  <a:pt x="69" y="18"/>
                </a:lnTo>
                <a:lnTo>
                  <a:pt x="70" y="8"/>
                </a:lnTo>
                <a:lnTo>
                  <a:pt x="72" y="2"/>
                </a:lnTo>
                <a:lnTo>
                  <a:pt x="74" y="0"/>
                </a:lnTo>
                <a:lnTo>
                  <a:pt x="75" y="0"/>
                </a:lnTo>
                <a:lnTo>
                  <a:pt x="77" y="2"/>
                </a:lnTo>
                <a:lnTo>
                  <a:pt x="78" y="8"/>
                </a:lnTo>
                <a:lnTo>
                  <a:pt x="81" y="18"/>
                </a:lnTo>
                <a:lnTo>
                  <a:pt x="83" y="31"/>
                </a:lnTo>
                <a:lnTo>
                  <a:pt x="86" y="67"/>
                </a:lnTo>
                <a:lnTo>
                  <a:pt x="89" y="111"/>
                </a:lnTo>
                <a:lnTo>
                  <a:pt x="97" y="244"/>
                </a:lnTo>
                <a:lnTo>
                  <a:pt x="117" y="646"/>
                </a:lnTo>
                <a:lnTo>
                  <a:pt x="124" y="847"/>
                </a:lnTo>
                <a:lnTo>
                  <a:pt x="132" y="1005"/>
                </a:lnTo>
                <a:lnTo>
                  <a:pt x="140" y="1114"/>
                </a:lnTo>
                <a:lnTo>
                  <a:pt x="144" y="1153"/>
                </a:lnTo>
                <a:lnTo>
                  <a:pt x="145" y="1171"/>
                </a:lnTo>
                <a:lnTo>
                  <a:pt x="148" y="1182"/>
                </a:lnTo>
                <a:lnTo>
                  <a:pt x="150" y="1192"/>
                </a:lnTo>
                <a:lnTo>
                  <a:pt x="152" y="1198"/>
                </a:lnTo>
                <a:lnTo>
                  <a:pt x="153" y="1200"/>
                </a:lnTo>
                <a:lnTo>
                  <a:pt x="156" y="1198"/>
                </a:lnTo>
                <a:lnTo>
                  <a:pt x="158" y="1192"/>
                </a:lnTo>
                <a:lnTo>
                  <a:pt x="159" y="1188"/>
                </a:lnTo>
                <a:lnTo>
                  <a:pt x="159" y="1182"/>
                </a:lnTo>
                <a:lnTo>
                  <a:pt x="163" y="1169"/>
                </a:lnTo>
                <a:lnTo>
                  <a:pt x="164" y="1151"/>
                </a:lnTo>
                <a:lnTo>
                  <a:pt x="169" y="1102"/>
                </a:lnTo>
                <a:lnTo>
                  <a:pt x="172" y="1042"/>
                </a:lnTo>
                <a:lnTo>
                  <a:pt x="180" y="894"/>
                </a:lnTo>
                <a:lnTo>
                  <a:pt x="198" y="486"/>
                </a:lnTo>
                <a:lnTo>
                  <a:pt x="206" y="303"/>
                </a:lnTo>
                <a:lnTo>
                  <a:pt x="214" y="160"/>
                </a:lnTo>
                <a:lnTo>
                  <a:pt x="218" y="98"/>
                </a:lnTo>
                <a:lnTo>
                  <a:pt x="220" y="70"/>
                </a:lnTo>
                <a:lnTo>
                  <a:pt x="223" y="45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DE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209" name="Right Arrow 208"/>
          <p:cNvSpPr/>
          <p:nvPr/>
        </p:nvSpPr>
        <p:spPr>
          <a:xfrm flipH="1">
            <a:off x="3848627" y="4778630"/>
            <a:ext cx="1539845" cy="261334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>
              <a:solidFill>
                <a:srgbClr val="FFFFFF"/>
              </a:solidFill>
              <a:latin typeface="Imperial URW Bold"/>
              <a:sym typeface="Helvetica Light"/>
            </a:endParaRPr>
          </a:p>
        </p:txBody>
      </p:sp>
      <p:sp>
        <p:nvSpPr>
          <p:cNvPr id="210" name="Right Arrow 209"/>
          <p:cNvSpPr/>
          <p:nvPr/>
        </p:nvSpPr>
        <p:spPr>
          <a:xfrm>
            <a:off x="5350108" y="4778630"/>
            <a:ext cx="1038745" cy="261334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>
              <a:solidFill>
                <a:srgbClr val="FFFFFF"/>
              </a:solidFill>
              <a:latin typeface="Imperial URW Bold"/>
              <a:sym typeface="Helvetica Light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5313822" y="4774359"/>
            <a:ext cx="97823" cy="273788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>
              <a:solidFill>
                <a:srgbClr val="FFFFFF"/>
              </a:solidFill>
              <a:latin typeface="Imperial URW Bold"/>
              <a:sym typeface="Helvetica Light"/>
            </a:endParaRPr>
          </a:p>
        </p:txBody>
      </p:sp>
      <p:sp>
        <p:nvSpPr>
          <p:cNvPr id="212" name="Textfeld 28"/>
          <p:cNvSpPr txBox="1">
            <a:spLocks noChangeArrowheads="1"/>
          </p:cNvSpPr>
          <p:nvPr/>
        </p:nvSpPr>
        <p:spPr bwMode="auto">
          <a:xfrm>
            <a:off x="3978298" y="985726"/>
            <a:ext cx="320064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de-AT" sz="1800" dirty="0" err="1">
                <a:solidFill>
                  <a:srgbClr val="0070C0"/>
                </a:solidFill>
                <a:latin typeface="Imperial URW Bold"/>
                <a:sym typeface="Helvetica Light"/>
              </a:rPr>
              <a:t>Frequency</a:t>
            </a:r>
            <a:r>
              <a:rPr lang="de-AT" sz="1800" dirty="0">
                <a:solidFill>
                  <a:srgbClr val="0070C0"/>
                </a:solidFill>
                <a:latin typeface="Imperial URW Bold"/>
                <a:sym typeface="Helvetica Light"/>
              </a:rPr>
              <a:t> </a:t>
            </a:r>
            <a:r>
              <a:rPr lang="de-AT" sz="1800" dirty="0" err="1">
                <a:solidFill>
                  <a:srgbClr val="0070C0"/>
                </a:solidFill>
                <a:latin typeface="Imperial URW Bold"/>
                <a:sym typeface="Helvetica Light"/>
              </a:rPr>
              <a:t>reference</a:t>
            </a:r>
            <a:endParaRPr lang="de-AT" sz="1800" dirty="0">
              <a:solidFill>
                <a:srgbClr val="0070C0"/>
              </a:solidFill>
              <a:latin typeface="Imperial URW Bold"/>
              <a:sym typeface="Helvetica Light"/>
            </a:endParaRPr>
          </a:p>
          <a:p>
            <a:pPr defTabSz="457200">
              <a:spcBef>
                <a:spcPct val="0"/>
              </a:spcBef>
              <a:buNone/>
              <a:defRPr/>
            </a:pPr>
            <a:r>
              <a:rPr lang="de-AT" sz="1600" dirty="0" err="1">
                <a:solidFill>
                  <a:srgbClr val="000000"/>
                </a:solidFill>
                <a:latin typeface="Imperial URW Bold"/>
                <a:sym typeface="Helvetica Light"/>
              </a:rPr>
              <a:t>ultracold</a:t>
            </a:r>
            <a:r>
              <a:rPr lang="de-AT" sz="16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Imperial URW Bold"/>
                <a:sym typeface="Helvetica Light"/>
              </a:rPr>
              <a:t>Sr</a:t>
            </a:r>
            <a:r>
              <a:rPr lang="de-AT" sz="16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Imperial URW Bold"/>
                <a:sym typeface="Helvetica Light"/>
              </a:rPr>
              <a:t>atoms</a:t>
            </a:r>
            <a:r>
              <a:rPr lang="de-AT" sz="1600" dirty="0">
                <a:solidFill>
                  <a:srgbClr val="000000"/>
                </a:solidFill>
                <a:latin typeface="Imperial URW Bold"/>
                <a:sym typeface="Helvetica Light"/>
              </a:rPr>
              <a:t> in </a:t>
            </a:r>
            <a:r>
              <a:rPr lang="de-AT" sz="1600" dirty="0" err="1">
                <a:solidFill>
                  <a:srgbClr val="000000"/>
                </a:solidFill>
                <a:latin typeface="Imperial URW Bold"/>
                <a:sym typeface="Helvetica Light"/>
              </a:rPr>
              <a:t>lattice</a:t>
            </a:r>
            <a:endParaRPr lang="de-DE" sz="1600" dirty="0">
              <a:solidFill>
                <a:srgbClr val="0070C0"/>
              </a:solidFill>
              <a:latin typeface="Imperial URW Bold"/>
              <a:sym typeface="Helvetica Light"/>
            </a:endParaRPr>
          </a:p>
        </p:txBody>
      </p:sp>
      <p:sp>
        <p:nvSpPr>
          <p:cNvPr id="213" name="Textfeld 28"/>
          <p:cNvSpPr txBox="1">
            <a:spLocks noChangeArrowheads="1"/>
          </p:cNvSpPr>
          <p:nvPr/>
        </p:nvSpPr>
        <p:spPr bwMode="auto">
          <a:xfrm>
            <a:off x="5667665" y="3958862"/>
            <a:ext cx="3200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de-AT" sz="1800" dirty="0" err="1">
                <a:solidFill>
                  <a:srgbClr val="0070C0"/>
                </a:solidFill>
                <a:latin typeface="Imperial URW Bold"/>
                <a:sym typeface="Helvetica Light"/>
              </a:rPr>
              <a:t>Clockwork</a:t>
            </a:r>
            <a:endParaRPr lang="de-DE" sz="1600" dirty="0">
              <a:solidFill>
                <a:srgbClr val="0070C0"/>
              </a:solidFill>
              <a:latin typeface="Imperial URW Bold"/>
              <a:sym typeface="Helvetica Light"/>
            </a:endParaRPr>
          </a:p>
        </p:txBody>
      </p:sp>
      <p:pic>
        <p:nvPicPr>
          <p:cNvPr id="2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4276036" y="2217139"/>
            <a:ext cx="1280649" cy="7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5" name="Straight Arrow Connector 214"/>
          <p:cNvCxnSpPr/>
          <p:nvPr/>
        </p:nvCxnSpPr>
        <p:spPr>
          <a:xfrm flipV="1">
            <a:off x="1338898" y="3409616"/>
            <a:ext cx="9094449" cy="0"/>
          </a:xfrm>
          <a:prstGeom prst="straightConnector1">
            <a:avLst/>
          </a:prstGeom>
          <a:noFill/>
          <a:ln w="34925" cap="flat" cmpd="sng" algn="ctr">
            <a:solidFill>
              <a:srgbClr val="000000"/>
            </a:solidFill>
            <a:prstDash val="solid"/>
            <a:tailEnd type="arrow" w="lg" len="lg"/>
          </a:ln>
          <a:effectLst/>
        </p:spPr>
      </p:cxnSp>
      <p:sp>
        <p:nvSpPr>
          <p:cNvPr id="216" name="Textfeld 28"/>
          <p:cNvSpPr txBox="1">
            <a:spLocks noChangeArrowheads="1"/>
          </p:cNvSpPr>
          <p:nvPr/>
        </p:nvSpPr>
        <p:spPr bwMode="auto">
          <a:xfrm>
            <a:off x="4273797" y="1861481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Interrogate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4263950" y="1821811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E65100"/>
            </a:solidFill>
            <a:prstDash val="solid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FFC000"/>
              </a:solidFill>
              <a:latin typeface="Imperial URW Bold"/>
              <a:sym typeface="Helvetica Light"/>
            </a:endParaRPr>
          </a:p>
        </p:txBody>
      </p:sp>
      <p:cxnSp>
        <p:nvCxnSpPr>
          <p:cNvPr id="218" name="Gerade Verbindung mit Pfeil 24"/>
          <p:cNvCxnSpPr/>
          <p:nvPr/>
        </p:nvCxnSpPr>
        <p:spPr>
          <a:xfrm>
            <a:off x="1878358" y="2623602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19" name="Ellipse 752"/>
          <p:cNvSpPr>
            <a:spLocks/>
          </p:cNvSpPr>
          <p:nvPr/>
        </p:nvSpPr>
        <p:spPr bwMode="auto">
          <a:xfrm>
            <a:off x="1832025" y="2593895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cxnSp>
        <p:nvCxnSpPr>
          <p:cNvPr id="220" name="Gerade Verbindung mit Pfeil 768"/>
          <p:cNvCxnSpPr/>
          <p:nvPr/>
        </p:nvCxnSpPr>
        <p:spPr>
          <a:xfrm>
            <a:off x="1681470" y="270427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21" name="Textfeld 28"/>
          <p:cNvSpPr txBox="1">
            <a:spLocks noChangeArrowheads="1"/>
          </p:cNvSpPr>
          <p:nvPr/>
        </p:nvSpPr>
        <p:spPr bwMode="auto">
          <a:xfrm>
            <a:off x="1419078" y="1870593"/>
            <a:ext cx="1314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Blue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laser</a:t>
            </a: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cooling</a:t>
            </a:r>
            <a:endParaRPr lang="de-AT" sz="1200" dirty="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1419077" y="1809331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0000FF"/>
              </a:solidFill>
              <a:latin typeface="Imperial URW Bold"/>
              <a:sym typeface="Helvetica Light"/>
            </a:endParaRPr>
          </a:p>
        </p:txBody>
      </p:sp>
      <p:grpSp>
        <p:nvGrpSpPr>
          <p:cNvPr id="223" name="Group 222"/>
          <p:cNvGrpSpPr/>
          <p:nvPr/>
        </p:nvGrpSpPr>
        <p:grpSpPr>
          <a:xfrm>
            <a:off x="2045439" y="2676874"/>
            <a:ext cx="258684" cy="67391"/>
            <a:chOff x="945724" y="2244096"/>
            <a:chExt cx="256963" cy="81358"/>
          </a:xfrm>
        </p:grpSpPr>
        <p:sp>
          <p:nvSpPr>
            <p:cNvPr id="224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25" name="Straight Arrow Connector 224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26" name="Group 225"/>
          <p:cNvGrpSpPr/>
          <p:nvPr/>
        </p:nvGrpSpPr>
        <p:grpSpPr>
          <a:xfrm>
            <a:off x="2105627" y="2528572"/>
            <a:ext cx="258684" cy="67391"/>
            <a:chOff x="945724" y="2244096"/>
            <a:chExt cx="256963" cy="81358"/>
          </a:xfrm>
        </p:grpSpPr>
        <p:sp>
          <p:nvSpPr>
            <p:cNvPr id="227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28" name="Straight Arrow Connector 227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29" name="Group 228"/>
          <p:cNvGrpSpPr/>
          <p:nvPr/>
        </p:nvGrpSpPr>
        <p:grpSpPr>
          <a:xfrm>
            <a:off x="2231559" y="2600039"/>
            <a:ext cx="258684" cy="67391"/>
            <a:chOff x="945724" y="2244096"/>
            <a:chExt cx="256963" cy="81358"/>
          </a:xfrm>
        </p:grpSpPr>
        <p:sp>
          <p:nvSpPr>
            <p:cNvPr id="230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31" name="Straight Arrow Connector 230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32" name="Group 231"/>
          <p:cNvGrpSpPr/>
          <p:nvPr/>
        </p:nvGrpSpPr>
        <p:grpSpPr>
          <a:xfrm>
            <a:off x="2360900" y="2689731"/>
            <a:ext cx="258684" cy="67391"/>
            <a:chOff x="945724" y="2244096"/>
            <a:chExt cx="256963" cy="81358"/>
          </a:xfrm>
        </p:grpSpPr>
        <p:sp>
          <p:nvSpPr>
            <p:cNvPr id="233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34" name="Straight Arrow Connector 233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35" name="Group 234"/>
          <p:cNvGrpSpPr/>
          <p:nvPr/>
        </p:nvGrpSpPr>
        <p:grpSpPr>
          <a:xfrm>
            <a:off x="2402712" y="2518772"/>
            <a:ext cx="258684" cy="67391"/>
            <a:chOff x="945724" y="2244096"/>
            <a:chExt cx="256963" cy="81358"/>
          </a:xfrm>
        </p:grpSpPr>
        <p:sp>
          <p:nvSpPr>
            <p:cNvPr id="236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37" name="Straight Arrow Connector 236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38" name="Group 237"/>
          <p:cNvGrpSpPr/>
          <p:nvPr/>
        </p:nvGrpSpPr>
        <p:grpSpPr>
          <a:xfrm rot="6628019">
            <a:off x="1834072" y="2444503"/>
            <a:ext cx="212850" cy="81902"/>
            <a:chOff x="945724" y="2244096"/>
            <a:chExt cx="256963" cy="81358"/>
          </a:xfrm>
        </p:grpSpPr>
        <p:sp>
          <p:nvSpPr>
            <p:cNvPr id="239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40" name="Straight Arrow Connector 239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41" name="Group 240"/>
          <p:cNvGrpSpPr/>
          <p:nvPr/>
        </p:nvGrpSpPr>
        <p:grpSpPr>
          <a:xfrm rot="18050091">
            <a:off x="1479182" y="2824175"/>
            <a:ext cx="212850" cy="81902"/>
            <a:chOff x="945724" y="2244096"/>
            <a:chExt cx="256963" cy="81358"/>
          </a:xfrm>
        </p:grpSpPr>
        <p:sp>
          <p:nvSpPr>
            <p:cNvPr id="242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43" name="Straight Arrow Connector 242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44" name="Group 243"/>
          <p:cNvGrpSpPr/>
          <p:nvPr/>
        </p:nvGrpSpPr>
        <p:grpSpPr>
          <a:xfrm rot="14452607">
            <a:off x="1846297" y="2815758"/>
            <a:ext cx="212850" cy="81902"/>
            <a:chOff x="945724" y="2244096"/>
            <a:chExt cx="256963" cy="81358"/>
          </a:xfrm>
        </p:grpSpPr>
        <p:sp>
          <p:nvSpPr>
            <p:cNvPr id="245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46" name="Straight Arrow Connector 245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247" name="Gerade Verbindung mit Pfeil 24"/>
          <p:cNvCxnSpPr/>
          <p:nvPr/>
        </p:nvCxnSpPr>
        <p:spPr>
          <a:xfrm>
            <a:off x="3289241" y="2636083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248" name="Gerade Verbindung mit Pfeil 768"/>
          <p:cNvCxnSpPr/>
          <p:nvPr/>
        </p:nvCxnSpPr>
        <p:spPr>
          <a:xfrm>
            <a:off x="3092354" y="271675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49" name="Textfeld 28"/>
          <p:cNvSpPr txBox="1">
            <a:spLocks noChangeArrowheads="1"/>
          </p:cNvSpPr>
          <p:nvPr/>
        </p:nvSpPr>
        <p:spPr bwMode="auto">
          <a:xfrm>
            <a:off x="2829959" y="1883072"/>
            <a:ext cx="13005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Red</a:t>
            </a: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laser</a:t>
            </a: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cooling</a:t>
            </a:r>
            <a:endParaRPr lang="de-AT" sz="1200" dirty="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2829960" y="1821811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0000FF"/>
              </a:solidFill>
              <a:latin typeface="Imperial URW Bold"/>
              <a:sym typeface="Helvetica Light"/>
            </a:endParaRPr>
          </a:p>
        </p:txBody>
      </p:sp>
      <p:grpSp>
        <p:nvGrpSpPr>
          <p:cNvPr id="251" name="Group 250"/>
          <p:cNvGrpSpPr/>
          <p:nvPr/>
        </p:nvGrpSpPr>
        <p:grpSpPr>
          <a:xfrm>
            <a:off x="3456322" y="2689353"/>
            <a:ext cx="258684" cy="67391"/>
            <a:chOff x="945724" y="2244096"/>
            <a:chExt cx="256963" cy="81358"/>
          </a:xfrm>
        </p:grpSpPr>
        <p:sp>
          <p:nvSpPr>
            <p:cNvPr id="252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53" name="Straight Arrow Connector 252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54" name="Group 253"/>
          <p:cNvGrpSpPr/>
          <p:nvPr/>
        </p:nvGrpSpPr>
        <p:grpSpPr>
          <a:xfrm>
            <a:off x="3516511" y="2541052"/>
            <a:ext cx="258684" cy="67391"/>
            <a:chOff x="945724" y="2244096"/>
            <a:chExt cx="256963" cy="81358"/>
          </a:xfrm>
        </p:grpSpPr>
        <p:sp>
          <p:nvSpPr>
            <p:cNvPr id="255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56" name="Straight Arrow Connector 255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57" name="Group 256"/>
          <p:cNvGrpSpPr/>
          <p:nvPr/>
        </p:nvGrpSpPr>
        <p:grpSpPr>
          <a:xfrm>
            <a:off x="3642443" y="2612518"/>
            <a:ext cx="258684" cy="67391"/>
            <a:chOff x="945724" y="2244096"/>
            <a:chExt cx="256963" cy="81358"/>
          </a:xfrm>
        </p:grpSpPr>
        <p:sp>
          <p:nvSpPr>
            <p:cNvPr id="258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59" name="Straight Arrow Connector 258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60" name="Group 259"/>
          <p:cNvGrpSpPr/>
          <p:nvPr/>
        </p:nvGrpSpPr>
        <p:grpSpPr>
          <a:xfrm>
            <a:off x="3771784" y="2702210"/>
            <a:ext cx="258684" cy="67391"/>
            <a:chOff x="945724" y="2244096"/>
            <a:chExt cx="256963" cy="81358"/>
          </a:xfrm>
        </p:grpSpPr>
        <p:sp>
          <p:nvSpPr>
            <p:cNvPr id="261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62" name="Straight Arrow Connector 261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63" name="Group 262"/>
          <p:cNvGrpSpPr/>
          <p:nvPr/>
        </p:nvGrpSpPr>
        <p:grpSpPr>
          <a:xfrm>
            <a:off x="3813597" y="2531251"/>
            <a:ext cx="258684" cy="67391"/>
            <a:chOff x="945724" y="2244096"/>
            <a:chExt cx="256963" cy="81358"/>
          </a:xfrm>
        </p:grpSpPr>
        <p:sp>
          <p:nvSpPr>
            <p:cNvPr id="264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65" name="Straight Arrow Connector 264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66" name="Group 265"/>
          <p:cNvGrpSpPr/>
          <p:nvPr/>
        </p:nvGrpSpPr>
        <p:grpSpPr>
          <a:xfrm rot="6628019">
            <a:off x="3244956" y="2456982"/>
            <a:ext cx="212850" cy="81902"/>
            <a:chOff x="945724" y="2244096"/>
            <a:chExt cx="256963" cy="81358"/>
          </a:xfrm>
        </p:grpSpPr>
        <p:sp>
          <p:nvSpPr>
            <p:cNvPr id="267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68" name="Straight Arrow Connector 267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69" name="Group 268"/>
          <p:cNvGrpSpPr/>
          <p:nvPr/>
        </p:nvGrpSpPr>
        <p:grpSpPr>
          <a:xfrm rot="18050091">
            <a:off x="2890065" y="2836655"/>
            <a:ext cx="212850" cy="81902"/>
            <a:chOff x="945724" y="2244096"/>
            <a:chExt cx="256963" cy="81358"/>
          </a:xfrm>
        </p:grpSpPr>
        <p:sp>
          <p:nvSpPr>
            <p:cNvPr id="270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71" name="Straight Arrow Connector 270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72" name="Group 271"/>
          <p:cNvGrpSpPr/>
          <p:nvPr/>
        </p:nvGrpSpPr>
        <p:grpSpPr>
          <a:xfrm rot="14452607">
            <a:off x="3257181" y="2828236"/>
            <a:ext cx="212850" cy="81902"/>
            <a:chOff x="945724" y="2244096"/>
            <a:chExt cx="256963" cy="81358"/>
          </a:xfrm>
        </p:grpSpPr>
        <p:sp>
          <p:nvSpPr>
            <p:cNvPr id="273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74" name="Straight Arrow Connector 273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75" name="Ellipse 752"/>
          <p:cNvSpPr>
            <a:spLocks/>
          </p:cNvSpPr>
          <p:nvPr/>
        </p:nvSpPr>
        <p:spPr bwMode="auto">
          <a:xfrm>
            <a:off x="1622701" y="2672622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276" name="Ellipse 752"/>
          <p:cNvSpPr>
            <a:spLocks/>
          </p:cNvSpPr>
          <p:nvPr/>
        </p:nvSpPr>
        <p:spPr bwMode="auto">
          <a:xfrm>
            <a:off x="3233076" y="2606375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277" name="Ellipse 752"/>
          <p:cNvSpPr>
            <a:spLocks/>
          </p:cNvSpPr>
          <p:nvPr/>
        </p:nvSpPr>
        <p:spPr bwMode="auto">
          <a:xfrm>
            <a:off x="3023752" y="2685102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278" name="Textfeld 28"/>
          <p:cNvSpPr txBox="1">
            <a:spLocks noChangeArrowheads="1"/>
          </p:cNvSpPr>
          <p:nvPr/>
        </p:nvSpPr>
        <p:spPr bwMode="auto">
          <a:xfrm>
            <a:off x="9568558" y="3441048"/>
            <a:ext cx="797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Imperial URW Bold"/>
                <a:sym typeface="Helvetica Light"/>
              </a:rPr>
              <a:t>time</a:t>
            </a:r>
          </a:p>
        </p:txBody>
      </p:sp>
      <p:pic>
        <p:nvPicPr>
          <p:cNvPr id="27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8559191" y="2236091"/>
            <a:ext cx="1280649" cy="7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0" name="Textfeld 28"/>
          <p:cNvSpPr txBox="1">
            <a:spLocks noChangeArrowheads="1"/>
          </p:cNvSpPr>
          <p:nvPr/>
        </p:nvSpPr>
        <p:spPr bwMode="auto">
          <a:xfrm>
            <a:off x="8556950" y="1880433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Interrogate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8547104" y="1840763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E65100"/>
            </a:solidFill>
            <a:prstDash val="solid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FFC000"/>
              </a:solidFill>
              <a:latin typeface="Imperial URW Bold"/>
              <a:sym typeface="Helvetica Light"/>
            </a:endParaRPr>
          </a:p>
        </p:txBody>
      </p:sp>
      <p:cxnSp>
        <p:nvCxnSpPr>
          <p:cNvPr id="282" name="Gerade Verbindung mit Pfeil 24"/>
          <p:cNvCxnSpPr/>
          <p:nvPr/>
        </p:nvCxnSpPr>
        <p:spPr>
          <a:xfrm>
            <a:off x="6161512" y="264255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83" name="Ellipse 752"/>
          <p:cNvSpPr>
            <a:spLocks/>
          </p:cNvSpPr>
          <p:nvPr/>
        </p:nvSpPr>
        <p:spPr bwMode="auto">
          <a:xfrm>
            <a:off x="6115179" y="2612847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cxnSp>
        <p:nvCxnSpPr>
          <p:cNvPr id="284" name="Gerade Verbindung mit Pfeil 768"/>
          <p:cNvCxnSpPr/>
          <p:nvPr/>
        </p:nvCxnSpPr>
        <p:spPr>
          <a:xfrm>
            <a:off x="5964625" y="2723226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85" name="Textfeld 28"/>
          <p:cNvSpPr txBox="1">
            <a:spLocks noChangeArrowheads="1"/>
          </p:cNvSpPr>
          <p:nvPr/>
        </p:nvSpPr>
        <p:spPr bwMode="auto">
          <a:xfrm>
            <a:off x="5702230" y="1889545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Blue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laser</a:t>
            </a: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cooling</a:t>
            </a:r>
            <a:endParaRPr lang="de-AT" sz="1200" dirty="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286" name="Rounded Rectangle 285"/>
          <p:cNvSpPr/>
          <p:nvPr/>
        </p:nvSpPr>
        <p:spPr>
          <a:xfrm>
            <a:off x="5702230" y="1828283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0000FF"/>
              </a:solidFill>
              <a:latin typeface="Imperial URW Bold"/>
              <a:sym typeface="Helvetica Light"/>
            </a:endParaRPr>
          </a:p>
        </p:txBody>
      </p:sp>
      <p:grpSp>
        <p:nvGrpSpPr>
          <p:cNvPr id="287" name="Group 286"/>
          <p:cNvGrpSpPr/>
          <p:nvPr/>
        </p:nvGrpSpPr>
        <p:grpSpPr>
          <a:xfrm>
            <a:off x="6328593" y="2695826"/>
            <a:ext cx="258684" cy="67391"/>
            <a:chOff x="945724" y="2244096"/>
            <a:chExt cx="256963" cy="81358"/>
          </a:xfrm>
        </p:grpSpPr>
        <p:sp>
          <p:nvSpPr>
            <p:cNvPr id="288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89" name="Straight Arrow Connector 288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90" name="Group 289"/>
          <p:cNvGrpSpPr/>
          <p:nvPr/>
        </p:nvGrpSpPr>
        <p:grpSpPr>
          <a:xfrm>
            <a:off x="6388781" y="2547524"/>
            <a:ext cx="258684" cy="67391"/>
            <a:chOff x="945724" y="2244096"/>
            <a:chExt cx="256963" cy="81358"/>
          </a:xfrm>
        </p:grpSpPr>
        <p:sp>
          <p:nvSpPr>
            <p:cNvPr id="291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92" name="Straight Arrow Connector 291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93" name="Group 292"/>
          <p:cNvGrpSpPr/>
          <p:nvPr/>
        </p:nvGrpSpPr>
        <p:grpSpPr>
          <a:xfrm>
            <a:off x="6514714" y="2618991"/>
            <a:ext cx="258684" cy="67391"/>
            <a:chOff x="945724" y="2244096"/>
            <a:chExt cx="256963" cy="81358"/>
          </a:xfrm>
        </p:grpSpPr>
        <p:sp>
          <p:nvSpPr>
            <p:cNvPr id="294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95" name="Straight Arrow Connector 294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96" name="Group 295"/>
          <p:cNvGrpSpPr/>
          <p:nvPr/>
        </p:nvGrpSpPr>
        <p:grpSpPr>
          <a:xfrm>
            <a:off x="6644054" y="2708683"/>
            <a:ext cx="258684" cy="67391"/>
            <a:chOff x="945724" y="2244096"/>
            <a:chExt cx="256963" cy="81358"/>
          </a:xfrm>
        </p:grpSpPr>
        <p:sp>
          <p:nvSpPr>
            <p:cNvPr id="297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298" name="Straight Arrow Connector 297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99" name="Group 298"/>
          <p:cNvGrpSpPr/>
          <p:nvPr/>
        </p:nvGrpSpPr>
        <p:grpSpPr>
          <a:xfrm>
            <a:off x="6685867" y="2537724"/>
            <a:ext cx="258684" cy="67391"/>
            <a:chOff x="945724" y="2244096"/>
            <a:chExt cx="256963" cy="81358"/>
          </a:xfrm>
        </p:grpSpPr>
        <p:sp>
          <p:nvSpPr>
            <p:cNvPr id="300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01" name="Straight Arrow Connector 300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02" name="Group 301"/>
          <p:cNvGrpSpPr/>
          <p:nvPr/>
        </p:nvGrpSpPr>
        <p:grpSpPr>
          <a:xfrm rot="6628019">
            <a:off x="6117226" y="2463454"/>
            <a:ext cx="212850" cy="81902"/>
            <a:chOff x="945724" y="2244096"/>
            <a:chExt cx="256963" cy="81358"/>
          </a:xfrm>
        </p:grpSpPr>
        <p:sp>
          <p:nvSpPr>
            <p:cNvPr id="303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04" name="Straight Arrow Connector 303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05" name="Group 304"/>
          <p:cNvGrpSpPr/>
          <p:nvPr/>
        </p:nvGrpSpPr>
        <p:grpSpPr>
          <a:xfrm rot="18050091">
            <a:off x="5762336" y="2843127"/>
            <a:ext cx="212850" cy="81902"/>
            <a:chOff x="945724" y="2244096"/>
            <a:chExt cx="256963" cy="81358"/>
          </a:xfrm>
        </p:grpSpPr>
        <p:sp>
          <p:nvSpPr>
            <p:cNvPr id="306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07" name="Straight Arrow Connector 306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08" name="Group 307"/>
          <p:cNvGrpSpPr/>
          <p:nvPr/>
        </p:nvGrpSpPr>
        <p:grpSpPr>
          <a:xfrm rot="14452607">
            <a:off x="6129451" y="2834710"/>
            <a:ext cx="212850" cy="81902"/>
            <a:chOff x="945724" y="2244096"/>
            <a:chExt cx="256963" cy="81358"/>
          </a:xfrm>
        </p:grpSpPr>
        <p:sp>
          <p:nvSpPr>
            <p:cNvPr id="309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10" name="Straight Arrow Connector 309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311" name="Gerade Verbindung mit Pfeil 24"/>
          <p:cNvCxnSpPr/>
          <p:nvPr/>
        </p:nvCxnSpPr>
        <p:spPr>
          <a:xfrm>
            <a:off x="7572396" y="2655035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312" name="Gerade Verbindung mit Pfeil 768"/>
          <p:cNvCxnSpPr/>
          <p:nvPr/>
        </p:nvCxnSpPr>
        <p:spPr>
          <a:xfrm>
            <a:off x="7375508" y="2735706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313" name="Textfeld 28"/>
          <p:cNvSpPr txBox="1">
            <a:spLocks noChangeArrowheads="1"/>
          </p:cNvSpPr>
          <p:nvPr/>
        </p:nvSpPr>
        <p:spPr bwMode="auto">
          <a:xfrm>
            <a:off x="7113112" y="1902024"/>
            <a:ext cx="13048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Red</a:t>
            </a: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laser</a:t>
            </a: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cooling</a:t>
            </a:r>
            <a:endParaRPr lang="de-AT" sz="1200" dirty="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314" name="Rounded Rectangle 313"/>
          <p:cNvSpPr/>
          <p:nvPr/>
        </p:nvSpPr>
        <p:spPr>
          <a:xfrm>
            <a:off x="7113113" y="1840763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0000FF"/>
              </a:solidFill>
              <a:latin typeface="Imperial URW Bold"/>
              <a:sym typeface="Helvetica Light"/>
            </a:endParaRPr>
          </a:p>
        </p:txBody>
      </p:sp>
      <p:grpSp>
        <p:nvGrpSpPr>
          <p:cNvPr id="315" name="Group 314"/>
          <p:cNvGrpSpPr/>
          <p:nvPr/>
        </p:nvGrpSpPr>
        <p:grpSpPr>
          <a:xfrm>
            <a:off x="7739477" y="2708305"/>
            <a:ext cx="258684" cy="67391"/>
            <a:chOff x="945724" y="2244096"/>
            <a:chExt cx="256963" cy="81358"/>
          </a:xfrm>
        </p:grpSpPr>
        <p:sp>
          <p:nvSpPr>
            <p:cNvPr id="316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17" name="Straight Arrow Connector 316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18" name="Group 317"/>
          <p:cNvGrpSpPr/>
          <p:nvPr/>
        </p:nvGrpSpPr>
        <p:grpSpPr>
          <a:xfrm>
            <a:off x="7799665" y="2560004"/>
            <a:ext cx="258684" cy="67391"/>
            <a:chOff x="945724" y="2244096"/>
            <a:chExt cx="256963" cy="81358"/>
          </a:xfrm>
        </p:grpSpPr>
        <p:sp>
          <p:nvSpPr>
            <p:cNvPr id="319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20" name="Straight Arrow Connector 319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21" name="Group 320"/>
          <p:cNvGrpSpPr/>
          <p:nvPr/>
        </p:nvGrpSpPr>
        <p:grpSpPr>
          <a:xfrm>
            <a:off x="7925597" y="2631470"/>
            <a:ext cx="258684" cy="67391"/>
            <a:chOff x="945724" y="2244096"/>
            <a:chExt cx="256963" cy="81358"/>
          </a:xfrm>
        </p:grpSpPr>
        <p:sp>
          <p:nvSpPr>
            <p:cNvPr id="322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23" name="Straight Arrow Connector 322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24" name="Group 323"/>
          <p:cNvGrpSpPr/>
          <p:nvPr/>
        </p:nvGrpSpPr>
        <p:grpSpPr>
          <a:xfrm>
            <a:off x="8054938" y="2721162"/>
            <a:ext cx="258684" cy="67391"/>
            <a:chOff x="945724" y="2244096"/>
            <a:chExt cx="256963" cy="81358"/>
          </a:xfrm>
        </p:grpSpPr>
        <p:sp>
          <p:nvSpPr>
            <p:cNvPr id="325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26" name="Straight Arrow Connector 325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27" name="Group 326"/>
          <p:cNvGrpSpPr/>
          <p:nvPr/>
        </p:nvGrpSpPr>
        <p:grpSpPr>
          <a:xfrm>
            <a:off x="8096751" y="2550203"/>
            <a:ext cx="258684" cy="67391"/>
            <a:chOff x="945724" y="2244096"/>
            <a:chExt cx="256963" cy="81358"/>
          </a:xfrm>
        </p:grpSpPr>
        <p:sp>
          <p:nvSpPr>
            <p:cNvPr id="328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29" name="Straight Arrow Connector 328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30" name="Group 329"/>
          <p:cNvGrpSpPr/>
          <p:nvPr/>
        </p:nvGrpSpPr>
        <p:grpSpPr>
          <a:xfrm rot="6628019">
            <a:off x="7528109" y="2475933"/>
            <a:ext cx="212850" cy="81902"/>
            <a:chOff x="945724" y="2244096"/>
            <a:chExt cx="256963" cy="81358"/>
          </a:xfrm>
        </p:grpSpPr>
        <p:sp>
          <p:nvSpPr>
            <p:cNvPr id="331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32" name="Straight Arrow Connector 331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33" name="Group 332"/>
          <p:cNvGrpSpPr/>
          <p:nvPr/>
        </p:nvGrpSpPr>
        <p:grpSpPr>
          <a:xfrm rot="18050091">
            <a:off x="7173218" y="2855607"/>
            <a:ext cx="212850" cy="81902"/>
            <a:chOff x="945724" y="2244096"/>
            <a:chExt cx="256963" cy="81358"/>
          </a:xfrm>
        </p:grpSpPr>
        <p:sp>
          <p:nvSpPr>
            <p:cNvPr id="334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35" name="Straight Arrow Connector 334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36" name="Group 335"/>
          <p:cNvGrpSpPr/>
          <p:nvPr/>
        </p:nvGrpSpPr>
        <p:grpSpPr>
          <a:xfrm rot="14452607">
            <a:off x="7540336" y="2847188"/>
            <a:ext cx="212850" cy="81902"/>
            <a:chOff x="945724" y="2244096"/>
            <a:chExt cx="256963" cy="81358"/>
          </a:xfrm>
        </p:grpSpPr>
        <p:sp>
          <p:nvSpPr>
            <p:cNvPr id="337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38" name="Straight Arrow Connector 337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339" name="Ellipse 752"/>
          <p:cNvSpPr>
            <a:spLocks/>
          </p:cNvSpPr>
          <p:nvPr/>
        </p:nvSpPr>
        <p:spPr bwMode="auto">
          <a:xfrm>
            <a:off x="5905854" y="2691573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340" name="Ellipse 752"/>
          <p:cNvSpPr>
            <a:spLocks/>
          </p:cNvSpPr>
          <p:nvPr/>
        </p:nvSpPr>
        <p:spPr bwMode="auto">
          <a:xfrm>
            <a:off x="7516230" y="2625327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341" name="Ellipse 752"/>
          <p:cNvSpPr>
            <a:spLocks/>
          </p:cNvSpPr>
          <p:nvPr/>
        </p:nvSpPr>
        <p:spPr bwMode="auto">
          <a:xfrm>
            <a:off x="7306905" y="2704054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342" name="Textfeld 28"/>
          <p:cNvSpPr txBox="1">
            <a:spLocks noChangeArrowheads="1"/>
          </p:cNvSpPr>
          <p:nvPr/>
        </p:nvSpPr>
        <p:spPr bwMode="auto">
          <a:xfrm>
            <a:off x="9922881" y="2398675"/>
            <a:ext cx="510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Imperial URW Bold"/>
                <a:sym typeface="Helvetica Light"/>
              </a:rPr>
              <a:t>…</a:t>
            </a:r>
          </a:p>
        </p:txBody>
      </p:sp>
      <p:sp>
        <p:nvSpPr>
          <p:cNvPr id="166" name="Titel 1">
            <a:extLst>
              <a:ext uri="{FF2B5EF4-FFF2-40B4-BE49-F238E27FC236}">
                <a16:creationId xmlns:a16="http://schemas.microsoft.com/office/drawing/2014/main" id="{FF0F095E-F6DB-48DB-B52B-38443758AD24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34495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defTabSz="410766" fontAlgn="auto">
              <a:defRPr/>
            </a:pPr>
            <a:r>
              <a:rPr lang="de-DE" sz="3600" kern="0" dirty="0"/>
              <a:t>Optical </a:t>
            </a:r>
            <a:r>
              <a:rPr lang="de-DE" sz="3600" kern="0" dirty="0" err="1"/>
              <a:t>lattice</a:t>
            </a:r>
            <a:r>
              <a:rPr lang="de-DE" sz="3600" kern="0" dirty="0"/>
              <a:t> </a:t>
            </a:r>
            <a:r>
              <a:rPr lang="de-DE" sz="3600" kern="0" dirty="0" err="1"/>
              <a:t>clock</a:t>
            </a:r>
            <a:r>
              <a:rPr lang="de-DE" sz="3600" kern="0" dirty="0"/>
              <a:t> </a:t>
            </a:r>
            <a:r>
              <a:rPr lang="de-DE" sz="3600" kern="0" dirty="0" err="1"/>
              <a:t>scheme</a:t>
            </a:r>
            <a:endParaRPr lang="en-US" sz="3600" kern="0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5A6A25EE-3720-45A7-8305-3B9550F877EB}"/>
              </a:ext>
            </a:extLst>
          </p:cNvPr>
          <p:cNvSpPr txBox="1"/>
          <p:nvPr/>
        </p:nvSpPr>
        <p:spPr>
          <a:xfrm>
            <a:off x="1774102" y="5334776"/>
            <a:ext cx="269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GB" sz="1400" dirty="0">
                <a:solidFill>
                  <a:srgbClr val="00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keeps frequency while ultracold atoms are prepared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359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182" grpId="0"/>
      <p:bldP spid="183" grpId="0" animBg="1"/>
      <p:bldP spid="184" grpId="0" animBg="1"/>
      <p:bldP spid="185" grpId="0" animBg="1"/>
      <p:bldP spid="187" grpId="0" animBg="1"/>
      <p:bldP spid="188" grpId="0"/>
      <p:bldP spid="189" grpId="0" animBg="1"/>
      <p:bldP spid="191" grpId="0"/>
      <p:bldP spid="193" grpId="0"/>
      <p:bldP spid="204" grpId="0" animBg="1"/>
      <p:bldP spid="205" grpId="0" animBg="1"/>
      <p:bldP spid="206" grpId="0" animBg="1"/>
      <p:bldP spid="207" grpId="0" animBg="1"/>
      <p:bldP spid="209" grpId="0" animBg="1"/>
      <p:bldP spid="210" grpId="0" animBg="1"/>
      <p:bldP spid="211" grpId="0" animBg="1"/>
      <p:bldP spid="212" grpId="0"/>
      <p:bldP spid="213" grpId="0"/>
      <p:bldP spid="216" grpId="0"/>
      <p:bldP spid="217" grpId="0" animBg="1"/>
      <p:bldP spid="219" grpId="0" animBg="1"/>
      <p:bldP spid="221" grpId="0"/>
      <p:bldP spid="222" grpId="0" animBg="1"/>
      <p:bldP spid="249" grpId="0"/>
      <p:bldP spid="250" grpId="0" animBg="1"/>
      <p:bldP spid="275" grpId="0" animBg="1"/>
      <p:bldP spid="276" grpId="0" animBg="1"/>
      <p:bldP spid="277" grpId="0" animBg="1"/>
      <p:bldP spid="278" grpId="0"/>
      <p:bldP spid="280" grpId="0"/>
      <p:bldP spid="281" grpId="0" animBg="1"/>
      <p:bldP spid="283" grpId="0" animBg="1"/>
      <p:bldP spid="285" grpId="0"/>
      <p:bldP spid="286" grpId="0" animBg="1"/>
      <p:bldP spid="313" grpId="0"/>
      <p:bldP spid="314" grpId="0" animBg="1"/>
      <p:bldP spid="339" grpId="0" animBg="1"/>
      <p:bldP spid="340" grpId="0" animBg="1"/>
      <p:bldP spid="341" grpId="0" animBg="1"/>
      <p:bldP spid="342" grpId="0"/>
      <p:bldP spid="16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D2736DA-7AC4-4C5F-92A4-48EF8A963984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503" name="Rounded Rectangle 502"/>
          <p:cNvSpPr/>
          <p:nvPr/>
        </p:nvSpPr>
        <p:spPr>
          <a:xfrm>
            <a:off x="1668806" y="3888762"/>
            <a:ext cx="2984400" cy="2599065"/>
          </a:xfrm>
          <a:prstGeom prst="roundRect">
            <a:avLst>
              <a:gd name="adj" fmla="val 12091"/>
            </a:avLst>
          </a:prstGeom>
          <a:solidFill>
            <a:srgbClr val="FEE448"/>
          </a:solidFill>
          <a:ln w="444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 sz="1600">
              <a:solidFill>
                <a:srgbClr val="FFFFFF"/>
              </a:solidFill>
              <a:latin typeface="Times New Roman"/>
              <a:sym typeface="Helvetica Light"/>
            </a:endParaRPr>
          </a:p>
        </p:txBody>
      </p:sp>
      <p:sp>
        <p:nvSpPr>
          <p:cNvPr id="504" name="TextBox 503"/>
          <p:cNvSpPr txBox="1"/>
          <p:nvPr/>
        </p:nvSpPr>
        <p:spPr>
          <a:xfrm>
            <a:off x="1954757" y="5897840"/>
            <a:ext cx="2341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GB" sz="1400" dirty="0">
                <a:solidFill>
                  <a:srgbClr val="FF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not easy to operate on moving vehicle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1199456" y="1678558"/>
            <a:ext cx="9433048" cy="2139032"/>
          </a:xfrm>
          <a:prstGeom prst="roundRect">
            <a:avLst>
              <a:gd name="adj" fmla="val 12091"/>
            </a:avLst>
          </a:prstGeom>
          <a:solidFill>
            <a:srgbClr val="FEE448"/>
          </a:solidFill>
          <a:ln w="444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 sz="1600">
              <a:solidFill>
                <a:srgbClr val="FFFFFF"/>
              </a:solidFill>
              <a:latin typeface="Times New Roman"/>
              <a:sym typeface="Helvetica Light"/>
            </a:endParaRPr>
          </a:p>
        </p:txBody>
      </p:sp>
      <p:sp>
        <p:nvSpPr>
          <p:cNvPr id="502" name="Textfeld 28"/>
          <p:cNvSpPr txBox="1">
            <a:spLocks noChangeArrowheads="1"/>
          </p:cNvSpPr>
          <p:nvPr/>
        </p:nvSpPr>
        <p:spPr bwMode="auto">
          <a:xfrm>
            <a:off x="1622701" y="3438254"/>
            <a:ext cx="28628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457200">
              <a:spcBef>
                <a:spcPct val="0"/>
              </a:spcBef>
              <a:buNone/>
              <a:defRPr/>
            </a:pPr>
            <a:r>
              <a:rPr lang="de-AT" sz="1600" dirty="0" err="1">
                <a:solidFill>
                  <a:srgbClr val="FF0000"/>
                </a:solidFill>
                <a:latin typeface="Imperial URW Bold"/>
                <a:sym typeface="Helvetica Light"/>
              </a:rPr>
              <a:t>only</a:t>
            </a:r>
            <a:r>
              <a:rPr lang="de-AT" sz="1600" dirty="0">
                <a:solidFill>
                  <a:srgbClr val="FF0000"/>
                </a:solidFill>
                <a:latin typeface="Imperial URW Bold"/>
                <a:sym typeface="Helvetica Light"/>
              </a:rPr>
              <a:t> </a:t>
            </a:r>
            <a:r>
              <a:rPr lang="de-AT" sz="1600" dirty="0" err="1">
                <a:solidFill>
                  <a:srgbClr val="FF0000"/>
                </a:solidFill>
                <a:latin typeface="Imperial URW Bold"/>
                <a:sym typeface="Helvetica Light"/>
              </a:rPr>
              <a:t>intermittently</a:t>
            </a:r>
            <a:r>
              <a:rPr lang="de-AT" sz="1600" dirty="0">
                <a:solidFill>
                  <a:srgbClr val="FF0000"/>
                </a:solidFill>
                <a:latin typeface="Imperial URW Bold"/>
                <a:sym typeface="Helvetica Light"/>
              </a:rPr>
              <a:t> </a:t>
            </a:r>
            <a:r>
              <a:rPr lang="de-AT" sz="1600" dirty="0" err="1">
                <a:solidFill>
                  <a:srgbClr val="FF0000"/>
                </a:solidFill>
                <a:latin typeface="Imperial URW Bold"/>
                <a:sym typeface="Helvetica Light"/>
              </a:rPr>
              <a:t>available</a:t>
            </a:r>
            <a:endParaRPr lang="de-DE" sz="1600" dirty="0">
              <a:solidFill>
                <a:srgbClr val="FF0000"/>
              </a:solidFill>
              <a:latin typeface="Imperial URW Bold"/>
              <a:sym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72" name="Textfeld 28"/>
          <p:cNvSpPr txBox="1">
            <a:spLocks noChangeArrowheads="1"/>
          </p:cNvSpPr>
          <p:nvPr/>
        </p:nvSpPr>
        <p:spPr bwMode="auto">
          <a:xfrm>
            <a:off x="1540807" y="3886241"/>
            <a:ext cx="3200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de-AT" sz="1800" dirty="0" err="1">
                <a:solidFill>
                  <a:srgbClr val="0070C0"/>
                </a:solidFill>
                <a:latin typeface="Imperial URW Bold"/>
                <a:sym typeface="Helvetica Light"/>
              </a:rPr>
              <a:t>Flywheel</a:t>
            </a:r>
            <a:endParaRPr lang="de-DE" sz="1600" dirty="0">
              <a:solidFill>
                <a:srgbClr val="0070C0"/>
              </a:solidFill>
              <a:latin typeface="Imperial URW Bold"/>
              <a:sym typeface="Helvetica Light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2244382" y="4224795"/>
            <a:ext cx="1828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GB" sz="1600" dirty="0">
                <a:solidFill>
                  <a:srgbClr val="00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optical resonator</a:t>
            </a:r>
          </a:p>
        </p:txBody>
      </p:sp>
      <p:sp>
        <p:nvSpPr>
          <p:cNvPr id="174" name="Freeform 11"/>
          <p:cNvSpPr>
            <a:spLocks/>
          </p:cNvSpPr>
          <p:nvPr/>
        </p:nvSpPr>
        <p:spPr bwMode="auto">
          <a:xfrm>
            <a:off x="3545463" y="4669499"/>
            <a:ext cx="209247" cy="485705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2" y="30"/>
              </a:cxn>
              <a:cxn ang="0">
                <a:pos x="3" y="22"/>
              </a:cxn>
              <a:cxn ang="0">
                <a:pos x="5" y="16"/>
              </a:cxn>
              <a:cxn ang="0">
                <a:pos x="7" y="6"/>
              </a:cxn>
              <a:cxn ang="0">
                <a:pos x="8" y="2"/>
              </a:cxn>
              <a:cxn ang="0">
                <a:pos x="10" y="0"/>
              </a:cxn>
              <a:cxn ang="0">
                <a:pos x="13" y="2"/>
              </a:cxn>
              <a:cxn ang="0">
                <a:pos x="14" y="8"/>
              </a:cxn>
              <a:cxn ang="0">
                <a:pos x="14" y="14"/>
              </a:cxn>
              <a:cxn ang="0">
                <a:pos x="16" y="20"/>
              </a:cxn>
              <a:cxn ang="0">
                <a:pos x="18" y="33"/>
              </a:cxn>
              <a:cxn ang="0">
                <a:pos x="21" y="51"/>
              </a:cxn>
              <a:cxn ang="0">
                <a:pos x="24" y="92"/>
              </a:cxn>
              <a:cxn ang="0">
                <a:pos x="32" y="211"/>
              </a:cxn>
              <a:cxn ang="0">
                <a:pos x="38" y="351"/>
              </a:cxn>
              <a:cxn ang="0">
                <a:pos x="54" y="704"/>
              </a:cxn>
              <a:cxn ang="0">
                <a:pos x="62" y="892"/>
              </a:cxn>
              <a:cxn ang="0">
                <a:pos x="70" y="1040"/>
              </a:cxn>
              <a:cxn ang="0">
                <a:pos x="75" y="1104"/>
              </a:cxn>
              <a:cxn ang="0">
                <a:pos x="77" y="1133"/>
              </a:cxn>
              <a:cxn ang="0">
                <a:pos x="80" y="1157"/>
              </a:cxn>
              <a:cxn ang="0">
                <a:pos x="81" y="1174"/>
              </a:cxn>
              <a:cxn ang="0">
                <a:pos x="83" y="1180"/>
              </a:cxn>
              <a:cxn ang="0">
                <a:pos x="85" y="1188"/>
              </a:cxn>
              <a:cxn ang="0">
                <a:pos x="86" y="1196"/>
              </a:cxn>
              <a:cxn ang="0">
                <a:pos x="88" y="1200"/>
              </a:cxn>
              <a:cxn ang="0">
                <a:pos x="91" y="1200"/>
              </a:cxn>
              <a:cxn ang="0">
                <a:pos x="91" y="1198"/>
              </a:cxn>
              <a:cxn ang="0">
                <a:pos x="92" y="1194"/>
              </a:cxn>
              <a:cxn ang="0">
                <a:pos x="94" y="1186"/>
              </a:cxn>
              <a:cxn ang="0">
                <a:pos x="97" y="1172"/>
              </a:cxn>
              <a:cxn ang="0">
                <a:pos x="99" y="1157"/>
              </a:cxn>
              <a:cxn ang="0">
                <a:pos x="100" y="1139"/>
              </a:cxn>
              <a:cxn ang="0">
                <a:pos x="105" y="1089"/>
              </a:cxn>
              <a:cxn ang="0">
                <a:pos x="135" y="443"/>
              </a:cxn>
              <a:cxn ang="0">
                <a:pos x="143" y="264"/>
              </a:cxn>
              <a:cxn ang="0">
                <a:pos x="148" y="178"/>
              </a:cxn>
              <a:cxn ang="0">
                <a:pos x="153" y="111"/>
              </a:cxn>
              <a:cxn ang="0">
                <a:pos x="156" y="61"/>
              </a:cxn>
              <a:cxn ang="0">
                <a:pos x="159" y="41"/>
              </a:cxn>
              <a:cxn ang="0">
                <a:pos x="161" y="24"/>
              </a:cxn>
              <a:cxn ang="0">
                <a:pos x="163" y="12"/>
              </a:cxn>
              <a:cxn ang="0">
                <a:pos x="166" y="4"/>
              </a:cxn>
              <a:cxn ang="0">
                <a:pos x="167" y="0"/>
              </a:cxn>
              <a:cxn ang="0">
                <a:pos x="169" y="0"/>
              </a:cxn>
              <a:cxn ang="0">
                <a:pos x="170" y="4"/>
              </a:cxn>
              <a:cxn ang="0">
                <a:pos x="172" y="6"/>
              </a:cxn>
              <a:cxn ang="0">
                <a:pos x="174" y="12"/>
              </a:cxn>
              <a:cxn ang="0">
                <a:pos x="175" y="22"/>
              </a:cxn>
              <a:cxn ang="0">
                <a:pos x="177" y="37"/>
              </a:cxn>
            </a:cxnLst>
            <a:rect l="0" t="0" r="r" b="b"/>
            <a:pathLst>
              <a:path w="177" h="1200">
                <a:moveTo>
                  <a:pt x="0" y="45"/>
                </a:moveTo>
                <a:lnTo>
                  <a:pt x="2" y="30"/>
                </a:lnTo>
                <a:lnTo>
                  <a:pt x="3" y="22"/>
                </a:lnTo>
                <a:lnTo>
                  <a:pt x="5" y="16"/>
                </a:lnTo>
                <a:lnTo>
                  <a:pt x="7" y="6"/>
                </a:lnTo>
                <a:lnTo>
                  <a:pt x="8" y="2"/>
                </a:lnTo>
                <a:lnTo>
                  <a:pt x="10" y="0"/>
                </a:lnTo>
                <a:lnTo>
                  <a:pt x="13" y="2"/>
                </a:lnTo>
                <a:lnTo>
                  <a:pt x="14" y="8"/>
                </a:lnTo>
                <a:lnTo>
                  <a:pt x="14" y="14"/>
                </a:lnTo>
                <a:lnTo>
                  <a:pt x="16" y="20"/>
                </a:lnTo>
                <a:lnTo>
                  <a:pt x="18" y="33"/>
                </a:lnTo>
                <a:lnTo>
                  <a:pt x="21" y="51"/>
                </a:lnTo>
                <a:lnTo>
                  <a:pt x="24" y="92"/>
                </a:lnTo>
                <a:lnTo>
                  <a:pt x="32" y="211"/>
                </a:lnTo>
                <a:lnTo>
                  <a:pt x="38" y="351"/>
                </a:lnTo>
                <a:lnTo>
                  <a:pt x="54" y="704"/>
                </a:lnTo>
                <a:lnTo>
                  <a:pt x="62" y="892"/>
                </a:lnTo>
                <a:lnTo>
                  <a:pt x="70" y="1040"/>
                </a:lnTo>
                <a:lnTo>
                  <a:pt x="75" y="1104"/>
                </a:lnTo>
                <a:lnTo>
                  <a:pt x="77" y="1133"/>
                </a:lnTo>
                <a:lnTo>
                  <a:pt x="80" y="1157"/>
                </a:lnTo>
                <a:lnTo>
                  <a:pt x="81" y="1174"/>
                </a:lnTo>
                <a:lnTo>
                  <a:pt x="83" y="1180"/>
                </a:lnTo>
                <a:lnTo>
                  <a:pt x="85" y="1188"/>
                </a:lnTo>
                <a:lnTo>
                  <a:pt x="86" y="1196"/>
                </a:lnTo>
                <a:lnTo>
                  <a:pt x="88" y="1200"/>
                </a:lnTo>
                <a:lnTo>
                  <a:pt x="91" y="1200"/>
                </a:lnTo>
                <a:lnTo>
                  <a:pt x="91" y="1198"/>
                </a:lnTo>
                <a:lnTo>
                  <a:pt x="92" y="1194"/>
                </a:lnTo>
                <a:lnTo>
                  <a:pt x="94" y="1186"/>
                </a:lnTo>
                <a:lnTo>
                  <a:pt x="97" y="1172"/>
                </a:lnTo>
                <a:lnTo>
                  <a:pt x="99" y="1157"/>
                </a:lnTo>
                <a:lnTo>
                  <a:pt x="100" y="1139"/>
                </a:lnTo>
                <a:lnTo>
                  <a:pt x="105" y="1089"/>
                </a:lnTo>
                <a:lnTo>
                  <a:pt x="135" y="443"/>
                </a:lnTo>
                <a:lnTo>
                  <a:pt x="143" y="264"/>
                </a:lnTo>
                <a:lnTo>
                  <a:pt x="148" y="178"/>
                </a:lnTo>
                <a:lnTo>
                  <a:pt x="153" y="111"/>
                </a:lnTo>
                <a:lnTo>
                  <a:pt x="156" y="61"/>
                </a:lnTo>
                <a:lnTo>
                  <a:pt x="159" y="41"/>
                </a:lnTo>
                <a:lnTo>
                  <a:pt x="161" y="24"/>
                </a:lnTo>
                <a:lnTo>
                  <a:pt x="163" y="12"/>
                </a:lnTo>
                <a:lnTo>
                  <a:pt x="166" y="4"/>
                </a:lnTo>
                <a:lnTo>
                  <a:pt x="167" y="0"/>
                </a:lnTo>
                <a:lnTo>
                  <a:pt x="169" y="0"/>
                </a:lnTo>
                <a:lnTo>
                  <a:pt x="170" y="4"/>
                </a:lnTo>
                <a:lnTo>
                  <a:pt x="172" y="6"/>
                </a:lnTo>
                <a:lnTo>
                  <a:pt x="174" y="12"/>
                </a:lnTo>
                <a:lnTo>
                  <a:pt x="175" y="22"/>
                </a:lnTo>
                <a:lnTo>
                  <a:pt x="177" y="37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DE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175" name="Freeform 174"/>
          <p:cNvSpPr/>
          <p:nvPr/>
        </p:nvSpPr>
        <p:spPr>
          <a:xfrm rot="10800000">
            <a:off x="3658386" y="4579104"/>
            <a:ext cx="233004" cy="674074"/>
          </a:xfrm>
          <a:custGeom>
            <a:avLst/>
            <a:gdLst>
              <a:gd name="connsiteX0" fmla="*/ 113788 w 232028"/>
              <a:gd name="connsiteY0" fmla="*/ 5349 h 687684"/>
              <a:gd name="connsiteX1" fmla="*/ 225230 w 232028"/>
              <a:gd name="connsiteY1" fmla="*/ 8206 h 687684"/>
              <a:gd name="connsiteX2" fmla="*/ 216658 w 232028"/>
              <a:gd name="connsiteY2" fmla="*/ 36781 h 687684"/>
              <a:gd name="connsiteX3" fmla="*/ 190940 w 232028"/>
              <a:gd name="connsiteY3" fmla="*/ 156796 h 687684"/>
              <a:gd name="connsiteX4" fmla="*/ 193798 w 232028"/>
              <a:gd name="connsiteY4" fmla="*/ 276811 h 687684"/>
              <a:gd name="connsiteX5" fmla="*/ 188083 w 232028"/>
              <a:gd name="connsiteY5" fmla="*/ 379681 h 687684"/>
              <a:gd name="connsiteX6" fmla="*/ 193798 w 232028"/>
              <a:gd name="connsiteY6" fmla="*/ 539701 h 687684"/>
              <a:gd name="connsiteX7" fmla="*/ 210943 w 232028"/>
              <a:gd name="connsiteY7" fmla="*/ 648286 h 687684"/>
              <a:gd name="connsiteX8" fmla="*/ 213800 w 232028"/>
              <a:gd name="connsiteY8" fmla="*/ 662574 h 687684"/>
              <a:gd name="connsiteX9" fmla="*/ 179510 w 232028"/>
              <a:gd name="connsiteY9" fmla="*/ 659716 h 687684"/>
              <a:gd name="connsiteX10" fmla="*/ 102358 w 232028"/>
              <a:gd name="connsiteY10" fmla="*/ 659716 h 687684"/>
              <a:gd name="connsiteX11" fmla="*/ 30920 w 232028"/>
              <a:gd name="connsiteY11" fmla="*/ 659716 h 687684"/>
              <a:gd name="connsiteX12" fmla="*/ 2345 w 232028"/>
              <a:gd name="connsiteY12" fmla="*/ 659716 h 687684"/>
              <a:gd name="connsiteX13" fmla="*/ 2345 w 232028"/>
              <a:gd name="connsiteY13" fmla="*/ 636856 h 687684"/>
              <a:gd name="connsiteX14" fmla="*/ 8060 w 232028"/>
              <a:gd name="connsiteY14" fmla="*/ 51069 h 687684"/>
              <a:gd name="connsiteX15" fmla="*/ 5203 w 232028"/>
              <a:gd name="connsiteY15" fmla="*/ 25351 h 687684"/>
              <a:gd name="connsiteX16" fmla="*/ 5203 w 232028"/>
              <a:gd name="connsiteY16" fmla="*/ 8206 h 687684"/>
              <a:gd name="connsiteX17" fmla="*/ 25205 w 232028"/>
              <a:gd name="connsiteY17" fmla="*/ 8206 h 687684"/>
              <a:gd name="connsiteX18" fmla="*/ 113788 w 232028"/>
              <a:gd name="connsiteY18" fmla="*/ 5349 h 687684"/>
              <a:gd name="connsiteX0" fmla="*/ 111521 w 229761"/>
              <a:gd name="connsiteY0" fmla="*/ 5349 h 686910"/>
              <a:gd name="connsiteX1" fmla="*/ 222963 w 229761"/>
              <a:gd name="connsiteY1" fmla="*/ 8206 h 686910"/>
              <a:gd name="connsiteX2" fmla="*/ 214391 w 229761"/>
              <a:gd name="connsiteY2" fmla="*/ 36781 h 686910"/>
              <a:gd name="connsiteX3" fmla="*/ 188673 w 229761"/>
              <a:gd name="connsiteY3" fmla="*/ 156796 h 686910"/>
              <a:gd name="connsiteX4" fmla="*/ 191531 w 229761"/>
              <a:gd name="connsiteY4" fmla="*/ 276811 h 686910"/>
              <a:gd name="connsiteX5" fmla="*/ 185816 w 229761"/>
              <a:gd name="connsiteY5" fmla="*/ 379681 h 686910"/>
              <a:gd name="connsiteX6" fmla="*/ 191531 w 229761"/>
              <a:gd name="connsiteY6" fmla="*/ 539701 h 686910"/>
              <a:gd name="connsiteX7" fmla="*/ 208676 w 229761"/>
              <a:gd name="connsiteY7" fmla="*/ 648286 h 686910"/>
              <a:gd name="connsiteX8" fmla="*/ 211533 w 229761"/>
              <a:gd name="connsiteY8" fmla="*/ 662574 h 686910"/>
              <a:gd name="connsiteX9" fmla="*/ 177243 w 229761"/>
              <a:gd name="connsiteY9" fmla="*/ 659716 h 686910"/>
              <a:gd name="connsiteX10" fmla="*/ 100091 w 229761"/>
              <a:gd name="connsiteY10" fmla="*/ 659716 h 686910"/>
              <a:gd name="connsiteX11" fmla="*/ 28653 w 229761"/>
              <a:gd name="connsiteY11" fmla="*/ 659716 h 686910"/>
              <a:gd name="connsiteX12" fmla="*/ 11985 w 229761"/>
              <a:gd name="connsiteY12" fmla="*/ 657334 h 686910"/>
              <a:gd name="connsiteX13" fmla="*/ 78 w 229761"/>
              <a:gd name="connsiteY13" fmla="*/ 636856 h 686910"/>
              <a:gd name="connsiteX14" fmla="*/ 5793 w 229761"/>
              <a:gd name="connsiteY14" fmla="*/ 51069 h 686910"/>
              <a:gd name="connsiteX15" fmla="*/ 2936 w 229761"/>
              <a:gd name="connsiteY15" fmla="*/ 25351 h 686910"/>
              <a:gd name="connsiteX16" fmla="*/ 2936 w 229761"/>
              <a:gd name="connsiteY16" fmla="*/ 8206 h 686910"/>
              <a:gd name="connsiteX17" fmla="*/ 22938 w 229761"/>
              <a:gd name="connsiteY17" fmla="*/ 8206 h 686910"/>
              <a:gd name="connsiteX18" fmla="*/ 111521 w 229761"/>
              <a:gd name="connsiteY18" fmla="*/ 5349 h 686910"/>
              <a:gd name="connsiteX0" fmla="*/ 111599 w 229839"/>
              <a:gd name="connsiteY0" fmla="*/ 5349 h 686805"/>
              <a:gd name="connsiteX1" fmla="*/ 223041 w 229839"/>
              <a:gd name="connsiteY1" fmla="*/ 8206 h 686805"/>
              <a:gd name="connsiteX2" fmla="*/ 214469 w 229839"/>
              <a:gd name="connsiteY2" fmla="*/ 36781 h 686805"/>
              <a:gd name="connsiteX3" fmla="*/ 188751 w 229839"/>
              <a:gd name="connsiteY3" fmla="*/ 156796 h 686805"/>
              <a:gd name="connsiteX4" fmla="*/ 191609 w 229839"/>
              <a:gd name="connsiteY4" fmla="*/ 276811 h 686805"/>
              <a:gd name="connsiteX5" fmla="*/ 185894 w 229839"/>
              <a:gd name="connsiteY5" fmla="*/ 379681 h 686805"/>
              <a:gd name="connsiteX6" fmla="*/ 191609 w 229839"/>
              <a:gd name="connsiteY6" fmla="*/ 539701 h 686805"/>
              <a:gd name="connsiteX7" fmla="*/ 208754 w 229839"/>
              <a:gd name="connsiteY7" fmla="*/ 648286 h 686805"/>
              <a:gd name="connsiteX8" fmla="*/ 211611 w 229839"/>
              <a:gd name="connsiteY8" fmla="*/ 662574 h 686805"/>
              <a:gd name="connsiteX9" fmla="*/ 177321 w 229839"/>
              <a:gd name="connsiteY9" fmla="*/ 659716 h 686805"/>
              <a:gd name="connsiteX10" fmla="*/ 100169 w 229839"/>
              <a:gd name="connsiteY10" fmla="*/ 659716 h 686805"/>
              <a:gd name="connsiteX11" fmla="*/ 57306 w 229839"/>
              <a:gd name="connsiteY11" fmla="*/ 662098 h 686805"/>
              <a:gd name="connsiteX12" fmla="*/ 12063 w 229839"/>
              <a:gd name="connsiteY12" fmla="*/ 657334 h 686805"/>
              <a:gd name="connsiteX13" fmla="*/ 156 w 229839"/>
              <a:gd name="connsiteY13" fmla="*/ 636856 h 686805"/>
              <a:gd name="connsiteX14" fmla="*/ 5871 w 229839"/>
              <a:gd name="connsiteY14" fmla="*/ 51069 h 686805"/>
              <a:gd name="connsiteX15" fmla="*/ 3014 w 229839"/>
              <a:gd name="connsiteY15" fmla="*/ 25351 h 686805"/>
              <a:gd name="connsiteX16" fmla="*/ 3014 w 229839"/>
              <a:gd name="connsiteY16" fmla="*/ 8206 h 686805"/>
              <a:gd name="connsiteX17" fmla="*/ 23016 w 229839"/>
              <a:gd name="connsiteY17" fmla="*/ 8206 h 686805"/>
              <a:gd name="connsiteX18" fmla="*/ 111599 w 229839"/>
              <a:gd name="connsiteY18" fmla="*/ 5349 h 686805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2926 h 660809"/>
              <a:gd name="connsiteX1" fmla="*/ 221621 w 228419"/>
              <a:gd name="connsiteY1" fmla="*/ 5783 h 660809"/>
              <a:gd name="connsiteX2" fmla="*/ 213049 w 228419"/>
              <a:gd name="connsiteY2" fmla="*/ 34358 h 660809"/>
              <a:gd name="connsiteX3" fmla="*/ 187331 w 228419"/>
              <a:gd name="connsiteY3" fmla="*/ 154373 h 660809"/>
              <a:gd name="connsiteX4" fmla="*/ 190189 w 228419"/>
              <a:gd name="connsiteY4" fmla="*/ 274388 h 660809"/>
              <a:gd name="connsiteX5" fmla="*/ 184474 w 228419"/>
              <a:gd name="connsiteY5" fmla="*/ 377258 h 660809"/>
              <a:gd name="connsiteX6" fmla="*/ 190189 w 228419"/>
              <a:gd name="connsiteY6" fmla="*/ 537278 h 660809"/>
              <a:gd name="connsiteX7" fmla="*/ 207334 w 228419"/>
              <a:gd name="connsiteY7" fmla="*/ 645863 h 660809"/>
              <a:gd name="connsiteX8" fmla="*/ 210191 w 228419"/>
              <a:gd name="connsiteY8" fmla="*/ 660151 h 660809"/>
              <a:gd name="connsiteX9" fmla="*/ 175901 w 228419"/>
              <a:gd name="connsiteY9" fmla="*/ 657293 h 660809"/>
              <a:gd name="connsiteX10" fmla="*/ 98749 w 228419"/>
              <a:gd name="connsiteY10" fmla="*/ 657293 h 660809"/>
              <a:gd name="connsiteX11" fmla="*/ 55886 w 228419"/>
              <a:gd name="connsiteY11" fmla="*/ 659675 h 660809"/>
              <a:gd name="connsiteX12" fmla="*/ 10643 w 228419"/>
              <a:gd name="connsiteY12" fmla="*/ 654911 h 660809"/>
              <a:gd name="connsiteX13" fmla="*/ 5880 w 228419"/>
              <a:gd name="connsiteY13" fmla="*/ 601095 h 660809"/>
              <a:gd name="connsiteX14" fmla="*/ 4451 w 228419"/>
              <a:gd name="connsiteY14" fmla="*/ 48646 h 660809"/>
              <a:gd name="connsiteX15" fmla="*/ 1594 w 228419"/>
              <a:gd name="connsiteY15" fmla="*/ 22928 h 660809"/>
              <a:gd name="connsiteX16" fmla="*/ 1594 w 228419"/>
              <a:gd name="connsiteY16" fmla="*/ 5783 h 660809"/>
              <a:gd name="connsiteX17" fmla="*/ 21596 w 228419"/>
              <a:gd name="connsiteY17" fmla="*/ 5783 h 660809"/>
              <a:gd name="connsiteX18" fmla="*/ 110179 w 228419"/>
              <a:gd name="connsiteY18" fmla="*/ 2926 h 66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8419" h="660809">
                <a:moveTo>
                  <a:pt x="110179" y="2926"/>
                </a:moveTo>
                <a:lnTo>
                  <a:pt x="221621" y="5783"/>
                </a:lnTo>
                <a:cubicBezTo>
                  <a:pt x="238766" y="11022"/>
                  <a:pt x="218764" y="9593"/>
                  <a:pt x="213049" y="34358"/>
                </a:cubicBezTo>
                <a:cubicBezTo>
                  <a:pt x="207334" y="59123"/>
                  <a:pt x="191141" y="114368"/>
                  <a:pt x="187331" y="154373"/>
                </a:cubicBezTo>
                <a:cubicBezTo>
                  <a:pt x="183521" y="194378"/>
                  <a:pt x="190665" y="237241"/>
                  <a:pt x="190189" y="274388"/>
                </a:cubicBezTo>
                <a:cubicBezTo>
                  <a:pt x="189713" y="311535"/>
                  <a:pt x="184474" y="333443"/>
                  <a:pt x="184474" y="377258"/>
                </a:cubicBezTo>
                <a:cubicBezTo>
                  <a:pt x="184474" y="421073"/>
                  <a:pt x="186379" y="492511"/>
                  <a:pt x="190189" y="537278"/>
                </a:cubicBezTo>
                <a:cubicBezTo>
                  <a:pt x="193999" y="582045"/>
                  <a:pt x="204000" y="625384"/>
                  <a:pt x="207334" y="645863"/>
                </a:cubicBezTo>
                <a:cubicBezTo>
                  <a:pt x="210668" y="666342"/>
                  <a:pt x="215430" y="658246"/>
                  <a:pt x="210191" y="660151"/>
                </a:cubicBezTo>
                <a:cubicBezTo>
                  <a:pt x="204952" y="662056"/>
                  <a:pt x="194475" y="657769"/>
                  <a:pt x="175901" y="657293"/>
                </a:cubicBezTo>
                <a:cubicBezTo>
                  <a:pt x="157327" y="656817"/>
                  <a:pt x="118751" y="656896"/>
                  <a:pt x="98749" y="657293"/>
                </a:cubicBezTo>
                <a:cubicBezTo>
                  <a:pt x="78747" y="657690"/>
                  <a:pt x="70174" y="658881"/>
                  <a:pt x="55886" y="659675"/>
                </a:cubicBezTo>
                <a:cubicBezTo>
                  <a:pt x="41202" y="659278"/>
                  <a:pt x="18977" y="664674"/>
                  <a:pt x="10643" y="654911"/>
                </a:cubicBezTo>
                <a:cubicBezTo>
                  <a:pt x="2309" y="645148"/>
                  <a:pt x="4927" y="635861"/>
                  <a:pt x="5880" y="601095"/>
                </a:cubicBezTo>
                <a:cubicBezTo>
                  <a:pt x="6832" y="499654"/>
                  <a:pt x="5165" y="145007"/>
                  <a:pt x="4451" y="48646"/>
                </a:cubicBezTo>
                <a:cubicBezTo>
                  <a:pt x="3737" y="-47715"/>
                  <a:pt x="2070" y="30072"/>
                  <a:pt x="1594" y="22928"/>
                </a:cubicBezTo>
                <a:cubicBezTo>
                  <a:pt x="1118" y="15784"/>
                  <a:pt x="-1740" y="8641"/>
                  <a:pt x="1594" y="5783"/>
                </a:cubicBezTo>
                <a:cubicBezTo>
                  <a:pt x="4928" y="2925"/>
                  <a:pt x="21596" y="5783"/>
                  <a:pt x="21596" y="5783"/>
                </a:cubicBezTo>
                <a:lnTo>
                  <a:pt x="110179" y="2926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>
              <a:solidFill>
                <a:srgbClr val="FFFFFF"/>
              </a:solidFill>
              <a:latin typeface="Imperial URW Bold"/>
              <a:sym typeface="Helvetica Light"/>
            </a:endParaRPr>
          </a:p>
        </p:txBody>
      </p:sp>
      <p:sp>
        <p:nvSpPr>
          <p:cNvPr id="176" name="Freeform 175"/>
          <p:cNvSpPr/>
          <p:nvPr/>
        </p:nvSpPr>
        <p:spPr>
          <a:xfrm>
            <a:off x="2374389" y="4574388"/>
            <a:ext cx="233004" cy="674074"/>
          </a:xfrm>
          <a:custGeom>
            <a:avLst/>
            <a:gdLst>
              <a:gd name="connsiteX0" fmla="*/ 113788 w 232028"/>
              <a:gd name="connsiteY0" fmla="*/ 5349 h 687684"/>
              <a:gd name="connsiteX1" fmla="*/ 225230 w 232028"/>
              <a:gd name="connsiteY1" fmla="*/ 8206 h 687684"/>
              <a:gd name="connsiteX2" fmla="*/ 216658 w 232028"/>
              <a:gd name="connsiteY2" fmla="*/ 36781 h 687684"/>
              <a:gd name="connsiteX3" fmla="*/ 190940 w 232028"/>
              <a:gd name="connsiteY3" fmla="*/ 156796 h 687684"/>
              <a:gd name="connsiteX4" fmla="*/ 193798 w 232028"/>
              <a:gd name="connsiteY4" fmla="*/ 276811 h 687684"/>
              <a:gd name="connsiteX5" fmla="*/ 188083 w 232028"/>
              <a:gd name="connsiteY5" fmla="*/ 379681 h 687684"/>
              <a:gd name="connsiteX6" fmla="*/ 193798 w 232028"/>
              <a:gd name="connsiteY6" fmla="*/ 539701 h 687684"/>
              <a:gd name="connsiteX7" fmla="*/ 210943 w 232028"/>
              <a:gd name="connsiteY7" fmla="*/ 648286 h 687684"/>
              <a:gd name="connsiteX8" fmla="*/ 213800 w 232028"/>
              <a:gd name="connsiteY8" fmla="*/ 662574 h 687684"/>
              <a:gd name="connsiteX9" fmla="*/ 179510 w 232028"/>
              <a:gd name="connsiteY9" fmla="*/ 659716 h 687684"/>
              <a:gd name="connsiteX10" fmla="*/ 102358 w 232028"/>
              <a:gd name="connsiteY10" fmla="*/ 659716 h 687684"/>
              <a:gd name="connsiteX11" fmla="*/ 30920 w 232028"/>
              <a:gd name="connsiteY11" fmla="*/ 659716 h 687684"/>
              <a:gd name="connsiteX12" fmla="*/ 2345 w 232028"/>
              <a:gd name="connsiteY12" fmla="*/ 659716 h 687684"/>
              <a:gd name="connsiteX13" fmla="*/ 2345 w 232028"/>
              <a:gd name="connsiteY13" fmla="*/ 636856 h 687684"/>
              <a:gd name="connsiteX14" fmla="*/ 8060 w 232028"/>
              <a:gd name="connsiteY14" fmla="*/ 51069 h 687684"/>
              <a:gd name="connsiteX15" fmla="*/ 5203 w 232028"/>
              <a:gd name="connsiteY15" fmla="*/ 25351 h 687684"/>
              <a:gd name="connsiteX16" fmla="*/ 5203 w 232028"/>
              <a:gd name="connsiteY16" fmla="*/ 8206 h 687684"/>
              <a:gd name="connsiteX17" fmla="*/ 25205 w 232028"/>
              <a:gd name="connsiteY17" fmla="*/ 8206 h 687684"/>
              <a:gd name="connsiteX18" fmla="*/ 113788 w 232028"/>
              <a:gd name="connsiteY18" fmla="*/ 5349 h 687684"/>
              <a:gd name="connsiteX0" fmla="*/ 111521 w 229761"/>
              <a:gd name="connsiteY0" fmla="*/ 5349 h 686910"/>
              <a:gd name="connsiteX1" fmla="*/ 222963 w 229761"/>
              <a:gd name="connsiteY1" fmla="*/ 8206 h 686910"/>
              <a:gd name="connsiteX2" fmla="*/ 214391 w 229761"/>
              <a:gd name="connsiteY2" fmla="*/ 36781 h 686910"/>
              <a:gd name="connsiteX3" fmla="*/ 188673 w 229761"/>
              <a:gd name="connsiteY3" fmla="*/ 156796 h 686910"/>
              <a:gd name="connsiteX4" fmla="*/ 191531 w 229761"/>
              <a:gd name="connsiteY4" fmla="*/ 276811 h 686910"/>
              <a:gd name="connsiteX5" fmla="*/ 185816 w 229761"/>
              <a:gd name="connsiteY5" fmla="*/ 379681 h 686910"/>
              <a:gd name="connsiteX6" fmla="*/ 191531 w 229761"/>
              <a:gd name="connsiteY6" fmla="*/ 539701 h 686910"/>
              <a:gd name="connsiteX7" fmla="*/ 208676 w 229761"/>
              <a:gd name="connsiteY7" fmla="*/ 648286 h 686910"/>
              <a:gd name="connsiteX8" fmla="*/ 211533 w 229761"/>
              <a:gd name="connsiteY8" fmla="*/ 662574 h 686910"/>
              <a:gd name="connsiteX9" fmla="*/ 177243 w 229761"/>
              <a:gd name="connsiteY9" fmla="*/ 659716 h 686910"/>
              <a:gd name="connsiteX10" fmla="*/ 100091 w 229761"/>
              <a:gd name="connsiteY10" fmla="*/ 659716 h 686910"/>
              <a:gd name="connsiteX11" fmla="*/ 28653 w 229761"/>
              <a:gd name="connsiteY11" fmla="*/ 659716 h 686910"/>
              <a:gd name="connsiteX12" fmla="*/ 11985 w 229761"/>
              <a:gd name="connsiteY12" fmla="*/ 657334 h 686910"/>
              <a:gd name="connsiteX13" fmla="*/ 78 w 229761"/>
              <a:gd name="connsiteY13" fmla="*/ 636856 h 686910"/>
              <a:gd name="connsiteX14" fmla="*/ 5793 w 229761"/>
              <a:gd name="connsiteY14" fmla="*/ 51069 h 686910"/>
              <a:gd name="connsiteX15" fmla="*/ 2936 w 229761"/>
              <a:gd name="connsiteY15" fmla="*/ 25351 h 686910"/>
              <a:gd name="connsiteX16" fmla="*/ 2936 w 229761"/>
              <a:gd name="connsiteY16" fmla="*/ 8206 h 686910"/>
              <a:gd name="connsiteX17" fmla="*/ 22938 w 229761"/>
              <a:gd name="connsiteY17" fmla="*/ 8206 h 686910"/>
              <a:gd name="connsiteX18" fmla="*/ 111521 w 229761"/>
              <a:gd name="connsiteY18" fmla="*/ 5349 h 686910"/>
              <a:gd name="connsiteX0" fmla="*/ 111599 w 229839"/>
              <a:gd name="connsiteY0" fmla="*/ 5349 h 686805"/>
              <a:gd name="connsiteX1" fmla="*/ 223041 w 229839"/>
              <a:gd name="connsiteY1" fmla="*/ 8206 h 686805"/>
              <a:gd name="connsiteX2" fmla="*/ 214469 w 229839"/>
              <a:gd name="connsiteY2" fmla="*/ 36781 h 686805"/>
              <a:gd name="connsiteX3" fmla="*/ 188751 w 229839"/>
              <a:gd name="connsiteY3" fmla="*/ 156796 h 686805"/>
              <a:gd name="connsiteX4" fmla="*/ 191609 w 229839"/>
              <a:gd name="connsiteY4" fmla="*/ 276811 h 686805"/>
              <a:gd name="connsiteX5" fmla="*/ 185894 w 229839"/>
              <a:gd name="connsiteY5" fmla="*/ 379681 h 686805"/>
              <a:gd name="connsiteX6" fmla="*/ 191609 w 229839"/>
              <a:gd name="connsiteY6" fmla="*/ 539701 h 686805"/>
              <a:gd name="connsiteX7" fmla="*/ 208754 w 229839"/>
              <a:gd name="connsiteY7" fmla="*/ 648286 h 686805"/>
              <a:gd name="connsiteX8" fmla="*/ 211611 w 229839"/>
              <a:gd name="connsiteY8" fmla="*/ 662574 h 686805"/>
              <a:gd name="connsiteX9" fmla="*/ 177321 w 229839"/>
              <a:gd name="connsiteY9" fmla="*/ 659716 h 686805"/>
              <a:gd name="connsiteX10" fmla="*/ 100169 w 229839"/>
              <a:gd name="connsiteY10" fmla="*/ 659716 h 686805"/>
              <a:gd name="connsiteX11" fmla="*/ 57306 w 229839"/>
              <a:gd name="connsiteY11" fmla="*/ 662098 h 686805"/>
              <a:gd name="connsiteX12" fmla="*/ 12063 w 229839"/>
              <a:gd name="connsiteY12" fmla="*/ 657334 h 686805"/>
              <a:gd name="connsiteX13" fmla="*/ 156 w 229839"/>
              <a:gd name="connsiteY13" fmla="*/ 636856 h 686805"/>
              <a:gd name="connsiteX14" fmla="*/ 5871 w 229839"/>
              <a:gd name="connsiteY14" fmla="*/ 51069 h 686805"/>
              <a:gd name="connsiteX15" fmla="*/ 3014 w 229839"/>
              <a:gd name="connsiteY15" fmla="*/ 25351 h 686805"/>
              <a:gd name="connsiteX16" fmla="*/ 3014 w 229839"/>
              <a:gd name="connsiteY16" fmla="*/ 8206 h 686805"/>
              <a:gd name="connsiteX17" fmla="*/ 23016 w 229839"/>
              <a:gd name="connsiteY17" fmla="*/ 8206 h 686805"/>
              <a:gd name="connsiteX18" fmla="*/ 111599 w 229839"/>
              <a:gd name="connsiteY18" fmla="*/ 5349 h 686805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1546 h 660713"/>
              <a:gd name="connsiteX1" fmla="*/ 221621 w 228419"/>
              <a:gd name="connsiteY1" fmla="*/ 4403 h 660713"/>
              <a:gd name="connsiteX2" fmla="*/ 213049 w 228419"/>
              <a:gd name="connsiteY2" fmla="*/ 32978 h 660713"/>
              <a:gd name="connsiteX3" fmla="*/ 187331 w 228419"/>
              <a:gd name="connsiteY3" fmla="*/ 152993 h 660713"/>
              <a:gd name="connsiteX4" fmla="*/ 190189 w 228419"/>
              <a:gd name="connsiteY4" fmla="*/ 273008 h 660713"/>
              <a:gd name="connsiteX5" fmla="*/ 184474 w 228419"/>
              <a:gd name="connsiteY5" fmla="*/ 375878 h 660713"/>
              <a:gd name="connsiteX6" fmla="*/ 190189 w 228419"/>
              <a:gd name="connsiteY6" fmla="*/ 535898 h 660713"/>
              <a:gd name="connsiteX7" fmla="*/ 207334 w 228419"/>
              <a:gd name="connsiteY7" fmla="*/ 644483 h 660713"/>
              <a:gd name="connsiteX8" fmla="*/ 210191 w 228419"/>
              <a:gd name="connsiteY8" fmla="*/ 658771 h 660713"/>
              <a:gd name="connsiteX9" fmla="*/ 175901 w 228419"/>
              <a:gd name="connsiteY9" fmla="*/ 655913 h 660713"/>
              <a:gd name="connsiteX10" fmla="*/ 98749 w 228419"/>
              <a:gd name="connsiteY10" fmla="*/ 655913 h 660713"/>
              <a:gd name="connsiteX11" fmla="*/ 55886 w 228419"/>
              <a:gd name="connsiteY11" fmla="*/ 658295 h 660713"/>
              <a:gd name="connsiteX12" fmla="*/ 10643 w 228419"/>
              <a:gd name="connsiteY12" fmla="*/ 653531 h 660713"/>
              <a:gd name="connsiteX13" fmla="*/ 5880 w 228419"/>
              <a:gd name="connsiteY13" fmla="*/ 580665 h 660713"/>
              <a:gd name="connsiteX14" fmla="*/ 4451 w 228419"/>
              <a:gd name="connsiteY14" fmla="*/ 47266 h 660713"/>
              <a:gd name="connsiteX15" fmla="*/ 1594 w 228419"/>
              <a:gd name="connsiteY15" fmla="*/ 21548 h 660713"/>
              <a:gd name="connsiteX16" fmla="*/ 1594 w 228419"/>
              <a:gd name="connsiteY16" fmla="*/ 4403 h 660713"/>
              <a:gd name="connsiteX17" fmla="*/ 21596 w 228419"/>
              <a:gd name="connsiteY17" fmla="*/ 4403 h 660713"/>
              <a:gd name="connsiteX18" fmla="*/ 110179 w 228419"/>
              <a:gd name="connsiteY18" fmla="*/ 1546 h 660713"/>
              <a:gd name="connsiteX0" fmla="*/ 110179 w 228419"/>
              <a:gd name="connsiteY0" fmla="*/ 2926 h 660809"/>
              <a:gd name="connsiteX1" fmla="*/ 221621 w 228419"/>
              <a:gd name="connsiteY1" fmla="*/ 5783 h 660809"/>
              <a:gd name="connsiteX2" fmla="*/ 213049 w 228419"/>
              <a:gd name="connsiteY2" fmla="*/ 34358 h 660809"/>
              <a:gd name="connsiteX3" fmla="*/ 187331 w 228419"/>
              <a:gd name="connsiteY3" fmla="*/ 154373 h 660809"/>
              <a:gd name="connsiteX4" fmla="*/ 190189 w 228419"/>
              <a:gd name="connsiteY4" fmla="*/ 274388 h 660809"/>
              <a:gd name="connsiteX5" fmla="*/ 184474 w 228419"/>
              <a:gd name="connsiteY5" fmla="*/ 377258 h 660809"/>
              <a:gd name="connsiteX6" fmla="*/ 190189 w 228419"/>
              <a:gd name="connsiteY6" fmla="*/ 537278 h 660809"/>
              <a:gd name="connsiteX7" fmla="*/ 207334 w 228419"/>
              <a:gd name="connsiteY7" fmla="*/ 645863 h 660809"/>
              <a:gd name="connsiteX8" fmla="*/ 210191 w 228419"/>
              <a:gd name="connsiteY8" fmla="*/ 660151 h 660809"/>
              <a:gd name="connsiteX9" fmla="*/ 175901 w 228419"/>
              <a:gd name="connsiteY9" fmla="*/ 657293 h 660809"/>
              <a:gd name="connsiteX10" fmla="*/ 98749 w 228419"/>
              <a:gd name="connsiteY10" fmla="*/ 657293 h 660809"/>
              <a:gd name="connsiteX11" fmla="*/ 55886 w 228419"/>
              <a:gd name="connsiteY11" fmla="*/ 659675 h 660809"/>
              <a:gd name="connsiteX12" fmla="*/ 10643 w 228419"/>
              <a:gd name="connsiteY12" fmla="*/ 654911 h 660809"/>
              <a:gd name="connsiteX13" fmla="*/ 5880 w 228419"/>
              <a:gd name="connsiteY13" fmla="*/ 601095 h 660809"/>
              <a:gd name="connsiteX14" fmla="*/ 4451 w 228419"/>
              <a:gd name="connsiteY14" fmla="*/ 48646 h 660809"/>
              <a:gd name="connsiteX15" fmla="*/ 1594 w 228419"/>
              <a:gd name="connsiteY15" fmla="*/ 22928 h 660809"/>
              <a:gd name="connsiteX16" fmla="*/ 1594 w 228419"/>
              <a:gd name="connsiteY16" fmla="*/ 5783 h 660809"/>
              <a:gd name="connsiteX17" fmla="*/ 21596 w 228419"/>
              <a:gd name="connsiteY17" fmla="*/ 5783 h 660809"/>
              <a:gd name="connsiteX18" fmla="*/ 110179 w 228419"/>
              <a:gd name="connsiteY18" fmla="*/ 2926 h 66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8419" h="660809">
                <a:moveTo>
                  <a:pt x="110179" y="2926"/>
                </a:moveTo>
                <a:lnTo>
                  <a:pt x="221621" y="5783"/>
                </a:lnTo>
                <a:cubicBezTo>
                  <a:pt x="238766" y="11022"/>
                  <a:pt x="218764" y="9593"/>
                  <a:pt x="213049" y="34358"/>
                </a:cubicBezTo>
                <a:cubicBezTo>
                  <a:pt x="207334" y="59123"/>
                  <a:pt x="191141" y="114368"/>
                  <a:pt x="187331" y="154373"/>
                </a:cubicBezTo>
                <a:cubicBezTo>
                  <a:pt x="183521" y="194378"/>
                  <a:pt x="190665" y="237241"/>
                  <a:pt x="190189" y="274388"/>
                </a:cubicBezTo>
                <a:cubicBezTo>
                  <a:pt x="189713" y="311535"/>
                  <a:pt x="184474" y="333443"/>
                  <a:pt x="184474" y="377258"/>
                </a:cubicBezTo>
                <a:cubicBezTo>
                  <a:pt x="184474" y="421073"/>
                  <a:pt x="186379" y="492511"/>
                  <a:pt x="190189" y="537278"/>
                </a:cubicBezTo>
                <a:cubicBezTo>
                  <a:pt x="193999" y="582045"/>
                  <a:pt x="204000" y="625384"/>
                  <a:pt x="207334" y="645863"/>
                </a:cubicBezTo>
                <a:cubicBezTo>
                  <a:pt x="210668" y="666342"/>
                  <a:pt x="215430" y="658246"/>
                  <a:pt x="210191" y="660151"/>
                </a:cubicBezTo>
                <a:cubicBezTo>
                  <a:pt x="204952" y="662056"/>
                  <a:pt x="194475" y="657769"/>
                  <a:pt x="175901" y="657293"/>
                </a:cubicBezTo>
                <a:cubicBezTo>
                  <a:pt x="157327" y="656817"/>
                  <a:pt x="118751" y="656896"/>
                  <a:pt x="98749" y="657293"/>
                </a:cubicBezTo>
                <a:cubicBezTo>
                  <a:pt x="78747" y="657690"/>
                  <a:pt x="70174" y="658881"/>
                  <a:pt x="55886" y="659675"/>
                </a:cubicBezTo>
                <a:cubicBezTo>
                  <a:pt x="41202" y="659278"/>
                  <a:pt x="18977" y="664674"/>
                  <a:pt x="10643" y="654911"/>
                </a:cubicBezTo>
                <a:cubicBezTo>
                  <a:pt x="2309" y="645148"/>
                  <a:pt x="4927" y="635861"/>
                  <a:pt x="5880" y="601095"/>
                </a:cubicBezTo>
                <a:cubicBezTo>
                  <a:pt x="6832" y="499654"/>
                  <a:pt x="5165" y="145007"/>
                  <a:pt x="4451" y="48646"/>
                </a:cubicBezTo>
                <a:cubicBezTo>
                  <a:pt x="3737" y="-47715"/>
                  <a:pt x="2070" y="30072"/>
                  <a:pt x="1594" y="22928"/>
                </a:cubicBezTo>
                <a:cubicBezTo>
                  <a:pt x="1118" y="15784"/>
                  <a:pt x="-1740" y="8641"/>
                  <a:pt x="1594" y="5783"/>
                </a:cubicBezTo>
                <a:cubicBezTo>
                  <a:pt x="4928" y="2925"/>
                  <a:pt x="21596" y="5783"/>
                  <a:pt x="21596" y="5783"/>
                </a:cubicBezTo>
                <a:lnTo>
                  <a:pt x="110179" y="2926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>
              <a:solidFill>
                <a:srgbClr val="FFFFFF"/>
              </a:solidFill>
              <a:latin typeface="Imperial URW Bold"/>
              <a:sym typeface="Helvetica Light"/>
            </a:endParaRPr>
          </a:p>
        </p:txBody>
      </p:sp>
      <p:pic>
        <p:nvPicPr>
          <p:cNvPr id="344" name="Picture 4" descr="http://upload.wikimedia.org/wikipedia/commons/thumb/e/ef/Station_Clock.svg/1028px-Station_Clock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345" y="4403455"/>
            <a:ext cx="1017881" cy="10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5" name="Right Arrow 344"/>
          <p:cNvSpPr/>
          <p:nvPr/>
        </p:nvSpPr>
        <p:spPr>
          <a:xfrm rot="16200000">
            <a:off x="4306842" y="4566960"/>
            <a:ext cx="2114417" cy="244969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>
              <a:solidFill>
                <a:srgbClr val="FFFFFF"/>
              </a:solidFill>
              <a:latin typeface="Imperial URW Bold"/>
              <a:sym typeface="Helvetica Light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5132947" y="5771984"/>
            <a:ext cx="1024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>
              <a:defRPr/>
            </a:pPr>
            <a:r>
              <a:rPr lang="en-GB" sz="1400" dirty="0">
                <a:solidFill>
                  <a:srgbClr val="00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laser</a:t>
            </a:r>
          </a:p>
        </p:txBody>
      </p:sp>
      <p:sp>
        <p:nvSpPr>
          <p:cNvPr id="347" name="Rectangle 346"/>
          <p:cNvSpPr/>
          <p:nvPr/>
        </p:nvSpPr>
        <p:spPr>
          <a:xfrm>
            <a:off x="4971160" y="5746206"/>
            <a:ext cx="766432" cy="32090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>
              <a:solidFill>
                <a:srgbClr val="FFFFFF"/>
              </a:solidFill>
              <a:latin typeface="Imperial URW Bold"/>
              <a:sym typeface="Helvetica Light"/>
            </a:endParaRPr>
          </a:p>
        </p:txBody>
      </p:sp>
      <p:pic>
        <p:nvPicPr>
          <p:cNvPr id="348" name="Picture 3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06" y="4667195"/>
            <a:ext cx="1596599" cy="600721"/>
          </a:xfrm>
          <a:prstGeom prst="rect">
            <a:avLst/>
          </a:prstGeom>
        </p:spPr>
      </p:pic>
      <p:cxnSp>
        <p:nvCxnSpPr>
          <p:cNvPr id="350" name="Straight Arrow Connector 349"/>
          <p:cNvCxnSpPr/>
          <p:nvPr/>
        </p:nvCxnSpPr>
        <p:spPr bwMode="auto">
          <a:xfrm>
            <a:off x="8330571" y="4919325"/>
            <a:ext cx="524581" cy="0"/>
          </a:xfrm>
          <a:prstGeom prst="straightConnector1">
            <a:avLst/>
          </a:prstGeom>
          <a:noFill/>
          <a:ln w="349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52" name="Group 351"/>
          <p:cNvGrpSpPr/>
          <p:nvPr/>
        </p:nvGrpSpPr>
        <p:grpSpPr>
          <a:xfrm>
            <a:off x="2376880" y="4495941"/>
            <a:ext cx="372499" cy="846768"/>
            <a:chOff x="1233578" y="1958196"/>
            <a:chExt cx="758963" cy="1725283"/>
          </a:xfrm>
        </p:grpSpPr>
        <p:sp>
          <p:nvSpPr>
            <p:cNvPr id="353" name="Arc 352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45720" tIns="22860" rIns="45720" bIns="22860" numCol="1" rtlCol="0" anchor="ctr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GB">
                <a:solidFill>
                  <a:sysClr val="windowText" lastClr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54" name="Straight Connector 353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355" name="Straight Connector 354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356" name="Straight Connector 355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7" name="Group 356"/>
          <p:cNvGrpSpPr/>
          <p:nvPr/>
        </p:nvGrpSpPr>
        <p:grpSpPr>
          <a:xfrm rot="10800000">
            <a:off x="3514194" y="4487441"/>
            <a:ext cx="372499" cy="846768"/>
            <a:chOff x="1233578" y="1958196"/>
            <a:chExt cx="758963" cy="1725283"/>
          </a:xfrm>
        </p:grpSpPr>
        <p:sp>
          <p:nvSpPr>
            <p:cNvPr id="358" name="Arc 357"/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45720" tIns="22860" rIns="45720" bIns="22860" numCol="1" rtlCol="0" anchor="ctr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GB">
                <a:solidFill>
                  <a:sysClr val="windowText" lastClr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59" name="Straight Connector 358"/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360" name="Straight Connector 359"/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361" name="Straight Connector 360"/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sp>
        <p:nvSpPr>
          <p:cNvPr id="362" name="Freeform 7"/>
          <p:cNvSpPr>
            <a:spLocks/>
          </p:cNvSpPr>
          <p:nvPr/>
        </p:nvSpPr>
        <p:spPr bwMode="auto">
          <a:xfrm>
            <a:off x="2570754" y="4669499"/>
            <a:ext cx="238802" cy="485705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DE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363" name="Freeform 8"/>
          <p:cNvSpPr>
            <a:spLocks/>
          </p:cNvSpPr>
          <p:nvPr/>
        </p:nvSpPr>
        <p:spPr bwMode="auto">
          <a:xfrm>
            <a:off x="2810698" y="4669499"/>
            <a:ext cx="260080" cy="48570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" y="18"/>
              </a:cxn>
              <a:cxn ang="0">
                <a:pos x="3" y="31"/>
              </a:cxn>
              <a:cxn ang="0">
                <a:pos x="6" y="49"/>
              </a:cxn>
              <a:cxn ang="0">
                <a:pos x="10" y="90"/>
              </a:cxn>
              <a:cxn ang="0">
                <a:pos x="13" y="143"/>
              </a:cxn>
              <a:cxn ang="0">
                <a:pos x="22" y="305"/>
              </a:cxn>
              <a:cxn ang="0">
                <a:pos x="30" y="486"/>
              </a:cxn>
              <a:cxn ang="0">
                <a:pos x="45" y="833"/>
              </a:cxn>
              <a:cxn ang="0">
                <a:pos x="52" y="997"/>
              </a:cxn>
              <a:cxn ang="0">
                <a:pos x="57" y="1063"/>
              </a:cxn>
              <a:cxn ang="0">
                <a:pos x="60" y="1114"/>
              </a:cxn>
              <a:cxn ang="0">
                <a:pos x="65" y="1157"/>
              </a:cxn>
              <a:cxn ang="0">
                <a:pos x="67" y="1174"/>
              </a:cxn>
              <a:cxn ang="0">
                <a:pos x="68" y="1180"/>
              </a:cxn>
              <a:cxn ang="0">
                <a:pos x="70" y="1188"/>
              </a:cxn>
              <a:cxn ang="0">
                <a:pos x="72" y="1194"/>
              </a:cxn>
              <a:cxn ang="0">
                <a:pos x="73" y="1198"/>
              </a:cxn>
              <a:cxn ang="0">
                <a:pos x="75" y="1200"/>
              </a:cxn>
              <a:cxn ang="0">
                <a:pos x="78" y="1196"/>
              </a:cxn>
              <a:cxn ang="0">
                <a:pos x="80" y="1190"/>
              </a:cxn>
              <a:cxn ang="0">
                <a:pos x="81" y="1182"/>
              </a:cxn>
              <a:cxn ang="0">
                <a:pos x="83" y="1169"/>
              </a:cxn>
              <a:cxn ang="0">
                <a:pos x="84" y="1153"/>
              </a:cxn>
              <a:cxn ang="0">
                <a:pos x="89" y="1108"/>
              </a:cxn>
              <a:cxn ang="0">
                <a:pos x="92" y="1055"/>
              </a:cxn>
              <a:cxn ang="0">
                <a:pos x="100" y="901"/>
              </a:cxn>
              <a:cxn ang="0">
                <a:pos x="110" y="697"/>
              </a:cxn>
              <a:cxn ang="0">
                <a:pos x="119" y="494"/>
              </a:cxn>
              <a:cxn ang="0">
                <a:pos x="127" y="312"/>
              </a:cxn>
              <a:cxn ang="0">
                <a:pos x="135" y="158"/>
              </a:cxn>
              <a:cxn ang="0">
                <a:pos x="138" y="106"/>
              </a:cxn>
              <a:cxn ang="0">
                <a:pos x="143" y="59"/>
              </a:cxn>
              <a:cxn ang="0">
                <a:pos x="145" y="37"/>
              </a:cxn>
              <a:cxn ang="0">
                <a:pos x="146" y="22"/>
              </a:cxn>
              <a:cxn ang="0">
                <a:pos x="148" y="12"/>
              </a:cxn>
              <a:cxn ang="0">
                <a:pos x="151" y="4"/>
              </a:cxn>
              <a:cxn ang="0">
                <a:pos x="153" y="0"/>
              </a:cxn>
              <a:cxn ang="0">
                <a:pos x="154" y="0"/>
              </a:cxn>
              <a:cxn ang="0">
                <a:pos x="156" y="2"/>
              </a:cxn>
              <a:cxn ang="0">
                <a:pos x="158" y="6"/>
              </a:cxn>
              <a:cxn ang="0">
                <a:pos x="159" y="12"/>
              </a:cxn>
              <a:cxn ang="0">
                <a:pos x="159" y="18"/>
              </a:cxn>
              <a:cxn ang="0">
                <a:pos x="162" y="31"/>
              </a:cxn>
              <a:cxn ang="0">
                <a:pos x="164" y="49"/>
              </a:cxn>
              <a:cxn ang="0">
                <a:pos x="169" y="100"/>
              </a:cxn>
              <a:cxn ang="0">
                <a:pos x="177" y="230"/>
              </a:cxn>
              <a:cxn ang="0">
                <a:pos x="194" y="636"/>
              </a:cxn>
              <a:cxn ang="0">
                <a:pos x="210" y="974"/>
              </a:cxn>
              <a:cxn ang="0">
                <a:pos x="218" y="1098"/>
              </a:cxn>
              <a:cxn ang="0">
                <a:pos x="220" y="1126"/>
              </a:cxn>
            </a:cxnLst>
            <a:rect l="0" t="0" r="r" b="b"/>
            <a:pathLst>
              <a:path w="220" h="1200">
                <a:moveTo>
                  <a:pt x="0" y="8"/>
                </a:moveTo>
                <a:lnTo>
                  <a:pt x="2" y="18"/>
                </a:lnTo>
                <a:lnTo>
                  <a:pt x="3" y="31"/>
                </a:lnTo>
                <a:lnTo>
                  <a:pt x="6" y="49"/>
                </a:lnTo>
                <a:lnTo>
                  <a:pt x="10" y="90"/>
                </a:lnTo>
                <a:lnTo>
                  <a:pt x="13" y="143"/>
                </a:lnTo>
                <a:lnTo>
                  <a:pt x="22" y="305"/>
                </a:lnTo>
                <a:lnTo>
                  <a:pt x="30" y="486"/>
                </a:lnTo>
                <a:lnTo>
                  <a:pt x="45" y="833"/>
                </a:lnTo>
                <a:lnTo>
                  <a:pt x="52" y="997"/>
                </a:lnTo>
                <a:lnTo>
                  <a:pt x="57" y="1063"/>
                </a:lnTo>
                <a:lnTo>
                  <a:pt x="60" y="1114"/>
                </a:lnTo>
                <a:lnTo>
                  <a:pt x="65" y="1157"/>
                </a:lnTo>
                <a:lnTo>
                  <a:pt x="67" y="1174"/>
                </a:lnTo>
                <a:lnTo>
                  <a:pt x="68" y="1180"/>
                </a:lnTo>
                <a:lnTo>
                  <a:pt x="70" y="1188"/>
                </a:lnTo>
                <a:lnTo>
                  <a:pt x="72" y="1194"/>
                </a:lnTo>
                <a:lnTo>
                  <a:pt x="73" y="1198"/>
                </a:lnTo>
                <a:lnTo>
                  <a:pt x="75" y="1200"/>
                </a:lnTo>
                <a:lnTo>
                  <a:pt x="78" y="1196"/>
                </a:lnTo>
                <a:lnTo>
                  <a:pt x="80" y="1190"/>
                </a:lnTo>
                <a:lnTo>
                  <a:pt x="81" y="1182"/>
                </a:lnTo>
                <a:lnTo>
                  <a:pt x="83" y="1169"/>
                </a:lnTo>
                <a:lnTo>
                  <a:pt x="84" y="1153"/>
                </a:lnTo>
                <a:lnTo>
                  <a:pt x="89" y="1108"/>
                </a:lnTo>
                <a:lnTo>
                  <a:pt x="92" y="1055"/>
                </a:lnTo>
                <a:lnTo>
                  <a:pt x="100" y="901"/>
                </a:lnTo>
                <a:lnTo>
                  <a:pt x="110" y="697"/>
                </a:lnTo>
                <a:lnTo>
                  <a:pt x="119" y="494"/>
                </a:lnTo>
                <a:lnTo>
                  <a:pt x="127" y="312"/>
                </a:lnTo>
                <a:lnTo>
                  <a:pt x="135" y="158"/>
                </a:lnTo>
                <a:lnTo>
                  <a:pt x="138" y="106"/>
                </a:lnTo>
                <a:lnTo>
                  <a:pt x="143" y="59"/>
                </a:lnTo>
                <a:lnTo>
                  <a:pt x="145" y="37"/>
                </a:lnTo>
                <a:lnTo>
                  <a:pt x="146" y="22"/>
                </a:lnTo>
                <a:lnTo>
                  <a:pt x="148" y="12"/>
                </a:lnTo>
                <a:lnTo>
                  <a:pt x="151" y="4"/>
                </a:lnTo>
                <a:lnTo>
                  <a:pt x="153" y="0"/>
                </a:lnTo>
                <a:lnTo>
                  <a:pt x="154" y="0"/>
                </a:lnTo>
                <a:lnTo>
                  <a:pt x="156" y="2"/>
                </a:lnTo>
                <a:lnTo>
                  <a:pt x="158" y="6"/>
                </a:lnTo>
                <a:lnTo>
                  <a:pt x="159" y="12"/>
                </a:lnTo>
                <a:lnTo>
                  <a:pt x="159" y="18"/>
                </a:lnTo>
                <a:lnTo>
                  <a:pt x="162" y="31"/>
                </a:lnTo>
                <a:lnTo>
                  <a:pt x="164" y="49"/>
                </a:lnTo>
                <a:lnTo>
                  <a:pt x="169" y="100"/>
                </a:lnTo>
                <a:lnTo>
                  <a:pt x="177" y="230"/>
                </a:lnTo>
                <a:lnTo>
                  <a:pt x="194" y="636"/>
                </a:lnTo>
                <a:lnTo>
                  <a:pt x="210" y="974"/>
                </a:lnTo>
                <a:lnTo>
                  <a:pt x="218" y="1098"/>
                </a:lnTo>
                <a:lnTo>
                  <a:pt x="220" y="1126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DE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364" name="Freeform 9"/>
          <p:cNvSpPr>
            <a:spLocks/>
          </p:cNvSpPr>
          <p:nvPr/>
        </p:nvSpPr>
        <p:spPr bwMode="auto">
          <a:xfrm>
            <a:off x="3071693" y="4669499"/>
            <a:ext cx="208065" cy="485705"/>
          </a:xfrm>
          <a:custGeom>
            <a:avLst/>
            <a:gdLst/>
            <a:ahLst/>
            <a:cxnLst>
              <a:cxn ang="0">
                <a:pos x="0" y="1126"/>
              </a:cxn>
              <a:cxn ang="0">
                <a:pos x="3" y="1149"/>
              </a:cxn>
              <a:cxn ang="0">
                <a:pos x="4" y="1169"/>
              </a:cxn>
              <a:cxn ang="0">
                <a:pos x="6" y="1182"/>
              </a:cxn>
              <a:cxn ang="0">
                <a:pos x="8" y="1188"/>
              </a:cxn>
              <a:cxn ang="0">
                <a:pos x="9" y="1192"/>
              </a:cxn>
              <a:cxn ang="0">
                <a:pos x="11" y="1196"/>
              </a:cxn>
              <a:cxn ang="0">
                <a:pos x="11" y="1198"/>
              </a:cxn>
              <a:cxn ang="0">
                <a:pos x="12" y="1200"/>
              </a:cxn>
              <a:cxn ang="0">
                <a:pos x="14" y="1200"/>
              </a:cxn>
              <a:cxn ang="0">
                <a:pos x="16" y="1198"/>
              </a:cxn>
              <a:cxn ang="0">
                <a:pos x="16" y="1194"/>
              </a:cxn>
              <a:cxn ang="0">
                <a:pos x="19" y="1186"/>
              </a:cxn>
              <a:cxn ang="0">
                <a:pos x="20" y="1174"/>
              </a:cxn>
              <a:cxn ang="0">
                <a:pos x="22" y="1157"/>
              </a:cxn>
              <a:cxn ang="0">
                <a:pos x="25" y="1135"/>
              </a:cxn>
              <a:cxn ang="0">
                <a:pos x="33" y="1024"/>
              </a:cxn>
              <a:cxn ang="0">
                <a:pos x="41" y="858"/>
              </a:cxn>
              <a:cxn ang="0">
                <a:pos x="59" y="464"/>
              </a:cxn>
              <a:cxn ang="0">
                <a:pos x="66" y="271"/>
              </a:cxn>
              <a:cxn ang="0">
                <a:pos x="73" y="180"/>
              </a:cxn>
              <a:cxn ang="0">
                <a:pos x="76" y="109"/>
              </a:cxn>
              <a:cxn ang="0">
                <a:pos x="81" y="61"/>
              </a:cxn>
              <a:cxn ang="0">
                <a:pos x="82" y="41"/>
              </a:cxn>
              <a:cxn ang="0">
                <a:pos x="86" y="24"/>
              </a:cxn>
              <a:cxn ang="0">
                <a:pos x="87" y="12"/>
              </a:cxn>
              <a:cxn ang="0">
                <a:pos x="89" y="6"/>
              </a:cxn>
              <a:cxn ang="0">
                <a:pos x="90" y="2"/>
              </a:cxn>
              <a:cxn ang="0">
                <a:pos x="92" y="0"/>
              </a:cxn>
              <a:cxn ang="0">
                <a:pos x="94" y="0"/>
              </a:cxn>
              <a:cxn ang="0">
                <a:pos x="94" y="2"/>
              </a:cxn>
              <a:cxn ang="0">
                <a:pos x="97" y="8"/>
              </a:cxn>
              <a:cxn ang="0">
                <a:pos x="98" y="16"/>
              </a:cxn>
              <a:cxn ang="0">
                <a:pos x="100" y="30"/>
              </a:cxn>
              <a:cxn ang="0">
                <a:pos x="103" y="49"/>
              </a:cxn>
              <a:cxn ang="0">
                <a:pos x="106" y="88"/>
              </a:cxn>
              <a:cxn ang="0">
                <a:pos x="109" y="147"/>
              </a:cxn>
              <a:cxn ang="0">
                <a:pos x="129" y="515"/>
              </a:cxn>
              <a:cxn ang="0">
                <a:pos x="137" y="724"/>
              </a:cxn>
              <a:cxn ang="0">
                <a:pos x="144" y="905"/>
              </a:cxn>
              <a:cxn ang="0">
                <a:pos x="154" y="1052"/>
              </a:cxn>
              <a:cxn ang="0">
                <a:pos x="157" y="1102"/>
              </a:cxn>
              <a:cxn ang="0">
                <a:pos x="160" y="1145"/>
              </a:cxn>
              <a:cxn ang="0">
                <a:pos x="162" y="1165"/>
              </a:cxn>
              <a:cxn ang="0">
                <a:pos x="165" y="1178"/>
              </a:cxn>
              <a:cxn ang="0">
                <a:pos x="167" y="1190"/>
              </a:cxn>
              <a:cxn ang="0">
                <a:pos x="168" y="1196"/>
              </a:cxn>
              <a:cxn ang="0">
                <a:pos x="172" y="1200"/>
              </a:cxn>
              <a:cxn ang="0">
                <a:pos x="173" y="1198"/>
              </a:cxn>
              <a:cxn ang="0">
                <a:pos x="175" y="1194"/>
              </a:cxn>
              <a:cxn ang="0">
                <a:pos x="176" y="1188"/>
              </a:cxn>
            </a:cxnLst>
            <a:rect l="0" t="0" r="r" b="b"/>
            <a:pathLst>
              <a:path w="176" h="1200">
                <a:moveTo>
                  <a:pt x="0" y="1126"/>
                </a:moveTo>
                <a:lnTo>
                  <a:pt x="3" y="1149"/>
                </a:lnTo>
                <a:lnTo>
                  <a:pt x="4" y="1169"/>
                </a:lnTo>
                <a:lnTo>
                  <a:pt x="6" y="1182"/>
                </a:lnTo>
                <a:lnTo>
                  <a:pt x="8" y="1188"/>
                </a:lnTo>
                <a:lnTo>
                  <a:pt x="9" y="1192"/>
                </a:lnTo>
                <a:lnTo>
                  <a:pt x="11" y="1196"/>
                </a:lnTo>
                <a:lnTo>
                  <a:pt x="11" y="1198"/>
                </a:lnTo>
                <a:lnTo>
                  <a:pt x="12" y="1200"/>
                </a:lnTo>
                <a:lnTo>
                  <a:pt x="14" y="1200"/>
                </a:lnTo>
                <a:lnTo>
                  <a:pt x="16" y="1198"/>
                </a:lnTo>
                <a:lnTo>
                  <a:pt x="16" y="1194"/>
                </a:lnTo>
                <a:lnTo>
                  <a:pt x="19" y="1186"/>
                </a:lnTo>
                <a:lnTo>
                  <a:pt x="20" y="1174"/>
                </a:lnTo>
                <a:lnTo>
                  <a:pt x="22" y="1157"/>
                </a:lnTo>
                <a:lnTo>
                  <a:pt x="25" y="1135"/>
                </a:lnTo>
                <a:lnTo>
                  <a:pt x="33" y="1024"/>
                </a:lnTo>
                <a:lnTo>
                  <a:pt x="41" y="858"/>
                </a:lnTo>
                <a:lnTo>
                  <a:pt x="59" y="464"/>
                </a:lnTo>
                <a:lnTo>
                  <a:pt x="66" y="271"/>
                </a:lnTo>
                <a:lnTo>
                  <a:pt x="73" y="180"/>
                </a:lnTo>
                <a:lnTo>
                  <a:pt x="76" y="109"/>
                </a:lnTo>
                <a:lnTo>
                  <a:pt x="81" y="61"/>
                </a:lnTo>
                <a:lnTo>
                  <a:pt x="82" y="41"/>
                </a:lnTo>
                <a:lnTo>
                  <a:pt x="86" y="24"/>
                </a:lnTo>
                <a:lnTo>
                  <a:pt x="87" y="12"/>
                </a:lnTo>
                <a:lnTo>
                  <a:pt x="89" y="6"/>
                </a:lnTo>
                <a:lnTo>
                  <a:pt x="90" y="2"/>
                </a:lnTo>
                <a:lnTo>
                  <a:pt x="92" y="0"/>
                </a:lnTo>
                <a:lnTo>
                  <a:pt x="94" y="0"/>
                </a:lnTo>
                <a:lnTo>
                  <a:pt x="94" y="2"/>
                </a:lnTo>
                <a:lnTo>
                  <a:pt x="97" y="8"/>
                </a:lnTo>
                <a:lnTo>
                  <a:pt x="98" y="16"/>
                </a:lnTo>
                <a:lnTo>
                  <a:pt x="100" y="30"/>
                </a:lnTo>
                <a:lnTo>
                  <a:pt x="103" y="49"/>
                </a:lnTo>
                <a:lnTo>
                  <a:pt x="106" y="88"/>
                </a:lnTo>
                <a:lnTo>
                  <a:pt x="109" y="147"/>
                </a:lnTo>
                <a:lnTo>
                  <a:pt x="129" y="515"/>
                </a:lnTo>
                <a:lnTo>
                  <a:pt x="137" y="724"/>
                </a:lnTo>
                <a:lnTo>
                  <a:pt x="144" y="905"/>
                </a:lnTo>
                <a:lnTo>
                  <a:pt x="154" y="1052"/>
                </a:lnTo>
                <a:lnTo>
                  <a:pt x="157" y="1102"/>
                </a:lnTo>
                <a:lnTo>
                  <a:pt x="160" y="1145"/>
                </a:lnTo>
                <a:lnTo>
                  <a:pt x="162" y="1165"/>
                </a:lnTo>
                <a:lnTo>
                  <a:pt x="165" y="1178"/>
                </a:lnTo>
                <a:lnTo>
                  <a:pt x="167" y="1190"/>
                </a:lnTo>
                <a:lnTo>
                  <a:pt x="168" y="1196"/>
                </a:lnTo>
                <a:lnTo>
                  <a:pt x="172" y="1200"/>
                </a:lnTo>
                <a:lnTo>
                  <a:pt x="173" y="1198"/>
                </a:lnTo>
                <a:lnTo>
                  <a:pt x="175" y="1194"/>
                </a:lnTo>
                <a:lnTo>
                  <a:pt x="176" y="118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DE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365" name="Freeform 10"/>
          <p:cNvSpPr>
            <a:spLocks/>
          </p:cNvSpPr>
          <p:nvPr/>
        </p:nvSpPr>
        <p:spPr bwMode="auto">
          <a:xfrm>
            <a:off x="3280915" y="4669499"/>
            <a:ext cx="263627" cy="485705"/>
          </a:xfrm>
          <a:custGeom>
            <a:avLst/>
            <a:gdLst/>
            <a:ahLst/>
            <a:cxnLst>
              <a:cxn ang="0">
                <a:pos x="0" y="1188"/>
              </a:cxn>
              <a:cxn ang="0">
                <a:pos x="2" y="1182"/>
              </a:cxn>
              <a:cxn ang="0">
                <a:pos x="3" y="1171"/>
              </a:cxn>
              <a:cxn ang="0">
                <a:pos x="5" y="1153"/>
              </a:cxn>
              <a:cxn ang="0">
                <a:pos x="10" y="1106"/>
              </a:cxn>
              <a:cxn ang="0">
                <a:pos x="18" y="989"/>
              </a:cxn>
              <a:cxn ang="0">
                <a:pos x="34" y="611"/>
              </a:cxn>
              <a:cxn ang="0">
                <a:pos x="42" y="429"/>
              </a:cxn>
              <a:cxn ang="0">
                <a:pos x="51" y="252"/>
              </a:cxn>
              <a:cxn ang="0">
                <a:pos x="54" y="182"/>
              </a:cxn>
              <a:cxn ang="0">
                <a:pos x="59" y="117"/>
              </a:cxn>
              <a:cxn ang="0">
                <a:pos x="62" y="72"/>
              </a:cxn>
              <a:cxn ang="0">
                <a:pos x="66" y="35"/>
              </a:cxn>
              <a:cxn ang="0">
                <a:pos x="67" y="26"/>
              </a:cxn>
              <a:cxn ang="0">
                <a:pos x="69" y="18"/>
              </a:cxn>
              <a:cxn ang="0">
                <a:pos x="70" y="8"/>
              </a:cxn>
              <a:cxn ang="0">
                <a:pos x="72" y="2"/>
              </a:cxn>
              <a:cxn ang="0">
                <a:pos x="74" y="0"/>
              </a:cxn>
              <a:cxn ang="0">
                <a:pos x="75" y="0"/>
              </a:cxn>
              <a:cxn ang="0">
                <a:pos x="77" y="2"/>
              </a:cxn>
              <a:cxn ang="0">
                <a:pos x="78" y="8"/>
              </a:cxn>
              <a:cxn ang="0">
                <a:pos x="81" y="18"/>
              </a:cxn>
              <a:cxn ang="0">
                <a:pos x="83" y="31"/>
              </a:cxn>
              <a:cxn ang="0">
                <a:pos x="86" y="67"/>
              </a:cxn>
              <a:cxn ang="0">
                <a:pos x="89" y="111"/>
              </a:cxn>
              <a:cxn ang="0">
                <a:pos x="97" y="244"/>
              </a:cxn>
              <a:cxn ang="0">
                <a:pos x="117" y="646"/>
              </a:cxn>
              <a:cxn ang="0">
                <a:pos x="124" y="847"/>
              </a:cxn>
              <a:cxn ang="0">
                <a:pos x="132" y="1005"/>
              </a:cxn>
              <a:cxn ang="0">
                <a:pos x="140" y="1114"/>
              </a:cxn>
              <a:cxn ang="0">
                <a:pos x="144" y="1153"/>
              </a:cxn>
              <a:cxn ang="0">
                <a:pos x="145" y="1171"/>
              </a:cxn>
              <a:cxn ang="0">
                <a:pos x="148" y="1182"/>
              </a:cxn>
              <a:cxn ang="0">
                <a:pos x="150" y="1192"/>
              </a:cxn>
              <a:cxn ang="0">
                <a:pos x="152" y="1198"/>
              </a:cxn>
              <a:cxn ang="0">
                <a:pos x="153" y="1200"/>
              </a:cxn>
              <a:cxn ang="0">
                <a:pos x="156" y="1198"/>
              </a:cxn>
              <a:cxn ang="0">
                <a:pos x="158" y="1192"/>
              </a:cxn>
              <a:cxn ang="0">
                <a:pos x="159" y="1188"/>
              </a:cxn>
              <a:cxn ang="0">
                <a:pos x="159" y="1182"/>
              </a:cxn>
              <a:cxn ang="0">
                <a:pos x="163" y="1169"/>
              </a:cxn>
              <a:cxn ang="0">
                <a:pos x="164" y="1151"/>
              </a:cxn>
              <a:cxn ang="0">
                <a:pos x="169" y="1102"/>
              </a:cxn>
              <a:cxn ang="0">
                <a:pos x="172" y="1042"/>
              </a:cxn>
              <a:cxn ang="0">
                <a:pos x="180" y="894"/>
              </a:cxn>
              <a:cxn ang="0">
                <a:pos x="198" y="486"/>
              </a:cxn>
              <a:cxn ang="0">
                <a:pos x="206" y="303"/>
              </a:cxn>
              <a:cxn ang="0">
                <a:pos x="214" y="160"/>
              </a:cxn>
              <a:cxn ang="0">
                <a:pos x="218" y="98"/>
              </a:cxn>
              <a:cxn ang="0">
                <a:pos x="220" y="70"/>
              </a:cxn>
              <a:cxn ang="0">
                <a:pos x="223" y="45"/>
              </a:cxn>
            </a:cxnLst>
            <a:rect l="0" t="0" r="r" b="b"/>
            <a:pathLst>
              <a:path w="223" h="1200">
                <a:moveTo>
                  <a:pt x="0" y="1188"/>
                </a:moveTo>
                <a:lnTo>
                  <a:pt x="2" y="1182"/>
                </a:lnTo>
                <a:lnTo>
                  <a:pt x="3" y="1171"/>
                </a:lnTo>
                <a:lnTo>
                  <a:pt x="5" y="1153"/>
                </a:lnTo>
                <a:lnTo>
                  <a:pt x="10" y="1106"/>
                </a:lnTo>
                <a:lnTo>
                  <a:pt x="18" y="989"/>
                </a:lnTo>
                <a:lnTo>
                  <a:pt x="34" y="611"/>
                </a:lnTo>
                <a:lnTo>
                  <a:pt x="42" y="429"/>
                </a:lnTo>
                <a:lnTo>
                  <a:pt x="51" y="252"/>
                </a:lnTo>
                <a:lnTo>
                  <a:pt x="54" y="182"/>
                </a:lnTo>
                <a:lnTo>
                  <a:pt x="59" y="117"/>
                </a:lnTo>
                <a:lnTo>
                  <a:pt x="62" y="72"/>
                </a:lnTo>
                <a:lnTo>
                  <a:pt x="66" y="35"/>
                </a:lnTo>
                <a:lnTo>
                  <a:pt x="67" y="26"/>
                </a:lnTo>
                <a:lnTo>
                  <a:pt x="69" y="18"/>
                </a:lnTo>
                <a:lnTo>
                  <a:pt x="70" y="8"/>
                </a:lnTo>
                <a:lnTo>
                  <a:pt x="72" y="2"/>
                </a:lnTo>
                <a:lnTo>
                  <a:pt x="74" y="0"/>
                </a:lnTo>
                <a:lnTo>
                  <a:pt x="75" y="0"/>
                </a:lnTo>
                <a:lnTo>
                  <a:pt x="77" y="2"/>
                </a:lnTo>
                <a:lnTo>
                  <a:pt x="78" y="8"/>
                </a:lnTo>
                <a:lnTo>
                  <a:pt x="81" y="18"/>
                </a:lnTo>
                <a:lnTo>
                  <a:pt x="83" y="31"/>
                </a:lnTo>
                <a:lnTo>
                  <a:pt x="86" y="67"/>
                </a:lnTo>
                <a:lnTo>
                  <a:pt x="89" y="111"/>
                </a:lnTo>
                <a:lnTo>
                  <a:pt x="97" y="244"/>
                </a:lnTo>
                <a:lnTo>
                  <a:pt x="117" y="646"/>
                </a:lnTo>
                <a:lnTo>
                  <a:pt x="124" y="847"/>
                </a:lnTo>
                <a:lnTo>
                  <a:pt x="132" y="1005"/>
                </a:lnTo>
                <a:lnTo>
                  <a:pt x="140" y="1114"/>
                </a:lnTo>
                <a:lnTo>
                  <a:pt x="144" y="1153"/>
                </a:lnTo>
                <a:lnTo>
                  <a:pt x="145" y="1171"/>
                </a:lnTo>
                <a:lnTo>
                  <a:pt x="148" y="1182"/>
                </a:lnTo>
                <a:lnTo>
                  <a:pt x="150" y="1192"/>
                </a:lnTo>
                <a:lnTo>
                  <a:pt x="152" y="1198"/>
                </a:lnTo>
                <a:lnTo>
                  <a:pt x="153" y="1200"/>
                </a:lnTo>
                <a:lnTo>
                  <a:pt x="156" y="1198"/>
                </a:lnTo>
                <a:lnTo>
                  <a:pt x="158" y="1192"/>
                </a:lnTo>
                <a:lnTo>
                  <a:pt x="159" y="1188"/>
                </a:lnTo>
                <a:lnTo>
                  <a:pt x="159" y="1182"/>
                </a:lnTo>
                <a:lnTo>
                  <a:pt x="163" y="1169"/>
                </a:lnTo>
                <a:lnTo>
                  <a:pt x="164" y="1151"/>
                </a:lnTo>
                <a:lnTo>
                  <a:pt x="169" y="1102"/>
                </a:lnTo>
                <a:lnTo>
                  <a:pt x="172" y="1042"/>
                </a:lnTo>
                <a:lnTo>
                  <a:pt x="180" y="894"/>
                </a:lnTo>
                <a:lnTo>
                  <a:pt x="198" y="486"/>
                </a:lnTo>
                <a:lnTo>
                  <a:pt x="206" y="303"/>
                </a:lnTo>
                <a:lnTo>
                  <a:pt x="214" y="160"/>
                </a:lnTo>
                <a:lnTo>
                  <a:pt x="218" y="98"/>
                </a:lnTo>
                <a:lnTo>
                  <a:pt x="220" y="70"/>
                </a:lnTo>
                <a:lnTo>
                  <a:pt x="223" y="45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DE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367" name="Right Arrow 366"/>
          <p:cNvSpPr/>
          <p:nvPr/>
        </p:nvSpPr>
        <p:spPr>
          <a:xfrm flipH="1">
            <a:off x="3848627" y="4778630"/>
            <a:ext cx="1539845" cy="261334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>
              <a:solidFill>
                <a:srgbClr val="FFFFFF"/>
              </a:solidFill>
              <a:latin typeface="Imperial URW Bold"/>
              <a:sym typeface="Helvetica Light"/>
            </a:endParaRPr>
          </a:p>
        </p:txBody>
      </p:sp>
      <p:sp>
        <p:nvSpPr>
          <p:cNvPr id="368" name="Right Arrow 367"/>
          <p:cNvSpPr/>
          <p:nvPr/>
        </p:nvSpPr>
        <p:spPr>
          <a:xfrm>
            <a:off x="5350108" y="4778630"/>
            <a:ext cx="1038745" cy="261334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>
              <a:solidFill>
                <a:srgbClr val="FFFFFF"/>
              </a:solidFill>
              <a:latin typeface="Imperial URW Bold"/>
              <a:sym typeface="Helvetica Light"/>
            </a:endParaRPr>
          </a:p>
        </p:txBody>
      </p:sp>
      <p:sp>
        <p:nvSpPr>
          <p:cNvPr id="369" name="Rectangle 368"/>
          <p:cNvSpPr/>
          <p:nvPr/>
        </p:nvSpPr>
        <p:spPr>
          <a:xfrm>
            <a:off x="5313822" y="4774359"/>
            <a:ext cx="97823" cy="273788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457200">
              <a:defRPr/>
            </a:pPr>
            <a:endParaRPr lang="en-GB">
              <a:solidFill>
                <a:srgbClr val="FFFFFF"/>
              </a:solidFill>
              <a:latin typeface="Imperial URW Bold"/>
              <a:sym typeface="Helvetica Light"/>
            </a:endParaRPr>
          </a:p>
        </p:txBody>
      </p:sp>
      <p:sp>
        <p:nvSpPr>
          <p:cNvPr id="370" name="Textfeld 28"/>
          <p:cNvSpPr txBox="1">
            <a:spLocks noChangeArrowheads="1"/>
          </p:cNvSpPr>
          <p:nvPr/>
        </p:nvSpPr>
        <p:spPr bwMode="auto">
          <a:xfrm>
            <a:off x="3978298" y="985726"/>
            <a:ext cx="320064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de-AT" sz="1800" dirty="0" err="1">
                <a:solidFill>
                  <a:srgbClr val="0070C0"/>
                </a:solidFill>
                <a:latin typeface="Imperial URW Bold"/>
                <a:sym typeface="Helvetica Light"/>
              </a:rPr>
              <a:t>Frequency</a:t>
            </a:r>
            <a:r>
              <a:rPr lang="de-AT" sz="1800" dirty="0">
                <a:solidFill>
                  <a:srgbClr val="0070C0"/>
                </a:solidFill>
                <a:latin typeface="Imperial URW Bold"/>
                <a:sym typeface="Helvetica Light"/>
              </a:rPr>
              <a:t> </a:t>
            </a:r>
            <a:r>
              <a:rPr lang="de-AT" sz="1800" dirty="0" err="1">
                <a:solidFill>
                  <a:srgbClr val="0070C0"/>
                </a:solidFill>
                <a:latin typeface="Imperial URW Bold"/>
                <a:sym typeface="Helvetica Light"/>
              </a:rPr>
              <a:t>reference</a:t>
            </a:r>
            <a:endParaRPr lang="de-AT" sz="1800" dirty="0">
              <a:solidFill>
                <a:srgbClr val="0070C0"/>
              </a:solidFill>
              <a:latin typeface="Imperial URW Bold"/>
              <a:sym typeface="Helvetica Light"/>
            </a:endParaRPr>
          </a:p>
          <a:p>
            <a:pPr defTabSz="457200">
              <a:spcBef>
                <a:spcPct val="0"/>
              </a:spcBef>
              <a:buNone/>
              <a:defRPr/>
            </a:pPr>
            <a:r>
              <a:rPr lang="de-AT" sz="1600" dirty="0" err="1">
                <a:solidFill>
                  <a:srgbClr val="000000"/>
                </a:solidFill>
                <a:latin typeface="Imperial URW Bold"/>
                <a:sym typeface="Helvetica Light"/>
              </a:rPr>
              <a:t>ultracold</a:t>
            </a:r>
            <a:r>
              <a:rPr lang="de-AT" sz="16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Imperial URW Bold"/>
                <a:sym typeface="Helvetica Light"/>
              </a:rPr>
              <a:t>Sr</a:t>
            </a:r>
            <a:r>
              <a:rPr lang="de-AT" sz="16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Imperial URW Bold"/>
                <a:sym typeface="Helvetica Light"/>
              </a:rPr>
              <a:t>atoms</a:t>
            </a:r>
            <a:r>
              <a:rPr lang="de-AT" sz="1600" dirty="0">
                <a:solidFill>
                  <a:srgbClr val="000000"/>
                </a:solidFill>
                <a:latin typeface="Imperial URW Bold"/>
                <a:sym typeface="Helvetica Light"/>
              </a:rPr>
              <a:t> in </a:t>
            </a:r>
            <a:r>
              <a:rPr lang="de-AT" sz="1600" dirty="0" err="1">
                <a:solidFill>
                  <a:srgbClr val="000000"/>
                </a:solidFill>
                <a:latin typeface="Imperial URW Bold"/>
                <a:sym typeface="Helvetica Light"/>
              </a:rPr>
              <a:t>lattice</a:t>
            </a:r>
            <a:endParaRPr lang="de-DE" sz="1600" dirty="0">
              <a:solidFill>
                <a:srgbClr val="0070C0"/>
              </a:solidFill>
              <a:latin typeface="Imperial URW Bold"/>
              <a:sym typeface="Helvetica Light"/>
            </a:endParaRPr>
          </a:p>
        </p:txBody>
      </p:sp>
      <p:pic>
        <p:nvPicPr>
          <p:cNvPr id="37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4276036" y="2217139"/>
            <a:ext cx="1280649" cy="7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3" name="Straight Arrow Connector 372"/>
          <p:cNvCxnSpPr/>
          <p:nvPr/>
        </p:nvCxnSpPr>
        <p:spPr>
          <a:xfrm flipV="1">
            <a:off x="1338898" y="3409616"/>
            <a:ext cx="9094449" cy="0"/>
          </a:xfrm>
          <a:prstGeom prst="straightConnector1">
            <a:avLst/>
          </a:prstGeom>
          <a:noFill/>
          <a:ln w="34925" cap="flat" cmpd="sng" algn="ctr">
            <a:solidFill>
              <a:srgbClr val="000000"/>
            </a:solidFill>
            <a:prstDash val="solid"/>
            <a:tailEnd type="arrow" w="lg" len="lg"/>
          </a:ln>
          <a:effectLst/>
        </p:spPr>
      </p:cxnSp>
      <p:sp>
        <p:nvSpPr>
          <p:cNvPr id="374" name="Textfeld 28"/>
          <p:cNvSpPr txBox="1">
            <a:spLocks noChangeArrowheads="1"/>
          </p:cNvSpPr>
          <p:nvPr/>
        </p:nvSpPr>
        <p:spPr bwMode="auto">
          <a:xfrm>
            <a:off x="4273797" y="1861481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Interrogate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4263950" y="1821811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E65100"/>
            </a:solidFill>
            <a:prstDash val="solid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FF0000"/>
              </a:solidFill>
              <a:latin typeface="Imperial URW Bold"/>
              <a:sym typeface="Helvetica Light"/>
            </a:endParaRPr>
          </a:p>
        </p:txBody>
      </p:sp>
      <p:cxnSp>
        <p:nvCxnSpPr>
          <p:cNvPr id="376" name="Gerade Verbindung mit Pfeil 24"/>
          <p:cNvCxnSpPr/>
          <p:nvPr/>
        </p:nvCxnSpPr>
        <p:spPr>
          <a:xfrm>
            <a:off x="1878358" y="2623602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377" name="Ellipse 752"/>
          <p:cNvSpPr>
            <a:spLocks/>
          </p:cNvSpPr>
          <p:nvPr/>
        </p:nvSpPr>
        <p:spPr bwMode="auto">
          <a:xfrm>
            <a:off x="1832025" y="2593895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cxnSp>
        <p:nvCxnSpPr>
          <p:cNvPr id="378" name="Gerade Verbindung mit Pfeil 768"/>
          <p:cNvCxnSpPr/>
          <p:nvPr/>
        </p:nvCxnSpPr>
        <p:spPr>
          <a:xfrm>
            <a:off x="1681470" y="270427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379" name="Textfeld 28"/>
          <p:cNvSpPr txBox="1">
            <a:spLocks noChangeArrowheads="1"/>
          </p:cNvSpPr>
          <p:nvPr/>
        </p:nvSpPr>
        <p:spPr bwMode="auto">
          <a:xfrm>
            <a:off x="1419078" y="1870593"/>
            <a:ext cx="1314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Blue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laser</a:t>
            </a: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cooling</a:t>
            </a:r>
            <a:endParaRPr lang="de-AT" sz="1200" dirty="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380" name="Rounded Rectangle 379"/>
          <p:cNvSpPr/>
          <p:nvPr/>
        </p:nvSpPr>
        <p:spPr>
          <a:xfrm>
            <a:off x="1419077" y="1809331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0000FF"/>
              </a:solidFill>
              <a:latin typeface="Imperial URW Bold"/>
              <a:sym typeface="Helvetica Light"/>
            </a:endParaRPr>
          </a:p>
        </p:txBody>
      </p:sp>
      <p:grpSp>
        <p:nvGrpSpPr>
          <p:cNvPr id="381" name="Group 380"/>
          <p:cNvGrpSpPr/>
          <p:nvPr/>
        </p:nvGrpSpPr>
        <p:grpSpPr>
          <a:xfrm>
            <a:off x="2045439" y="2676874"/>
            <a:ext cx="258684" cy="67391"/>
            <a:chOff x="945724" y="2244096"/>
            <a:chExt cx="256963" cy="81358"/>
          </a:xfrm>
        </p:grpSpPr>
        <p:sp>
          <p:nvSpPr>
            <p:cNvPr id="382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83" name="Straight Arrow Connector 382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84" name="Group 383"/>
          <p:cNvGrpSpPr/>
          <p:nvPr/>
        </p:nvGrpSpPr>
        <p:grpSpPr>
          <a:xfrm>
            <a:off x="2105627" y="2528572"/>
            <a:ext cx="258684" cy="67391"/>
            <a:chOff x="945724" y="2244096"/>
            <a:chExt cx="256963" cy="81358"/>
          </a:xfrm>
        </p:grpSpPr>
        <p:sp>
          <p:nvSpPr>
            <p:cNvPr id="385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86" name="Straight Arrow Connector 385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87" name="Group 386"/>
          <p:cNvGrpSpPr/>
          <p:nvPr/>
        </p:nvGrpSpPr>
        <p:grpSpPr>
          <a:xfrm>
            <a:off x="2231559" y="2600039"/>
            <a:ext cx="258684" cy="67391"/>
            <a:chOff x="945724" y="2244096"/>
            <a:chExt cx="256963" cy="81358"/>
          </a:xfrm>
        </p:grpSpPr>
        <p:sp>
          <p:nvSpPr>
            <p:cNvPr id="388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89" name="Straight Arrow Connector 388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90" name="Group 389"/>
          <p:cNvGrpSpPr/>
          <p:nvPr/>
        </p:nvGrpSpPr>
        <p:grpSpPr>
          <a:xfrm>
            <a:off x="2360900" y="2689731"/>
            <a:ext cx="258684" cy="67391"/>
            <a:chOff x="945724" y="2244096"/>
            <a:chExt cx="256963" cy="81358"/>
          </a:xfrm>
        </p:grpSpPr>
        <p:sp>
          <p:nvSpPr>
            <p:cNvPr id="391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92" name="Straight Arrow Connector 391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93" name="Group 392"/>
          <p:cNvGrpSpPr/>
          <p:nvPr/>
        </p:nvGrpSpPr>
        <p:grpSpPr>
          <a:xfrm>
            <a:off x="2402712" y="2518772"/>
            <a:ext cx="258684" cy="67391"/>
            <a:chOff x="945724" y="2244096"/>
            <a:chExt cx="256963" cy="81358"/>
          </a:xfrm>
        </p:grpSpPr>
        <p:sp>
          <p:nvSpPr>
            <p:cNvPr id="394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95" name="Straight Arrow Connector 394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96" name="Group 395"/>
          <p:cNvGrpSpPr/>
          <p:nvPr/>
        </p:nvGrpSpPr>
        <p:grpSpPr>
          <a:xfrm rot="6628019">
            <a:off x="1834072" y="2444503"/>
            <a:ext cx="212850" cy="81902"/>
            <a:chOff x="945724" y="2244096"/>
            <a:chExt cx="256963" cy="81358"/>
          </a:xfrm>
        </p:grpSpPr>
        <p:sp>
          <p:nvSpPr>
            <p:cNvPr id="397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398" name="Straight Arrow Connector 397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99" name="Group 398"/>
          <p:cNvGrpSpPr/>
          <p:nvPr/>
        </p:nvGrpSpPr>
        <p:grpSpPr>
          <a:xfrm rot="18050091">
            <a:off x="1479182" y="2824175"/>
            <a:ext cx="212850" cy="81902"/>
            <a:chOff x="945724" y="2244096"/>
            <a:chExt cx="256963" cy="81358"/>
          </a:xfrm>
        </p:grpSpPr>
        <p:sp>
          <p:nvSpPr>
            <p:cNvPr id="400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01" name="Straight Arrow Connector 400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02" name="Group 401"/>
          <p:cNvGrpSpPr/>
          <p:nvPr/>
        </p:nvGrpSpPr>
        <p:grpSpPr>
          <a:xfrm rot="14452607">
            <a:off x="1846297" y="2815758"/>
            <a:ext cx="212850" cy="81902"/>
            <a:chOff x="945724" y="2244096"/>
            <a:chExt cx="256963" cy="81358"/>
          </a:xfrm>
        </p:grpSpPr>
        <p:sp>
          <p:nvSpPr>
            <p:cNvPr id="403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04" name="Straight Arrow Connector 403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405" name="Gerade Verbindung mit Pfeil 24"/>
          <p:cNvCxnSpPr/>
          <p:nvPr/>
        </p:nvCxnSpPr>
        <p:spPr>
          <a:xfrm>
            <a:off x="3289241" y="2636083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406" name="Gerade Verbindung mit Pfeil 768"/>
          <p:cNvCxnSpPr/>
          <p:nvPr/>
        </p:nvCxnSpPr>
        <p:spPr>
          <a:xfrm>
            <a:off x="3092354" y="271675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407" name="Textfeld 28"/>
          <p:cNvSpPr txBox="1">
            <a:spLocks noChangeArrowheads="1"/>
          </p:cNvSpPr>
          <p:nvPr/>
        </p:nvSpPr>
        <p:spPr bwMode="auto">
          <a:xfrm>
            <a:off x="2829959" y="1883072"/>
            <a:ext cx="13005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Red</a:t>
            </a: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laser</a:t>
            </a: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cooling</a:t>
            </a:r>
            <a:endParaRPr lang="de-AT" sz="1200" dirty="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408" name="Rounded Rectangle 407"/>
          <p:cNvSpPr/>
          <p:nvPr/>
        </p:nvSpPr>
        <p:spPr>
          <a:xfrm>
            <a:off x="2829960" y="1821811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0000FF"/>
              </a:solidFill>
              <a:latin typeface="Imperial URW Bold"/>
              <a:sym typeface="Helvetica Light"/>
            </a:endParaRPr>
          </a:p>
        </p:txBody>
      </p:sp>
      <p:grpSp>
        <p:nvGrpSpPr>
          <p:cNvPr id="409" name="Group 408"/>
          <p:cNvGrpSpPr/>
          <p:nvPr/>
        </p:nvGrpSpPr>
        <p:grpSpPr>
          <a:xfrm>
            <a:off x="3456322" y="2689353"/>
            <a:ext cx="258684" cy="67391"/>
            <a:chOff x="945724" y="2244096"/>
            <a:chExt cx="256963" cy="81358"/>
          </a:xfrm>
        </p:grpSpPr>
        <p:sp>
          <p:nvSpPr>
            <p:cNvPr id="410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11" name="Straight Arrow Connector 410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12" name="Group 411"/>
          <p:cNvGrpSpPr/>
          <p:nvPr/>
        </p:nvGrpSpPr>
        <p:grpSpPr>
          <a:xfrm>
            <a:off x="3516511" y="2541052"/>
            <a:ext cx="258684" cy="67391"/>
            <a:chOff x="945724" y="2244096"/>
            <a:chExt cx="256963" cy="81358"/>
          </a:xfrm>
        </p:grpSpPr>
        <p:sp>
          <p:nvSpPr>
            <p:cNvPr id="413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14" name="Straight Arrow Connector 413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15" name="Group 414"/>
          <p:cNvGrpSpPr/>
          <p:nvPr/>
        </p:nvGrpSpPr>
        <p:grpSpPr>
          <a:xfrm>
            <a:off x="3642443" y="2612518"/>
            <a:ext cx="258684" cy="67391"/>
            <a:chOff x="945724" y="2244096"/>
            <a:chExt cx="256963" cy="81358"/>
          </a:xfrm>
        </p:grpSpPr>
        <p:sp>
          <p:nvSpPr>
            <p:cNvPr id="416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17" name="Straight Arrow Connector 416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18" name="Group 417"/>
          <p:cNvGrpSpPr/>
          <p:nvPr/>
        </p:nvGrpSpPr>
        <p:grpSpPr>
          <a:xfrm>
            <a:off x="3771784" y="2702210"/>
            <a:ext cx="258684" cy="67391"/>
            <a:chOff x="945724" y="2244096"/>
            <a:chExt cx="256963" cy="81358"/>
          </a:xfrm>
        </p:grpSpPr>
        <p:sp>
          <p:nvSpPr>
            <p:cNvPr id="419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20" name="Straight Arrow Connector 419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21" name="Group 420"/>
          <p:cNvGrpSpPr/>
          <p:nvPr/>
        </p:nvGrpSpPr>
        <p:grpSpPr>
          <a:xfrm>
            <a:off x="3813597" y="2531251"/>
            <a:ext cx="258684" cy="67391"/>
            <a:chOff x="945724" y="2244096"/>
            <a:chExt cx="256963" cy="81358"/>
          </a:xfrm>
        </p:grpSpPr>
        <p:sp>
          <p:nvSpPr>
            <p:cNvPr id="422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23" name="Straight Arrow Connector 422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24" name="Group 423"/>
          <p:cNvGrpSpPr/>
          <p:nvPr/>
        </p:nvGrpSpPr>
        <p:grpSpPr>
          <a:xfrm rot="6628019">
            <a:off x="3244956" y="2456982"/>
            <a:ext cx="212850" cy="81902"/>
            <a:chOff x="945724" y="2244096"/>
            <a:chExt cx="256963" cy="81358"/>
          </a:xfrm>
        </p:grpSpPr>
        <p:sp>
          <p:nvSpPr>
            <p:cNvPr id="425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26" name="Straight Arrow Connector 425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27" name="Group 426"/>
          <p:cNvGrpSpPr/>
          <p:nvPr/>
        </p:nvGrpSpPr>
        <p:grpSpPr>
          <a:xfrm rot="18050091">
            <a:off x="2890065" y="2836655"/>
            <a:ext cx="212850" cy="81902"/>
            <a:chOff x="945724" y="2244096"/>
            <a:chExt cx="256963" cy="81358"/>
          </a:xfrm>
        </p:grpSpPr>
        <p:sp>
          <p:nvSpPr>
            <p:cNvPr id="428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29" name="Straight Arrow Connector 428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30" name="Group 429"/>
          <p:cNvGrpSpPr/>
          <p:nvPr/>
        </p:nvGrpSpPr>
        <p:grpSpPr>
          <a:xfrm rot="14452607">
            <a:off x="3257181" y="2828236"/>
            <a:ext cx="212850" cy="81902"/>
            <a:chOff x="945724" y="2244096"/>
            <a:chExt cx="256963" cy="81358"/>
          </a:xfrm>
        </p:grpSpPr>
        <p:sp>
          <p:nvSpPr>
            <p:cNvPr id="431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32" name="Straight Arrow Connector 431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433" name="Ellipse 752"/>
          <p:cNvSpPr>
            <a:spLocks/>
          </p:cNvSpPr>
          <p:nvPr/>
        </p:nvSpPr>
        <p:spPr bwMode="auto">
          <a:xfrm>
            <a:off x="1622701" y="2672622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434" name="Ellipse 752"/>
          <p:cNvSpPr>
            <a:spLocks/>
          </p:cNvSpPr>
          <p:nvPr/>
        </p:nvSpPr>
        <p:spPr bwMode="auto">
          <a:xfrm>
            <a:off x="3233076" y="2606375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435" name="Ellipse 752"/>
          <p:cNvSpPr>
            <a:spLocks/>
          </p:cNvSpPr>
          <p:nvPr/>
        </p:nvSpPr>
        <p:spPr bwMode="auto">
          <a:xfrm>
            <a:off x="3023752" y="2685102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436" name="Textfeld 28"/>
          <p:cNvSpPr txBox="1">
            <a:spLocks noChangeArrowheads="1"/>
          </p:cNvSpPr>
          <p:nvPr/>
        </p:nvSpPr>
        <p:spPr bwMode="auto">
          <a:xfrm>
            <a:off x="9568558" y="3441048"/>
            <a:ext cx="797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Imperial URW Bold"/>
                <a:sym typeface="Helvetica Light"/>
              </a:rPr>
              <a:t>time</a:t>
            </a:r>
          </a:p>
        </p:txBody>
      </p:sp>
      <p:pic>
        <p:nvPicPr>
          <p:cNvPr id="43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8559191" y="2236091"/>
            <a:ext cx="1280649" cy="79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8" name="Textfeld 28"/>
          <p:cNvSpPr txBox="1">
            <a:spLocks noChangeArrowheads="1"/>
          </p:cNvSpPr>
          <p:nvPr/>
        </p:nvSpPr>
        <p:spPr bwMode="auto">
          <a:xfrm>
            <a:off x="8556950" y="1880433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Interrogate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8547104" y="1840763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E65100"/>
            </a:solidFill>
            <a:prstDash val="solid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FF0000"/>
              </a:solidFill>
              <a:latin typeface="Imperial URW Bold"/>
              <a:sym typeface="Helvetica Light"/>
            </a:endParaRPr>
          </a:p>
        </p:txBody>
      </p:sp>
      <p:cxnSp>
        <p:nvCxnSpPr>
          <p:cNvPr id="440" name="Gerade Verbindung mit Pfeil 24"/>
          <p:cNvCxnSpPr/>
          <p:nvPr/>
        </p:nvCxnSpPr>
        <p:spPr>
          <a:xfrm>
            <a:off x="6161512" y="2642554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441" name="Ellipse 752"/>
          <p:cNvSpPr>
            <a:spLocks/>
          </p:cNvSpPr>
          <p:nvPr/>
        </p:nvSpPr>
        <p:spPr bwMode="auto">
          <a:xfrm>
            <a:off x="6115179" y="2612847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cxnSp>
        <p:nvCxnSpPr>
          <p:cNvPr id="442" name="Gerade Verbindung mit Pfeil 768"/>
          <p:cNvCxnSpPr/>
          <p:nvPr/>
        </p:nvCxnSpPr>
        <p:spPr>
          <a:xfrm>
            <a:off x="5964625" y="2723226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443" name="Textfeld 28"/>
          <p:cNvSpPr txBox="1">
            <a:spLocks noChangeArrowheads="1"/>
          </p:cNvSpPr>
          <p:nvPr/>
        </p:nvSpPr>
        <p:spPr bwMode="auto">
          <a:xfrm>
            <a:off x="5702230" y="1889545"/>
            <a:ext cx="13048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Blue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laser</a:t>
            </a: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cooling</a:t>
            </a:r>
            <a:endParaRPr lang="de-AT" sz="1200" dirty="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444" name="Rounded Rectangle 443"/>
          <p:cNvSpPr/>
          <p:nvPr/>
        </p:nvSpPr>
        <p:spPr>
          <a:xfrm>
            <a:off x="5702230" y="1828283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0000FF"/>
              </a:solidFill>
              <a:latin typeface="Imperial URW Bold"/>
              <a:sym typeface="Helvetica Light"/>
            </a:endParaRPr>
          </a:p>
        </p:txBody>
      </p:sp>
      <p:grpSp>
        <p:nvGrpSpPr>
          <p:cNvPr id="445" name="Group 444"/>
          <p:cNvGrpSpPr/>
          <p:nvPr/>
        </p:nvGrpSpPr>
        <p:grpSpPr>
          <a:xfrm>
            <a:off x="6328593" y="2695826"/>
            <a:ext cx="258684" cy="67391"/>
            <a:chOff x="945724" y="2244096"/>
            <a:chExt cx="256963" cy="81358"/>
          </a:xfrm>
        </p:grpSpPr>
        <p:sp>
          <p:nvSpPr>
            <p:cNvPr id="446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47" name="Straight Arrow Connector 446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48" name="Group 447"/>
          <p:cNvGrpSpPr/>
          <p:nvPr/>
        </p:nvGrpSpPr>
        <p:grpSpPr>
          <a:xfrm>
            <a:off x="6388781" y="2547524"/>
            <a:ext cx="258684" cy="67391"/>
            <a:chOff x="945724" y="2244096"/>
            <a:chExt cx="256963" cy="81358"/>
          </a:xfrm>
        </p:grpSpPr>
        <p:sp>
          <p:nvSpPr>
            <p:cNvPr id="449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50" name="Straight Arrow Connector 449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51" name="Group 450"/>
          <p:cNvGrpSpPr/>
          <p:nvPr/>
        </p:nvGrpSpPr>
        <p:grpSpPr>
          <a:xfrm>
            <a:off x="6514714" y="2618991"/>
            <a:ext cx="258684" cy="67391"/>
            <a:chOff x="945724" y="2244096"/>
            <a:chExt cx="256963" cy="81358"/>
          </a:xfrm>
        </p:grpSpPr>
        <p:sp>
          <p:nvSpPr>
            <p:cNvPr id="452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53" name="Straight Arrow Connector 452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54" name="Group 453"/>
          <p:cNvGrpSpPr/>
          <p:nvPr/>
        </p:nvGrpSpPr>
        <p:grpSpPr>
          <a:xfrm>
            <a:off x="6644054" y="2708683"/>
            <a:ext cx="258684" cy="67391"/>
            <a:chOff x="945724" y="2244096"/>
            <a:chExt cx="256963" cy="81358"/>
          </a:xfrm>
        </p:grpSpPr>
        <p:sp>
          <p:nvSpPr>
            <p:cNvPr id="455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56" name="Straight Arrow Connector 455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57" name="Group 456"/>
          <p:cNvGrpSpPr/>
          <p:nvPr/>
        </p:nvGrpSpPr>
        <p:grpSpPr>
          <a:xfrm>
            <a:off x="6685867" y="2537724"/>
            <a:ext cx="258684" cy="67391"/>
            <a:chOff x="945724" y="2244096"/>
            <a:chExt cx="256963" cy="81358"/>
          </a:xfrm>
        </p:grpSpPr>
        <p:sp>
          <p:nvSpPr>
            <p:cNvPr id="458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59" name="Straight Arrow Connector 458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60" name="Group 459"/>
          <p:cNvGrpSpPr/>
          <p:nvPr/>
        </p:nvGrpSpPr>
        <p:grpSpPr>
          <a:xfrm rot="6628019">
            <a:off x="6117226" y="2463454"/>
            <a:ext cx="212850" cy="81902"/>
            <a:chOff x="945724" y="2244096"/>
            <a:chExt cx="256963" cy="81358"/>
          </a:xfrm>
        </p:grpSpPr>
        <p:sp>
          <p:nvSpPr>
            <p:cNvPr id="461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62" name="Straight Arrow Connector 461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63" name="Group 462"/>
          <p:cNvGrpSpPr/>
          <p:nvPr/>
        </p:nvGrpSpPr>
        <p:grpSpPr>
          <a:xfrm rot="18050091">
            <a:off x="5762336" y="2843127"/>
            <a:ext cx="212850" cy="81902"/>
            <a:chOff x="945724" y="2244096"/>
            <a:chExt cx="256963" cy="81358"/>
          </a:xfrm>
        </p:grpSpPr>
        <p:sp>
          <p:nvSpPr>
            <p:cNvPr id="464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65" name="Straight Arrow Connector 464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66" name="Group 465"/>
          <p:cNvGrpSpPr/>
          <p:nvPr/>
        </p:nvGrpSpPr>
        <p:grpSpPr>
          <a:xfrm rot="14452607">
            <a:off x="6129451" y="2834710"/>
            <a:ext cx="212850" cy="81902"/>
            <a:chOff x="945724" y="2244096"/>
            <a:chExt cx="256963" cy="81358"/>
          </a:xfrm>
        </p:grpSpPr>
        <p:sp>
          <p:nvSpPr>
            <p:cNvPr id="467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1403E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68" name="Straight Arrow Connector 467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1403EB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469" name="Gerade Verbindung mit Pfeil 24"/>
          <p:cNvCxnSpPr/>
          <p:nvPr/>
        </p:nvCxnSpPr>
        <p:spPr>
          <a:xfrm>
            <a:off x="7572396" y="2655035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470" name="Gerade Verbindung mit Pfeil 768"/>
          <p:cNvCxnSpPr/>
          <p:nvPr/>
        </p:nvCxnSpPr>
        <p:spPr>
          <a:xfrm>
            <a:off x="7375508" y="2735706"/>
            <a:ext cx="19313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471" name="Textfeld 28"/>
          <p:cNvSpPr txBox="1">
            <a:spLocks noChangeArrowheads="1"/>
          </p:cNvSpPr>
          <p:nvPr/>
        </p:nvSpPr>
        <p:spPr bwMode="auto">
          <a:xfrm>
            <a:off x="7113112" y="1902024"/>
            <a:ext cx="13048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Red</a:t>
            </a: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laser</a:t>
            </a:r>
            <a:r>
              <a:rPr lang="de-AT" sz="1200" dirty="0">
                <a:solidFill>
                  <a:srgbClr val="000000"/>
                </a:solidFill>
                <a:latin typeface="Imperial URW Bold"/>
                <a:sym typeface="Helvetica Light"/>
              </a:rPr>
              <a:t> </a:t>
            </a:r>
            <a:r>
              <a:rPr lang="de-AT" sz="1200" dirty="0" err="1">
                <a:solidFill>
                  <a:srgbClr val="000000"/>
                </a:solidFill>
                <a:latin typeface="Imperial URW Bold"/>
                <a:sym typeface="Helvetica Light"/>
              </a:rPr>
              <a:t>cooling</a:t>
            </a:r>
            <a:endParaRPr lang="de-AT" sz="1200" dirty="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472" name="Rounded Rectangle 471"/>
          <p:cNvSpPr/>
          <p:nvPr/>
        </p:nvSpPr>
        <p:spPr>
          <a:xfrm>
            <a:off x="7113113" y="1840763"/>
            <a:ext cx="1304823" cy="1423809"/>
          </a:xfrm>
          <a:prstGeom prst="roundRect">
            <a:avLst>
              <a:gd name="adj" fmla="val 13684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0000FF"/>
              </a:solidFill>
              <a:latin typeface="Imperial URW Bold"/>
              <a:sym typeface="Helvetica Light"/>
            </a:endParaRPr>
          </a:p>
        </p:txBody>
      </p:sp>
      <p:grpSp>
        <p:nvGrpSpPr>
          <p:cNvPr id="473" name="Group 472"/>
          <p:cNvGrpSpPr/>
          <p:nvPr/>
        </p:nvGrpSpPr>
        <p:grpSpPr>
          <a:xfrm>
            <a:off x="7739477" y="2708305"/>
            <a:ext cx="258684" cy="67391"/>
            <a:chOff x="945724" y="2244096"/>
            <a:chExt cx="256963" cy="81358"/>
          </a:xfrm>
        </p:grpSpPr>
        <p:sp>
          <p:nvSpPr>
            <p:cNvPr id="474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75" name="Straight Arrow Connector 474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76" name="Group 475"/>
          <p:cNvGrpSpPr/>
          <p:nvPr/>
        </p:nvGrpSpPr>
        <p:grpSpPr>
          <a:xfrm>
            <a:off x="7799665" y="2560004"/>
            <a:ext cx="258684" cy="67391"/>
            <a:chOff x="945724" y="2244096"/>
            <a:chExt cx="256963" cy="81358"/>
          </a:xfrm>
        </p:grpSpPr>
        <p:sp>
          <p:nvSpPr>
            <p:cNvPr id="477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78" name="Straight Arrow Connector 477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79" name="Group 478"/>
          <p:cNvGrpSpPr/>
          <p:nvPr/>
        </p:nvGrpSpPr>
        <p:grpSpPr>
          <a:xfrm>
            <a:off x="7925597" y="2631470"/>
            <a:ext cx="258684" cy="67391"/>
            <a:chOff x="945724" y="2244096"/>
            <a:chExt cx="256963" cy="81358"/>
          </a:xfrm>
        </p:grpSpPr>
        <p:sp>
          <p:nvSpPr>
            <p:cNvPr id="480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81" name="Straight Arrow Connector 480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82" name="Group 481"/>
          <p:cNvGrpSpPr/>
          <p:nvPr/>
        </p:nvGrpSpPr>
        <p:grpSpPr>
          <a:xfrm>
            <a:off x="8054938" y="2721162"/>
            <a:ext cx="258684" cy="67391"/>
            <a:chOff x="945724" y="2244096"/>
            <a:chExt cx="256963" cy="81358"/>
          </a:xfrm>
        </p:grpSpPr>
        <p:sp>
          <p:nvSpPr>
            <p:cNvPr id="483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84" name="Straight Arrow Connector 483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85" name="Group 484"/>
          <p:cNvGrpSpPr/>
          <p:nvPr/>
        </p:nvGrpSpPr>
        <p:grpSpPr>
          <a:xfrm>
            <a:off x="8096751" y="2550203"/>
            <a:ext cx="258684" cy="67391"/>
            <a:chOff x="945724" y="2244096"/>
            <a:chExt cx="256963" cy="81358"/>
          </a:xfrm>
        </p:grpSpPr>
        <p:sp>
          <p:nvSpPr>
            <p:cNvPr id="486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87" name="Straight Arrow Connector 486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88" name="Group 487"/>
          <p:cNvGrpSpPr/>
          <p:nvPr/>
        </p:nvGrpSpPr>
        <p:grpSpPr>
          <a:xfrm rot="6628019">
            <a:off x="7528109" y="2475933"/>
            <a:ext cx="212850" cy="81902"/>
            <a:chOff x="945724" y="2244096"/>
            <a:chExt cx="256963" cy="81358"/>
          </a:xfrm>
        </p:grpSpPr>
        <p:sp>
          <p:nvSpPr>
            <p:cNvPr id="489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90" name="Straight Arrow Connector 489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91" name="Group 490"/>
          <p:cNvGrpSpPr/>
          <p:nvPr/>
        </p:nvGrpSpPr>
        <p:grpSpPr>
          <a:xfrm rot="18050091">
            <a:off x="7173218" y="2855607"/>
            <a:ext cx="212850" cy="81902"/>
            <a:chOff x="945724" y="2244096"/>
            <a:chExt cx="256963" cy="81358"/>
          </a:xfrm>
        </p:grpSpPr>
        <p:sp>
          <p:nvSpPr>
            <p:cNvPr id="492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93" name="Straight Arrow Connector 492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494" name="Group 493"/>
          <p:cNvGrpSpPr/>
          <p:nvPr/>
        </p:nvGrpSpPr>
        <p:grpSpPr>
          <a:xfrm rot="14452607">
            <a:off x="7540336" y="2847188"/>
            <a:ext cx="212850" cy="81902"/>
            <a:chOff x="945724" y="2244096"/>
            <a:chExt cx="256963" cy="81358"/>
          </a:xfrm>
        </p:grpSpPr>
        <p:sp>
          <p:nvSpPr>
            <p:cNvPr id="495" name="Freihandform 776"/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Imperial URW Bold"/>
                <a:sym typeface="Helvetica Light"/>
              </a:endParaRPr>
            </a:p>
          </p:txBody>
        </p:sp>
        <p:cxnSp>
          <p:nvCxnSpPr>
            <p:cNvPr id="496" name="Straight Arrow Connector 495"/>
            <p:cNvCxnSpPr/>
            <p:nvPr/>
          </p:nvCxnSpPr>
          <p:spPr>
            <a:xfrm flipH="1">
              <a:off x="945724" y="2289613"/>
              <a:ext cx="50919" cy="54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497" name="Ellipse 752"/>
          <p:cNvSpPr>
            <a:spLocks/>
          </p:cNvSpPr>
          <p:nvPr/>
        </p:nvSpPr>
        <p:spPr bwMode="auto">
          <a:xfrm>
            <a:off x="5905854" y="2691573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498" name="Ellipse 752"/>
          <p:cNvSpPr>
            <a:spLocks/>
          </p:cNvSpPr>
          <p:nvPr/>
        </p:nvSpPr>
        <p:spPr bwMode="auto">
          <a:xfrm>
            <a:off x="7516230" y="2625327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499" name="Ellipse 752"/>
          <p:cNvSpPr>
            <a:spLocks/>
          </p:cNvSpPr>
          <p:nvPr/>
        </p:nvSpPr>
        <p:spPr bwMode="auto">
          <a:xfrm>
            <a:off x="7306905" y="2704054"/>
            <a:ext cx="71187" cy="71187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de-AT" sz="1400">
              <a:solidFill>
                <a:srgbClr val="000000"/>
              </a:solidFill>
              <a:latin typeface="Imperial URW Bold"/>
              <a:sym typeface="Helvetica Light"/>
            </a:endParaRPr>
          </a:p>
        </p:txBody>
      </p:sp>
      <p:sp>
        <p:nvSpPr>
          <p:cNvPr id="500" name="Textfeld 28"/>
          <p:cNvSpPr txBox="1">
            <a:spLocks noChangeArrowheads="1"/>
          </p:cNvSpPr>
          <p:nvPr/>
        </p:nvSpPr>
        <p:spPr bwMode="auto">
          <a:xfrm>
            <a:off x="9922881" y="2398675"/>
            <a:ext cx="510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de-DE" sz="1800" dirty="0">
                <a:solidFill>
                  <a:srgbClr val="000000"/>
                </a:solidFill>
                <a:latin typeface="Imperial URW Bold"/>
                <a:sym typeface="Helvetica Light"/>
              </a:rPr>
              <a:t>…</a:t>
            </a:r>
          </a:p>
        </p:txBody>
      </p:sp>
      <p:sp>
        <p:nvSpPr>
          <p:cNvPr id="170" name="Titel 1">
            <a:extLst>
              <a:ext uri="{FF2B5EF4-FFF2-40B4-BE49-F238E27FC236}">
                <a16:creationId xmlns:a16="http://schemas.microsoft.com/office/drawing/2014/main" id="{28C9D055-CE70-4C9B-8A0D-15E7A738585D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34495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defTabSz="410766" fontAlgn="auto">
              <a:defRPr/>
            </a:pPr>
            <a:r>
              <a:rPr lang="de-DE" sz="3600" kern="0" dirty="0" err="1"/>
              <a:t>Challenges</a:t>
            </a:r>
            <a:endParaRPr lang="en-US" sz="3600" kern="0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04923839-84CC-4E03-B874-9B204D7B2374}"/>
              </a:ext>
            </a:extLst>
          </p:cNvPr>
          <p:cNvSpPr txBox="1"/>
          <p:nvPr/>
        </p:nvSpPr>
        <p:spPr>
          <a:xfrm>
            <a:off x="6081088" y="4245803"/>
            <a:ext cx="2373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>
              <a:defRPr/>
            </a:pPr>
            <a:r>
              <a:rPr lang="en-GB" sz="1600" dirty="0">
                <a:solidFill>
                  <a:srgbClr val="00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optical frequency comb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63304D1D-1151-427A-8078-438C7DE00711}"/>
              </a:ext>
            </a:extLst>
          </p:cNvPr>
          <p:cNvSpPr txBox="1"/>
          <p:nvPr/>
        </p:nvSpPr>
        <p:spPr>
          <a:xfrm>
            <a:off x="5921902" y="5325453"/>
            <a:ext cx="269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GB" sz="1400" dirty="0">
                <a:solidFill>
                  <a:srgbClr val="00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translates optical frequency into </a:t>
            </a:r>
            <a:r>
              <a:rPr lang="en-GB" sz="1400" dirty="0" err="1">
                <a:solidFill>
                  <a:srgbClr val="00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radiowave</a:t>
            </a:r>
            <a:r>
              <a:rPr lang="en-GB" sz="1400" dirty="0">
                <a:solidFill>
                  <a:srgbClr val="00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 frequency</a:t>
            </a:r>
          </a:p>
        </p:txBody>
      </p:sp>
      <p:sp>
        <p:nvSpPr>
          <p:cNvPr id="178" name="Textfeld 28">
            <a:extLst>
              <a:ext uri="{FF2B5EF4-FFF2-40B4-BE49-F238E27FC236}">
                <a16:creationId xmlns:a16="http://schemas.microsoft.com/office/drawing/2014/main" id="{475E6679-03FD-4F23-878E-7510FD316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665" y="3958862"/>
            <a:ext cx="3200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  <a:defRPr/>
            </a:pPr>
            <a:r>
              <a:rPr lang="de-AT" sz="1800" dirty="0" err="1">
                <a:solidFill>
                  <a:srgbClr val="0070C0"/>
                </a:solidFill>
                <a:latin typeface="Imperial URW Bold"/>
                <a:sym typeface="Helvetica Light"/>
              </a:rPr>
              <a:t>Clockwork</a:t>
            </a:r>
            <a:endParaRPr lang="de-DE" sz="1600" dirty="0">
              <a:solidFill>
                <a:srgbClr val="0070C0"/>
              </a:solidFill>
              <a:latin typeface="Imperial URW Bold"/>
              <a:sym typeface="Helvetica Light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0A08936-F262-430B-BE74-3CB36099108A}"/>
              </a:ext>
            </a:extLst>
          </p:cNvPr>
          <p:cNvSpPr txBox="1"/>
          <p:nvPr/>
        </p:nvSpPr>
        <p:spPr>
          <a:xfrm>
            <a:off x="1774102" y="5334776"/>
            <a:ext cx="269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GB" sz="1400" dirty="0">
                <a:solidFill>
                  <a:srgbClr val="000000"/>
                </a:solidFill>
                <a:latin typeface="Imperial URW Bold"/>
                <a:cs typeface="Arial" panose="020B0604020202020204" pitchFamily="34" charset="0"/>
                <a:sym typeface="Helvetica Light"/>
              </a:rPr>
              <a:t>keeps frequency while ultracold atoms are prepared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46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" grpId="0" animBg="1"/>
      <p:bldP spid="504" grpId="0"/>
      <p:bldP spid="501" grpId="0" animBg="1"/>
      <p:bldP spid="50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87A6697-B639-4380-BE74-E538C1B20B96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493A0D3-DB42-4FD4-B86C-558D90DC2E5D}"/>
              </a:ext>
            </a:extLst>
          </p:cNvPr>
          <p:cNvSpPr/>
          <p:nvPr/>
        </p:nvSpPr>
        <p:spPr>
          <a:xfrm>
            <a:off x="196048" y="6220045"/>
            <a:ext cx="65731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400" dirty="0">
                <a:latin typeface="+mn-lt"/>
              </a:rPr>
              <a:t>PTB, JILA: </a:t>
            </a:r>
            <a:r>
              <a:rPr lang="en-US" sz="1400" i="1" dirty="0">
                <a:latin typeface="+mn-lt"/>
              </a:rPr>
              <a:t>1.5 </a:t>
            </a:r>
            <a:r>
              <a:rPr lang="en-US" sz="1400" i="1" dirty="0" err="1">
                <a:latin typeface="+mn-lt"/>
              </a:rPr>
              <a:t>μm</a:t>
            </a:r>
            <a:r>
              <a:rPr lang="en-US" sz="1400" i="1" dirty="0">
                <a:latin typeface="+mn-lt"/>
              </a:rPr>
              <a:t> Lasers with Sub-10 </a:t>
            </a:r>
            <a:r>
              <a:rPr lang="en-US" sz="1400" i="1" dirty="0" err="1">
                <a:latin typeface="+mn-lt"/>
              </a:rPr>
              <a:t>mHz</a:t>
            </a:r>
            <a:r>
              <a:rPr lang="en-US" sz="1400" i="1" dirty="0">
                <a:latin typeface="+mn-lt"/>
              </a:rPr>
              <a:t> Linewidth</a:t>
            </a:r>
            <a:r>
              <a:rPr lang="en-US" sz="1400" dirty="0">
                <a:latin typeface="+mn-lt"/>
              </a:rPr>
              <a:t>, Phys. Rev. Lett. 118, 263202 (2017)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43E85D-FF7F-46C2-B7F8-4A75C816AFFF}"/>
              </a:ext>
            </a:extLst>
          </p:cNvPr>
          <p:cNvGrpSpPr/>
          <p:nvPr/>
        </p:nvGrpSpPr>
        <p:grpSpPr>
          <a:xfrm>
            <a:off x="4354716" y="1486514"/>
            <a:ext cx="2897109" cy="3952760"/>
            <a:chOff x="4354716" y="1486514"/>
            <a:chExt cx="2897109" cy="39527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60BE22-38DC-4FE1-9AE2-59D7D674A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309" r="24434"/>
            <a:stretch/>
          </p:blipFill>
          <p:spPr>
            <a:xfrm>
              <a:off x="4354716" y="1486514"/>
              <a:ext cx="2897109" cy="395276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E57735-7B16-4CE8-9EA8-9210FF091B21}"/>
                </a:ext>
              </a:extLst>
            </p:cNvPr>
            <p:cNvSpPr/>
            <p:nvPr/>
          </p:nvSpPr>
          <p:spPr>
            <a:xfrm>
              <a:off x="4354716" y="1486514"/>
              <a:ext cx="5510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n-lt"/>
                </a:rPr>
                <a:t>PTB</a:t>
              </a:r>
            </a:p>
          </p:txBody>
        </p:sp>
      </p:grpSp>
      <p:pic>
        <p:nvPicPr>
          <p:cNvPr id="12" name="Picture 11" descr="A picture containing transport, disk brake, wheel&#10;&#10;Description automatically generated">
            <a:extLst>
              <a:ext uri="{FF2B5EF4-FFF2-40B4-BE49-F238E27FC236}">
                <a16:creationId xmlns:a16="http://schemas.microsoft.com/office/drawing/2014/main" id="{C7FE91D7-F678-4DBF-A82B-8589B66B9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964" y="779497"/>
            <a:ext cx="3559611" cy="36407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EDDAC5F-DF15-4732-92D9-7FDF507E9FD7}"/>
              </a:ext>
            </a:extLst>
          </p:cNvPr>
          <p:cNvSpPr/>
          <p:nvPr/>
        </p:nvSpPr>
        <p:spPr>
          <a:xfrm>
            <a:off x="12703851" y="4050960"/>
            <a:ext cx="824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+mn-lt"/>
              </a:rPr>
              <a:t>QUEST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9360CA-F678-4D7A-9FF7-887A470C9CDD}"/>
              </a:ext>
            </a:extLst>
          </p:cNvPr>
          <p:cNvGrpSpPr/>
          <p:nvPr/>
        </p:nvGrpSpPr>
        <p:grpSpPr>
          <a:xfrm>
            <a:off x="195826" y="1450316"/>
            <a:ext cx="3136264" cy="4050560"/>
            <a:chOff x="663669" y="1486514"/>
            <a:chExt cx="3136264" cy="40505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46E1AE-7793-4E1E-849C-7F15FACEA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9010" y="1486514"/>
              <a:ext cx="3120923" cy="405056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FEF2B8-557A-45FB-84BD-179A795B4781}"/>
                </a:ext>
              </a:extLst>
            </p:cNvPr>
            <p:cNvSpPr/>
            <p:nvPr/>
          </p:nvSpPr>
          <p:spPr>
            <a:xfrm>
              <a:off x="663669" y="5167742"/>
              <a:ext cx="5597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n-lt"/>
                </a:rPr>
                <a:t>JILA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FF70529-E19F-4801-A6F5-A1B0E39FA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791" y="1486514"/>
            <a:ext cx="4237230" cy="1693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B8E069-B9F1-4FBB-98F4-2A436F1EBC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2678" y="3593273"/>
            <a:ext cx="4237230" cy="18342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7D8134-024F-437E-A5D8-53E9653839B1}"/>
              </a:ext>
            </a:extLst>
          </p:cNvPr>
          <p:cNvSpPr/>
          <p:nvPr/>
        </p:nvSpPr>
        <p:spPr>
          <a:xfrm>
            <a:off x="196049" y="6535938"/>
            <a:ext cx="9246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 err="1">
                <a:latin typeface="+mn-lt"/>
              </a:rPr>
              <a:t>Aspelmeyer</a:t>
            </a:r>
            <a:r>
              <a:rPr lang="en-US" sz="1400" dirty="0">
                <a:latin typeface="+mn-lt"/>
              </a:rPr>
              <a:t> group, </a:t>
            </a:r>
            <a:r>
              <a:rPr lang="en-US" sz="1400" i="1" dirty="0">
                <a:latin typeface="+mn-lt"/>
              </a:rPr>
              <a:t>Tenfold reduction of Brownian noise in high-reflectivity optical coatings</a:t>
            </a:r>
            <a:r>
              <a:rPr lang="en-US" sz="1400" dirty="0">
                <a:latin typeface="+mn-lt"/>
              </a:rPr>
              <a:t>, Nature photonic 7, 644 (2013)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20CF48-CA68-484D-8D90-C8EFE4AB0CF3}"/>
              </a:ext>
            </a:extLst>
          </p:cNvPr>
          <p:cNvSpPr/>
          <p:nvPr/>
        </p:nvSpPr>
        <p:spPr>
          <a:xfrm>
            <a:off x="96204" y="1069220"/>
            <a:ext cx="3235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+mn-lt"/>
              </a:rPr>
              <a:t>Ultralow expansion glass cavity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2FE41E-D6F0-4337-9B69-8013B3889E88}"/>
              </a:ext>
            </a:extLst>
          </p:cNvPr>
          <p:cNvSpPr/>
          <p:nvPr/>
        </p:nvSpPr>
        <p:spPr>
          <a:xfrm>
            <a:off x="4270033" y="1069220"/>
            <a:ext cx="2650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dirty="0">
                <a:latin typeface="+mn-lt"/>
              </a:rPr>
              <a:t>Silicon monocrystal cavity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D49F1C-7227-4549-A894-3A41AEAD0414}"/>
              </a:ext>
            </a:extLst>
          </p:cNvPr>
          <p:cNvSpPr/>
          <p:nvPr/>
        </p:nvSpPr>
        <p:spPr>
          <a:xfrm>
            <a:off x="7632678" y="1057393"/>
            <a:ext cx="2690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dirty="0">
                <a:latin typeface="+mn-lt"/>
              </a:rPr>
              <a:t>Crystalline mirror coatings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149A94-AEED-482E-99FE-9D05C2908FF3}"/>
              </a:ext>
            </a:extLst>
          </p:cNvPr>
          <p:cNvSpPr/>
          <p:nvPr/>
        </p:nvSpPr>
        <p:spPr>
          <a:xfrm>
            <a:off x="4270033" y="5487236"/>
            <a:ext cx="317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>
                <a:latin typeface="+mn-lt"/>
              </a:rPr>
              <a:t>Limit: thermal noise in coatings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24DDD9-7F0A-47F2-9C37-3BDC1454F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38110" y="2763510"/>
            <a:ext cx="10296525" cy="51054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57AF246-D636-4444-9555-FFB9359EF2F9}"/>
              </a:ext>
            </a:extLst>
          </p:cNvPr>
          <p:cNvSpPr/>
          <p:nvPr/>
        </p:nvSpPr>
        <p:spPr bwMode="auto">
          <a:xfrm>
            <a:off x="7632678" y="1486514"/>
            <a:ext cx="234783" cy="18466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9F4219-A264-4064-93B6-A296D0FDB4DC}"/>
              </a:ext>
            </a:extLst>
          </p:cNvPr>
          <p:cNvSpPr/>
          <p:nvPr/>
        </p:nvSpPr>
        <p:spPr bwMode="auto">
          <a:xfrm>
            <a:off x="7750069" y="3622207"/>
            <a:ext cx="234783" cy="18466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403DE9-0EFF-4159-A401-88CA5E16F9C6}"/>
              </a:ext>
            </a:extLst>
          </p:cNvPr>
          <p:cNvSpPr/>
          <p:nvPr/>
        </p:nvSpPr>
        <p:spPr bwMode="auto">
          <a:xfrm>
            <a:off x="9621014" y="3606835"/>
            <a:ext cx="234783" cy="18466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F62B0D-6802-4D6A-B5A3-76419EE6A3B2}"/>
              </a:ext>
            </a:extLst>
          </p:cNvPr>
          <p:cNvSpPr/>
          <p:nvPr/>
        </p:nvSpPr>
        <p:spPr>
          <a:xfrm>
            <a:off x="196049" y="5904151"/>
            <a:ext cx="8730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AdvOT958dcb08.B"/>
              </a:rPr>
              <a:t>PTB, 8 × 10</a:t>
            </a:r>
            <a:r>
              <a:rPr lang="en-US" sz="1400" baseline="30000" dirty="0">
                <a:latin typeface="AdvOT958dcb08.B"/>
              </a:rPr>
              <a:t>-17</a:t>
            </a:r>
            <a:r>
              <a:rPr lang="en-US" sz="1400" dirty="0">
                <a:latin typeface="AdvOT958dcb08.B"/>
              </a:rPr>
              <a:t> fractional laser frequency instability with a long room-temperature cavity, Optics Lett. 40, 2112 (2015)</a:t>
            </a:r>
            <a:endParaRPr lang="en-NL" sz="1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0ECF0C-F870-4648-945D-BAFF8F169563}"/>
              </a:ext>
            </a:extLst>
          </p:cNvPr>
          <p:cNvSpPr/>
          <p:nvPr/>
        </p:nvSpPr>
        <p:spPr>
          <a:xfrm>
            <a:off x="126244" y="5463901"/>
            <a:ext cx="3885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>
                <a:latin typeface="+mn-lt"/>
              </a:rPr>
              <a:t>Limit: thermal length changes of spacer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4BDE138-60FB-417E-ABB7-9BB25BC331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59449" y="42085"/>
            <a:ext cx="2431479" cy="1813761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EE81080B-EED3-47FF-9232-E3DF5A7FCB89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34495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defTabSz="410766" fontAlgn="auto">
              <a:defRPr/>
            </a:pPr>
            <a:r>
              <a:rPr lang="de-DE" sz="3600" kern="0" dirty="0" err="1"/>
              <a:t>Ultrastable</a:t>
            </a:r>
            <a:r>
              <a:rPr lang="de-DE" sz="3600" kern="0" dirty="0"/>
              <a:t> </a:t>
            </a:r>
            <a:r>
              <a:rPr lang="de-DE" sz="3600" kern="0" dirty="0" err="1"/>
              <a:t>resonators</a:t>
            </a:r>
            <a:endParaRPr lang="en-US" sz="360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1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 animBg="1"/>
      <p:bldP spid="28" grpId="0" animBg="1"/>
      <p:bldP spid="2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793B66D-0B7B-44E0-8A2B-7BE81C84B461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grpSp>
        <p:nvGrpSpPr>
          <p:cNvPr id="171" name="Group 170"/>
          <p:cNvGrpSpPr>
            <a:grpSpLocks noChangeAspect="1"/>
          </p:cNvGrpSpPr>
          <p:nvPr/>
        </p:nvGrpSpPr>
        <p:grpSpPr>
          <a:xfrm>
            <a:off x="4072549" y="2311832"/>
            <a:ext cx="7791818" cy="3514031"/>
            <a:chOff x="228290" y="929390"/>
            <a:chExt cx="8669979" cy="3910073"/>
          </a:xfrm>
        </p:grpSpPr>
        <p:pic>
          <p:nvPicPr>
            <p:cNvPr id="177" name="Picture 176"/>
            <p:cNvPicPr>
              <a:picLocks noChangeAspect="1"/>
            </p:cNvPicPr>
            <p:nvPr/>
          </p:nvPicPr>
          <p:blipFill rotWithShape="1">
            <a:blip r:embed="rId3"/>
            <a:srcRect t="14305" b="8666"/>
            <a:stretch/>
          </p:blipFill>
          <p:spPr>
            <a:xfrm>
              <a:off x="424525" y="929390"/>
              <a:ext cx="8332143" cy="3530184"/>
            </a:xfrm>
            <a:prstGeom prst="rect">
              <a:avLst/>
            </a:prstGeom>
          </p:spPr>
        </p:pic>
        <p:sp>
          <p:nvSpPr>
            <p:cNvPr id="178" name="Textfeld 28"/>
            <p:cNvSpPr txBox="1">
              <a:spLocks noChangeArrowheads="1"/>
            </p:cNvSpPr>
            <p:nvPr/>
          </p:nvSpPr>
          <p:spPr bwMode="auto">
            <a:xfrm>
              <a:off x="228290" y="4459574"/>
              <a:ext cx="4095926" cy="37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410766" fontAlgn="auto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de-AT" sz="1600" kern="0" dirty="0" err="1">
                  <a:solidFill>
                    <a:srgbClr val="000000"/>
                  </a:solidFill>
                  <a:sym typeface="Helvetica Light"/>
                </a:rPr>
                <a:t>Continuous</a:t>
              </a:r>
              <a:r>
                <a:rPr lang="de-AT" sz="1600" kern="0" dirty="0">
                  <a:solidFill>
                    <a:srgbClr val="000000"/>
                  </a:solidFill>
                  <a:sym typeface="Helvetica Light"/>
                </a:rPr>
                <a:t> </a:t>
              </a:r>
              <a:r>
                <a:rPr lang="de-AT" sz="1600" kern="0" dirty="0" err="1">
                  <a:solidFill>
                    <a:srgbClr val="000000"/>
                  </a:solidFill>
                  <a:sym typeface="Helvetica Light"/>
                </a:rPr>
                <a:t>ultracold</a:t>
              </a:r>
              <a:r>
                <a:rPr lang="de-AT" sz="1600" kern="0" dirty="0">
                  <a:solidFill>
                    <a:srgbClr val="000000"/>
                  </a:solidFill>
                  <a:sym typeface="Helvetica Light"/>
                </a:rPr>
                <a:t> </a:t>
              </a:r>
              <a:r>
                <a:rPr lang="de-AT" sz="1600" kern="0" dirty="0" err="1">
                  <a:solidFill>
                    <a:srgbClr val="000000"/>
                  </a:solidFill>
                  <a:sym typeface="Helvetica Light"/>
                </a:rPr>
                <a:t>strontium</a:t>
              </a:r>
              <a:r>
                <a:rPr lang="de-AT" sz="1600" kern="0" dirty="0">
                  <a:solidFill>
                    <a:srgbClr val="000000"/>
                  </a:solidFill>
                  <a:sym typeface="Helvetica Light"/>
                </a:rPr>
                <a:t> beam in</a:t>
              </a:r>
              <a:endParaRPr lang="de-DE" sz="1600" kern="0" dirty="0">
                <a:solidFill>
                  <a:srgbClr val="000000"/>
                </a:solidFill>
                <a:sym typeface="Helvetica Light"/>
              </a:endParaRPr>
            </a:p>
          </p:txBody>
        </p:sp>
        <p:sp>
          <p:nvSpPr>
            <p:cNvPr id="179" name="Textfeld 28"/>
            <p:cNvSpPr txBox="1">
              <a:spLocks noChangeArrowheads="1"/>
            </p:cNvSpPr>
            <p:nvPr/>
          </p:nvSpPr>
          <p:spPr bwMode="auto">
            <a:xfrm>
              <a:off x="6583970" y="4459574"/>
              <a:ext cx="2314299" cy="37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410766" fontAlgn="auto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de-AT" sz="1600" kern="0" dirty="0" err="1">
                  <a:solidFill>
                    <a:srgbClr val="000000"/>
                  </a:solidFill>
                  <a:sym typeface="Helvetica Light"/>
                </a:rPr>
                <a:t>Clock</a:t>
              </a:r>
              <a:r>
                <a:rPr lang="de-AT" sz="1600" kern="0" dirty="0">
                  <a:solidFill>
                    <a:srgbClr val="000000"/>
                  </a:solidFill>
                  <a:sym typeface="Helvetica Light"/>
                </a:rPr>
                <a:t> </a:t>
              </a:r>
              <a:r>
                <a:rPr lang="de-AT" sz="1600" kern="0" dirty="0" err="1">
                  <a:solidFill>
                    <a:srgbClr val="000000"/>
                  </a:solidFill>
                  <a:sym typeface="Helvetica Light"/>
                </a:rPr>
                <a:t>laser</a:t>
              </a:r>
              <a:r>
                <a:rPr lang="de-AT" sz="1600" kern="0" dirty="0">
                  <a:solidFill>
                    <a:srgbClr val="000000"/>
                  </a:solidFill>
                  <a:sym typeface="Helvetica Light"/>
                </a:rPr>
                <a:t> beam out</a:t>
              </a:r>
              <a:endParaRPr lang="de-DE" sz="1600" kern="0" dirty="0">
                <a:solidFill>
                  <a:srgbClr val="000000"/>
                </a:solidFill>
                <a:sym typeface="Helvetica Light"/>
              </a:endParaRPr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40F43530-5D3E-46C9-85A5-0C0FF40E5FFF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defTabSz="410766" fontAlgn="auto">
              <a:defRPr/>
            </a:pPr>
            <a:r>
              <a:rPr lang="de-DE" sz="3600" kern="0" dirty="0"/>
              <a:t>Superradiant </a:t>
            </a:r>
            <a:r>
              <a:rPr lang="de-DE" sz="3600" kern="0" dirty="0" err="1"/>
              <a:t>clock</a:t>
            </a:r>
            <a:endParaRPr lang="en-US" sz="3600" kern="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B25F327-8656-4772-9DF4-BA5F418B6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1008054" y="2932027"/>
            <a:ext cx="1857765" cy="114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53">
            <a:extLst>
              <a:ext uri="{FF2B5EF4-FFF2-40B4-BE49-F238E27FC236}">
                <a16:creationId xmlns:a16="http://schemas.microsoft.com/office/drawing/2014/main" id="{548AAAB4-20AB-49E4-8E36-CF5C68A97C3C}"/>
              </a:ext>
            </a:extLst>
          </p:cNvPr>
          <p:cNvSpPr/>
          <p:nvPr/>
        </p:nvSpPr>
        <p:spPr>
          <a:xfrm rot="16200000">
            <a:off x="1431497" y="4510596"/>
            <a:ext cx="851761" cy="185446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</a:pPr>
            <a:endParaRPr lang="en-GB" sz="5000" kern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EC9324-551A-4850-A7DF-092C0168B895}"/>
              </a:ext>
            </a:extLst>
          </p:cNvPr>
          <p:cNvSpPr txBox="1"/>
          <p:nvPr/>
        </p:nvSpPr>
        <p:spPr>
          <a:xfrm>
            <a:off x="1575430" y="5004800"/>
            <a:ext cx="805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</a:pPr>
            <a:r>
              <a:rPr lang="en-GB" sz="16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laser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66254B-905B-4816-88A3-860F6409F49D}"/>
              </a:ext>
            </a:extLst>
          </p:cNvPr>
          <p:cNvSpPr/>
          <p:nvPr/>
        </p:nvSpPr>
        <p:spPr>
          <a:xfrm>
            <a:off x="1551868" y="5035807"/>
            <a:ext cx="602430" cy="252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</a:pPr>
            <a:endParaRPr lang="en-GB" sz="5000" kern="0">
              <a:solidFill>
                <a:srgbClr val="FFFFFF"/>
              </a:solidFill>
            </a:endParaRPr>
          </a:p>
        </p:txBody>
      </p:sp>
      <p:sp>
        <p:nvSpPr>
          <p:cNvPr id="15" name="Textfeld 28">
            <a:extLst>
              <a:ext uri="{FF2B5EF4-FFF2-40B4-BE49-F238E27FC236}">
                <a16:creationId xmlns:a16="http://schemas.microsoft.com/office/drawing/2014/main" id="{A9B5525C-ED15-4C0A-8D40-2EE518D88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216" y="2513716"/>
            <a:ext cx="25157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10766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600" kern="0" dirty="0" err="1">
                <a:solidFill>
                  <a:prstClr val="black"/>
                </a:solidFill>
                <a:latin typeface="+mn-lt"/>
              </a:rPr>
              <a:t>ultracold</a:t>
            </a:r>
            <a:r>
              <a:rPr lang="de-AT" sz="1600" kern="0" dirty="0">
                <a:solidFill>
                  <a:prstClr val="black"/>
                </a:solidFill>
                <a:latin typeface="+mn-lt"/>
              </a:rPr>
              <a:t> Sr </a:t>
            </a:r>
            <a:r>
              <a:rPr lang="de-AT" sz="1600" kern="0" dirty="0" err="1">
                <a:solidFill>
                  <a:prstClr val="black"/>
                </a:solidFill>
                <a:latin typeface="+mn-lt"/>
              </a:rPr>
              <a:t>atoms</a:t>
            </a:r>
            <a:r>
              <a:rPr lang="de-AT" sz="1600" kern="0" dirty="0">
                <a:solidFill>
                  <a:prstClr val="black"/>
                </a:solidFill>
                <a:latin typeface="+mn-lt"/>
              </a:rPr>
              <a:t> in </a:t>
            </a:r>
            <a:r>
              <a:rPr lang="de-AT" sz="1600" kern="0" dirty="0" err="1">
                <a:solidFill>
                  <a:prstClr val="black"/>
                </a:solidFill>
                <a:latin typeface="+mn-lt"/>
              </a:rPr>
              <a:t>lattice</a:t>
            </a:r>
            <a:endParaRPr lang="de-DE" sz="1600" kern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9B478F-A7A5-4A08-A43A-02D6990B1273}"/>
              </a:ext>
            </a:extLst>
          </p:cNvPr>
          <p:cNvSpPr/>
          <p:nvPr/>
        </p:nvSpPr>
        <p:spPr bwMode="auto">
          <a:xfrm>
            <a:off x="438539" y="2311832"/>
            <a:ext cx="3144416" cy="3167844"/>
          </a:xfrm>
          <a:prstGeom prst="rect">
            <a:avLst/>
          </a:prstGeom>
          <a:noFill/>
          <a:ln w="28575" cap="flat">
            <a:solidFill>
              <a:srgbClr val="0070C0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feld 28">
            <a:extLst>
              <a:ext uri="{FF2B5EF4-FFF2-40B4-BE49-F238E27FC236}">
                <a16:creationId xmlns:a16="http://schemas.microsoft.com/office/drawing/2014/main" id="{3E626B3C-3B47-4988-9748-87215C143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77" y="1568475"/>
            <a:ext cx="25157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10766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2000" kern="0" dirty="0">
                <a:solidFill>
                  <a:srgbClr val="0070C0"/>
                </a:solidFill>
                <a:latin typeface="+mn-lt"/>
              </a:rPr>
              <a:t>Passive </a:t>
            </a:r>
            <a:r>
              <a:rPr lang="de-AT" sz="2000" kern="0" dirty="0" err="1">
                <a:solidFill>
                  <a:srgbClr val="0070C0"/>
                </a:solidFill>
                <a:latin typeface="+mn-lt"/>
              </a:rPr>
              <a:t>clock</a:t>
            </a:r>
            <a:endParaRPr lang="de-DE" sz="2000" kern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8" name="Textfeld 28">
            <a:extLst>
              <a:ext uri="{FF2B5EF4-FFF2-40B4-BE49-F238E27FC236}">
                <a16:creationId xmlns:a16="http://schemas.microsoft.com/office/drawing/2014/main" id="{C4CC0E65-9078-42B7-BCF4-D51A580D0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568475"/>
            <a:ext cx="38617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10766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2000" kern="0" dirty="0" err="1">
                <a:solidFill>
                  <a:srgbClr val="0070C0"/>
                </a:solidFill>
                <a:latin typeface="+mn-lt"/>
              </a:rPr>
              <a:t>Active</a:t>
            </a:r>
            <a:r>
              <a:rPr lang="de-AT" sz="2000" kern="0" dirty="0">
                <a:solidFill>
                  <a:srgbClr val="0070C0"/>
                </a:solidFill>
                <a:latin typeface="+mn-lt"/>
              </a:rPr>
              <a:t>, </a:t>
            </a:r>
            <a:r>
              <a:rPr lang="de-AT" sz="2000" kern="0" dirty="0" err="1">
                <a:solidFill>
                  <a:srgbClr val="0070C0"/>
                </a:solidFill>
                <a:latin typeface="+mn-lt"/>
              </a:rPr>
              <a:t>superradiant</a:t>
            </a:r>
            <a:r>
              <a:rPr lang="de-AT" sz="2000" kern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sz="2000" kern="0" dirty="0" err="1">
                <a:solidFill>
                  <a:srgbClr val="0070C0"/>
                </a:solidFill>
                <a:latin typeface="+mn-lt"/>
              </a:rPr>
              <a:t>clock</a:t>
            </a:r>
            <a:endParaRPr lang="de-DE" sz="2000" kern="0" dirty="0">
              <a:solidFill>
                <a:srgbClr val="0070C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4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05D738-CC8A-408D-A29B-BC3765448BD0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0F43530-5D3E-46C9-85A5-0C0FF40E5FFF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defTabSz="410766" fontAlgn="auto">
              <a:defRPr/>
            </a:pPr>
            <a:r>
              <a:rPr lang="de-DE" sz="3600" kern="0" dirty="0" err="1"/>
              <a:t>Comparison</a:t>
            </a:r>
            <a:r>
              <a:rPr lang="de-DE" sz="3600" kern="0" dirty="0"/>
              <a:t> </a:t>
            </a:r>
            <a:r>
              <a:rPr lang="de-DE" sz="3600" kern="0" dirty="0" err="1"/>
              <a:t>to</a:t>
            </a:r>
            <a:r>
              <a:rPr lang="de-DE" sz="3600" kern="0" dirty="0"/>
              <a:t> </a:t>
            </a:r>
            <a:r>
              <a:rPr lang="de-DE" sz="3600" kern="0" dirty="0" err="1"/>
              <a:t>standard</a:t>
            </a:r>
            <a:r>
              <a:rPr lang="de-DE" sz="3600" kern="0" dirty="0"/>
              <a:t> </a:t>
            </a:r>
            <a:r>
              <a:rPr lang="de-DE" sz="3600" kern="0" dirty="0" err="1"/>
              <a:t>laser</a:t>
            </a:r>
            <a:endParaRPr lang="en-US" sz="3600" kern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313D6F-23A3-4398-B1BE-299814094EF9}"/>
              </a:ext>
            </a:extLst>
          </p:cNvPr>
          <p:cNvGrpSpPr/>
          <p:nvPr/>
        </p:nvGrpSpPr>
        <p:grpSpPr>
          <a:xfrm>
            <a:off x="3954403" y="2251292"/>
            <a:ext cx="1984090" cy="229652"/>
            <a:chOff x="5707423" y="1698559"/>
            <a:chExt cx="1984090" cy="989621"/>
          </a:xfrm>
        </p:grpSpPr>
        <p:sp>
          <p:nvSpPr>
            <p:cNvPr id="12" name="Freeform 7 1">
              <a:extLst>
                <a:ext uri="{FF2B5EF4-FFF2-40B4-BE49-F238E27FC236}">
                  <a16:creationId xmlns:a16="http://schemas.microsoft.com/office/drawing/2014/main" id="{CF5B951A-6567-4C4C-A4DA-C1AA5CA23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7423" y="1698559"/>
              <a:ext cx="387589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3" name="Freeform 8 1">
              <a:extLst>
                <a:ext uri="{FF2B5EF4-FFF2-40B4-BE49-F238E27FC236}">
                  <a16:creationId xmlns:a16="http://schemas.microsoft.com/office/drawing/2014/main" id="{E478499F-92FC-466D-B0A5-C5F44E381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2007" y="1698559"/>
              <a:ext cx="529913" cy="98962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" name="Freeform 9 1">
              <a:extLst>
                <a:ext uri="{FF2B5EF4-FFF2-40B4-BE49-F238E27FC236}">
                  <a16:creationId xmlns:a16="http://schemas.microsoft.com/office/drawing/2014/main" id="{B7A73DC0-D554-4624-9C44-2A91EBF1C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20" y="1698559"/>
              <a:ext cx="641270" cy="989621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5" name="Freeform 10 1">
              <a:extLst>
                <a:ext uri="{FF2B5EF4-FFF2-40B4-BE49-F238E27FC236}">
                  <a16:creationId xmlns:a16="http://schemas.microsoft.com/office/drawing/2014/main" id="{43B68FF0-3CAC-4DDC-890C-45665AF39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190" y="1698559"/>
              <a:ext cx="438323" cy="989621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AB2FE1-AFB4-4E41-BF83-3C7F93510DEE}"/>
              </a:ext>
            </a:extLst>
          </p:cNvPr>
          <p:cNvGrpSpPr/>
          <p:nvPr/>
        </p:nvGrpSpPr>
        <p:grpSpPr>
          <a:xfrm>
            <a:off x="1264977" y="5240264"/>
            <a:ext cx="2412305" cy="146548"/>
            <a:chOff x="2671445" y="4013496"/>
            <a:chExt cx="2412305" cy="989621"/>
          </a:xfrm>
        </p:grpSpPr>
        <p:sp>
          <p:nvSpPr>
            <p:cNvPr id="17" name="Freeform 11 2">
              <a:extLst>
                <a:ext uri="{FF2B5EF4-FFF2-40B4-BE49-F238E27FC236}">
                  <a16:creationId xmlns:a16="http://schemas.microsoft.com/office/drawing/2014/main" id="{56CE4780-7958-43AD-BE2E-3E94155D5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411" y="4013496"/>
              <a:ext cx="426339" cy="989621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2" y="30"/>
                </a:cxn>
                <a:cxn ang="0">
                  <a:pos x="3" y="22"/>
                </a:cxn>
                <a:cxn ang="0">
                  <a:pos x="5" y="16"/>
                </a:cxn>
                <a:cxn ang="0">
                  <a:pos x="7" y="6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8"/>
                </a:cxn>
                <a:cxn ang="0">
                  <a:pos x="14" y="14"/>
                </a:cxn>
                <a:cxn ang="0">
                  <a:pos x="16" y="20"/>
                </a:cxn>
                <a:cxn ang="0">
                  <a:pos x="18" y="33"/>
                </a:cxn>
                <a:cxn ang="0">
                  <a:pos x="21" y="51"/>
                </a:cxn>
                <a:cxn ang="0">
                  <a:pos x="24" y="92"/>
                </a:cxn>
                <a:cxn ang="0">
                  <a:pos x="32" y="211"/>
                </a:cxn>
                <a:cxn ang="0">
                  <a:pos x="38" y="351"/>
                </a:cxn>
                <a:cxn ang="0">
                  <a:pos x="54" y="704"/>
                </a:cxn>
                <a:cxn ang="0">
                  <a:pos x="62" y="892"/>
                </a:cxn>
                <a:cxn ang="0">
                  <a:pos x="70" y="1040"/>
                </a:cxn>
                <a:cxn ang="0">
                  <a:pos x="75" y="1104"/>
                </a:cxn>
                <a:cxn ang="0">
                  <a:pos x="77" y="1133"/>
                </a:cxn>
                <a:cxn ang="0">
                  <a:pos x="80" y="1157"/>
                </a:cxn>
                <a:cxn ang="0">
                  <a:pos x="81" y="1174"/>
                </a:cxn>
                <a:cxn ang="0">
                  <a:pos x="83" y="1180"/>
                </a:cxn>
                <a:cxn ang="0">
                  <a:pos x="85" y="1188"/>
                </a:cxn>
                <a:cxn ang="0">
                  <a:pos x="86" y="1196"/>
                </a:cxn>
                <a:cxn ang="0">
                  <a:pos x="88" y="1200"/>
                </a:cxn>
                <a:cxn ang="0">
                  <a:pos x="91" y="1200"/>
                </a:cxn>
                <a:cxn ang="0">
                  <a:pos x="91" y="1198"/>
                </a:cxn>
                <a:cxn ang="0">
                  <a:pos x="92" y="1194"/>
                </a:cxn>
                <a:cxn ang="0">
                  <a:pos x="94" y="1186"/>
                </a:cxn>
                <a:cxn ang="0">
                  <a:pos x="97" y="1172"/>
                </a:cxn>
                <a:cxn ang="0">
                  <a:pos x="99" y="1157"/>
                </a:cxn>
                <a:cxn ang="0">
                  <a:pos x="100" y="1139"/>
                </a:cxn>
                <a:cxn ang="0">
                  <a:pos x="105" y="1089"/>
                </a:cxn>
                <a:cxn ang="0">
                  <a:pos x="135" y="443"/>
                </a:cxn>
                <a:cxn ang="0">
                  <a:pos x="143" y="264"/>
                </a:cxn>
                <a:cxn ang="0">
                  <a:pos x="148" y="178"/>
                </a:cxn>
                <a:cxn ang="0">
                  <a:pos x="153" y="111"/>
                </a:cxn>
                <a:cxn ang="0">
                  <a:pos x="156" y="61"/>
                </a:cxn>
                <a:cxn ang="0">
                  <a:pos x="159" y="41"/>
                </a:cxn>
                <a:cxn ang="0">
                  <a:pos x="161" y="24"/>
                </a:cxn>
                <a:cxn ang="0">
                  <a:pos x="163" y="12"/>
                </a:cxn>
                <a:cxn ang="0">
                  <a:pos x="166" y="4"/>
                </a:cxn>
                <a:cxn ang="0">
                  <a:pos x="167" y="0"/>
                </a:cxn>
                <a:cxn ang="0">
                  <a:pos x="169" y="0"/>
                </a:cxn>
                <a:cxn ang="0">
                  <a:pos x="170" y="4"/>
                </a:cxn>
                <a:cxn ang="0">
                  <a:pos x="172" y="6"/>
                </a:cxn>
                <a:cxn ang="0">
                  <a:pos x="174" y="12"/>
                </a:cxn>
                <a:cxn ang="0">
                  <a:pos x="175" y="22"/>
                </a:cxn>
                <a:cxn ang="0">
                  <a:pos x="177" y="37"/>
                </a:cxn>
              </a:cxnLst>
              <a:rect l="0" t="0" r="r" b="b"/>
              <a:pathLst>
                <a:path w="177" h="1200">
                  <a:moveTo>
                    <a:pt x="0" y="45"/>
                  </a:moveTo>
                  <a:lnTo>
                    <a:pt x="2" y="30"/>
                  </a:lnTo>
                  <a:lnTo>
                    <a:pt x="3" y="22"/>
                  </a:lnTo>
                  <a:lnTo>
                    <a:pt x="5" y="16"/>
                  </a:lnTo>
                  <a:lnTo>
                    <a:pt x="7" y="6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4" y="8"/>
                  </a:lnTo>
                  <a:lnTo>
                    <a:pt x="14" y="14"/>
                  </a:lnTo>
                  <a:lnTo>
                    <a:pt x="16" y="20"/>
                  </a:lnTo>
                  <a:lnTo>
                    <a:pt x="18" y="33"/>
                  </a:lnTo>
                  <a:lnTo>
                    <a:pt x="21" y="51"/>
                  </a:lnTo>
                  <a:lnTo>
                    <a:pt x="24" y="92"/>
                  </a:lnTo>
                  <a:lnTo>
                    <a:pt x="32" y="211"/>
                  </a:lnTo>
                  <a:lnTo>
                    <a:pt x="38" y="351"/>
                  </a:lnTo>
                  <a:lnTo>
                    <a:pt x="54" y="704"/>
                  </a:lnTo>
                  <a:lnTo>
                    <a:pt x="62" y="892"/>
                  </a:lnTo>
                  <a:lnTo>
                    <a:pt x="70" y="1040"/>
                  </a:lnTo>
                  <a:lnTo>
                    <a:pt x="75" y="1104"/>
                  </a:lnTo>
                  <a:lnTo>
                    <a:pt x="77" y="1133"/>
                  </a:lnTo>
                  <a:lnTo>
                    <a:pt x="80" y="1157"/>
                  </a:lnTo>
                  <a:lnTo>
                    <a:pt x="81" y="1174"/>
                  </a:lnTo>
                  <a:lnTo>
                    <a:pt x="83" y="1180"/>
                  </a:lnTo>
                  <a:lnTo>
                    <a:pt x="85" y="1188"/>
                  </a:lnTo>
                  <a:lnTo>
                    <a:pt x="86" y="1196"/>
                  </a:lnTo>
                  <a:lnTo>
                    <a:pt x="88" y="1200"/>
                  </a:lnTo>
                  <a:lnTo>
                    <a:pt x="91" y="1200"/>
                  </a:lnTo>
                  <a:lnTo>
                    <a:pt x="91" y="1198"/>
                  </a:lnTo>
                  <a:lnTo>
                    <a:pt x="92" y="1194"/>
                  </a:lnTo>
                  <a:lnTo>
                    <a:pt x="94" y="1186"/>
                  </a:lnTo>
                  <a:lnTo>
                    <a:pt x="97" y="1172"/>
                  </a:lnTo>
                  <a:lnTo>
                    <a:pt x="99" y="1157"/>
                  </a:lnTo>
                  <a:lnTo>
                    <a:pt x="100" y="1139"/>
                  </a:lnTo>
                  <a:lnTo>
                    <a:pt x="105" y="1089"/>
                  </a:lnTo>
                  <a:lnTo>
                    <a:pt x="135" y="443"/>
                  </a:lnTo>
                  <a:lnTo>
                    <a:pt x="143" y="264"/>
                  </a:lnTo>
                  <a:lnTo>
                    <a:pt x="148" y="178"/>
                  </a:lnTo>
                  <a:lnTo>
                    <a:pt x="153" y="111"/>
                  </a:lnTo>
                  <a:lnTo>
                    <a:pt x="156" y="61"/>
                  </a:lnTo>
                  <a:lnTo>
                    <a:pt x="159" y="41"/>
                  </a:lnTo>
                  <a:lnTo>
                    <a:pt x="161" y="24"/>
                  </a:lnTo>
                  <a:lnTo>
                    <a:pt x="163" y="12"/>
                  </a:lnTo>
                  <a:lnTo>
                    <a:pt x="166" y="4"/>
                  </a:lnTo>
                  <a:lnTo>
                    <a:pt x="167" y="0"/>
                  </a:lnTo>
                  <a:lnTo>
                    <a:pt x="169" y="0"/>
                  </a:lnTo>
                  <a:lnTo>
                    <a:pt x="170" y="4"/>
                  </a:lnTo>
                  <a:lnTo>
                    <a:pt x="172" y="6"/>
                  </a:lnTo>
                  <a:lnTo>
                    <a:pt x="174" y="12"/>
                  </a:lnTo>
                  <a:lnTo>
                    <a:pt x="175" y="22"/>
                  </a:lnTo>
                  <a:lnTo>
                    <a:pt x="177" y="37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8" name="Freeform 7 2">
              <a:extLst>
                <a:ext uri="{FF2B5EF4-FFF2-40B4-BE49-F238E27FC236}">
                  <a16:creationId xmlns:a16="http://schemas.microsoft.com/office/drawing/2014/main" id="{F2B178F5-BCEB-44DC-B50C-A6BF713EA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445" y="4013496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9" name="Freeform 8 2">
              <a:extLst>
                <a:ext uri="{FF2B5EF4-FFF2-40B4-BE49-F238E27FC236}">
                  <a16:creationId xmlns:a16="http://schemas.microsoft.com/office/drawing/2014/main" id="{9D22EF3A-7464-4D4F-9C06-B95076A8E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0330" y="4013496"/>
              <a:ext cx="529913" cy="98962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0" name="Freeform 9 2">
              <a:extLst>
                <a:ext uri="{FF2B5EF4-FFF2-40B4-BE49-F238E27FC236}">
                  <a16:creationId xmlns:a16="http://schemas.microsoft.com/office/drawing/2014/main" id="{8B54F0BB-E5F2-46AA-B6C3-BAD91FCC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106" y="4013496"/>
              <a:ext cx="423930" cy="989621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1" name="Freeform 10 2">
              <a:extLst>
                <a:ext uri="{FF2B5EF4-FFF2-40B4-BE49-F238E27FC236}">
                  <a16:creationId xmlns:a16="http://schemas.microsoft.com/office/drawing/2014/main" id="{7335BFD0-14FB-4B81-A946-2E80D93B3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396" y="4013496"/>
              <a:ext cx="537139" cy="989621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22" name="Freeform 11 3">
            <a:extLst>
              <a:ext uri="{FF2B5EF4-FFF2-40B4-BE49-F238E27FC236}">
                <a16:creationId xmlns:a16="http://schemas.microsoft.com/office/drawing/2014/main" id="{1ECC1AA2-E19E-447B-9642-B7B730FA3565}"/>
              </a:ext>
            </a:extLst>
          </p:cNvPr>
          <p:cNvSpPr>
            <a:spLocks/>
          </p:cNvSpPr>
          <p:nvPr/>
        </p:nvSpPr>
        <p:spPr bwMode="auto">
          <a:xfrm>
            <a:off x="3250943" y="1867791"/>
            <a:ext cx="426339" cy="989621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2" y="30"/>
              </a:cxn>
              <a:cxn ang="0">
                <a:pos x="3" y="22"/>
              </a:cxn>
              <a:cxn ang="0">
                <a:pos x="5" y="16"/>
              </a:cxn>
              <a:cxn ang="0">
                <a:pos x="7" y="6"/>
              </a:cxn>
              <a:cxn ang="0">
                <a:pos x="8" y="2"/>
              </a:cxn>
              <a:cxn ang="0">
                <a:pos x="10" y="0"/>
              </a:cxn>
              <a:cxn ang="0">
                <a:pos x="13" y="2"/>
              </a:cxn>
              <a:cxn ang="0">
                <a:pos x="14" y="8"/>
              </a:cxn>
              <a:cxn ang="0">
                <a:pos x="14" y="14"/>
              </a:cxn>
              <a:cxn ang="0">
                <a:pos x="16" y="20"/>
              </a:cxn>
              <a:cxn ang="0">
                <a:pos x="18" y="33"/>
              </a:cxn>
              <a:cxn ang="0">
                <a:pos x="21" y="51"/>
              </a:cxn>
              <a:cxn ang="0">
                <a:pos x="24" y="92"/>
              </a:cxn>
              <a:cxn ang="0">
                <a:pos x="32" y="211"/>
              </a:cxn>
              <a:cxn ang="0">
                <a:pos x="38" y="351"/>
              </a:cxn>
              <a:cxn ang="0">
                <a:pos x="54" y="704"/>
              </a:cxn>
              <a:cxn ang="0">
                <a:pos x="62" y="892"/>
              </a:cxn>
              <a:cxn ang="0">
                <a:pos x="70" y="1040"/>
              </a:cxn>
              <a:cxn ang="0">
                <a:pos x="75" y="1104"/>
              </a:cxn>
              <a:cxn ang="0">
                <a:pos x="77" y="1133"/>
              </a:cxn>
              <a:cxn ang="0">
                <a:pos x="80" y="1157"/>
              </a:cxn>
              <a:cxn ang="0">
                <a:pos x="81" y="1174"/>
              </a:cxn>
              <a:cxn ang="0">
                <a:pos x="83" y="1180"/>
              </a:cxn>
              <a:cxn ang="0">
                <a:pos x="85" y="1188"/>
              </a:cxn>
              <a:cxn ang="0">
                <a:pos x="86" y="1196"/>
              </a:cxn>
              <a:cxn ang="0">
                <a:pos x="88" y="1200"/>
              </a:cxn>
              <a:cxn ang="0">
                <a:pos x="91" y="1200"/>
              </a:cxn>
              <a:cxn ang="0">
                <a:pos x="91" y="1198"/>
              </a:cxn>
              <a:cxn ang="0">
                <a:pos x="92" y="1194"/>
              </a:cxn>
              <a:cxn ang="0">
                <a:pos x="94" y="1186"/>
              </a:cxn>
              <a:cxn ang="0">
                <a:pos x="97" y="1172"/>
              </a:cxn>
              <a:cxn ang="0">
                <a:pos x="99" y="1157"/>
              </a:cxn>
              <a:cxn ang="0">
                <a:pos x="100" y="1139"/>
              </a:cxn>
              <a:cxn ang="0">
                <a:pos x="105" y="1089"/>
              </a:cxn>
              <a:cxn ang="0">
                <a:pos x="135" y="443"/>
              </a:cxn>
              <a:cxn ang="0">
                <a:pos x="143" y="264"/>
              </a:cxn>
              <a:cxn ang="0">
                <a:pos x="148" y="178"/>
              </a:cxn>
              <a:cxn ang="0">
                <a:pos x="153" y="111"/>
              </a:cxn>
              <a:cxn ang="0">
                <a:pos x="156" y="61"/>
              </a:cxn>
              <a:cxn ang="0">
                <a:pos x="159" y="41"/>
              </a:cxn>
              <a:cxn ang="0">
                <a:pos x="161" y="24"/>
              </a:cxn>
              <a:cxn ang="0">
                <a:pos x="163" y="12"/>
              </a:cxn>
              <a:cxn ang="0">
                <a:pos x="166" y="4"/>
              </a:cxn>
              <a:cxn ang="0">
                <a:pos x="167" y="0"/>
              </a:cxn>
              <a:cxn ang="0">
                <a:pos x="169" y="0"/>
              </a:cxn>
              <a:cxn ang="0">
                <a:pos x="170" y="4"/>
              </a:cxn>
              <a:cxn ang="0">
                <a:pos x="172" y="6"/>
              </a:cxn>
              <a:cxn ang="0">
                <a:pos x="174" y="12"/>
              </a:cxn>
              <a:cxn ang="0">
                <a:pos x="175" y="22"/>
              </a:cxn>
              <a:cxn ang="0">
                <a:pos x="177" y="37"/>
              </a:cxn>
            </a:cxnLst>
            <a:rect l="0" t="0" r="r" b="b"/>
            <a:pathLst>
              <a:path w="177" h="1200">
                <a:moveTo>
                  <a:pt x="0" y="45"/>
                </a:moveTo>
                <a:lnTo>
                  <a:pt x="2" y="30"/>
                </a:lnTo>
                <a:lnTo>
                  <a:pt x="3" y="22"/>
                </a:lnTo>
                <a:lnTo>
                  <a:pt x="5" y="16"/>
                </a:lnTo>
                <a:lnTo>
                  <a:pt x="7" y="6"/>
                </a:lnTo>
                <a:lnTo>
                  <a:pt x="8" y="2"/>
                </a:lnTo>
                <a:lnTo>
                  <a:pt x="10" y="0"/>
                </a:lnTo>
                <a:lnTo>
                  <a:pt x="13" y="2"/>
                </a:lnTo>
                <a:lnTo>
                  <a:pt x="14" y="8"/>
                </a:lnTo>
                <a:lnTo>
                  <a:pt x="14" y="14"/>
                </a:lnTo>
                <a:lnTo>
                  <a:pt x="16" y="20"/>
                </a:lnTo>
                <a:lnTo>
                  <a:pt x="18" y="33"/>
                </a:lnTo>
                <a:lnTo>
                  <a:pt x="21" y="51"/>
                </a:lnTo>
                <a:lnTo>
                  <a:pt x="24" y="92"/>
                </a:lnTo>
                <a:lnTo>
                  <a:pt x="32" y="211"/>
                </a:lnTo>
                <a:lnTo>
                  <a:pt x="38" y="351"/>
                </a:lnTo>
                <a:lnTo>
                  <a:pt x="54" y="704"/>
                </a:lnTo>
                <a:lnTo>
                  <a:pt x="62" y="892"/>
                </a:lnTo>
                <a:lnTo>
                  <a:pt x="70" y="1040"/>
                </a:lnTo>
                <a:lnTo>
                  <a:pt x="75" y="1104"/>
                </a:lnTo>
                <a:lnTo>
                  <a:pt x="77" y="1133"/>
                </a:lnTo>
                <a:lnTo>
                  <a:pt x="80" y="1157"/>
                </a:lnTo>
                <a:lnTo>
                  <a:pt x="81" y="1174"/>
                </a:lnTo>
                <a:lnTo>
                  <a:pt x="83" y="1180"/>
                </a:lnTo>
                <a:lnTo>
                  <a:pt x="85" y="1188"/>
                </a:lnTo>
                <a:lnTo>
                  <a:pt x="86" y="1196"/>
                </a:lnTo>
                <a:lnTo>
                  <a:pt x="88" y="1200"/>
                </a:lnTo>
                <a:lnTo>
                  <a:pt x="91" y="1200"/>
                </a:lnTo>
                <a:lnTo>
                  <a:pt x="91" y="1198"/>
                </a:lnTo>
                <a:lnTo>
                  <a:pt x="92" y="1194"/>
                </a:lnTo>
                <a:lnTo>
                  <a:pt x="94" y="1186"/>
                </a:lnTo>
                <a:lnTo>
                  <a:pt x="97" y="1172"/>
                </a:lnTo>
                <a:lnTo>
                  <a:pt x="99" y="1157"/>
                </a:lnTo>
                <a:lnTo>
                  <a:pt x="100" y="1139"/>
                </a:lnTo>
                <a:lnTo>
                  <a:pt x="105" y="1089"/>
                </a:lnTo>
                <a:lnTo>
                  <a:pt x="135" y="443"/>
                </a:lnTo>
                <a:lnTo>
                  <a:pt x="143" y="264"/>
                </a:lnTo>
                <a:lnTo>
                  <a:pt x="148" y="178"/>
                </a:lnTo>
                <a:lnTo>
                  <a:pt x="153" y="111"/>
                </a:lnTo>
                <a:lnTo>
                  <a:pt x="156" y="61"/>
                </a:lnTo>
                <a:lnTo>
                  <a:pt x="159" y="41"/>
                </a:lnTo>
                <a:lnTo>
                  <a:pt x="161" y="24"/>
                </a:lnTo>
                <a:lnTo>
                  <a:pt x="163" y="12"/>
                </a:lnTo>
                <a:lnTo>
                  <a:pt x="166" y="4"/>
                </a:lnTo>
                <a:lnTo>
                  <a:pt x="167" y="0"/>
                </a:lnTo>
                <a:lnTo>
                  <a:pt x="169" y="0"/>
                </a:lnTo>
                <a:lnTo>
                  <a:pt x="170" y="4"/>
                </a:lnTo>
                <a:lnTo>
                  <a:pt x="172" y="6"/>
                </a:lnTo>
                <a:lnTo>
                  <a:pt x="174" y="12"/>
                </a:lnTo>
                <a:lnTo>
                  <a:pt x="175" y="22"/>
                </a:lnTo>
                <a:lnTo>
                  <a:pt x="177" y="37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5E44AF-31B2-4244-A956-F325E46088F4}"/>
              </a:ext>
            </a:extLst>
          </p:cNvPr>
          <p:cNvSpPr/>
          <p:nvPr/>
        </p:nvSpPr>
        <p:spPr bwMode="auto">
          <a:xfrm>
            <a:off x="3579598" y="1699632"/>
            <a:ext cx="289041" cy="13414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717388-DFA8-4BD9-9314-F46CD9BF84A0}"/>
              </a:ext>
            </a:extLst>
          </p:cNvPr>
          <p:cNvGrpSpPr/>
          <p:nvPr/>
        </p:nvGrpSpPr>
        <p:grpSpPr>
          <a:xfrm>
            <a:off x="869960" y="1514167"/>
            <a:ext cx="758963" cy="1725283"/>
            <a:chOff x="1233578" y="1958196"/>
            <a:chExt cx="758963" cy="1725283"/>
          </a:xfrm>
        </p:grpSpPr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EED2027B-9C2E-4CDB-AFA2-8E873376F38D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92D649C-4568-41CE-AE62-220DF86D3AFE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A1CF6B7-6E61-40D7-B2E7-93F447794E6C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C958D4-75FF-4609-A6F5-13ED647D3A6F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7A5A60-C4E1-44E8-B73F-CABC9E421C70}"/>
              </a:ext>
            </a:extLst>
          </p:cNvPr>
          <p:cNvGrpSpPr/>
          <p:nvPr/>
        </p:nvGrpSpPr>
        <p:grpSpPr>
          <a:xfrm rot="10800000">
            <a:off x="3187233" y="1496847"/>
            <a:ext cx="758963" cy="1725283"/>
            <a:chOff x="1233578" y="1958196"/>
            <a:chExt cx="758963" cy="1725283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59196AF7-8FB0-4643-B777-78884934A22A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E4E0ACD-2278-444E-AD14-9DD7DEA87A1F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84A412B-B440-46A6-ACCF-26E046BA7747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557511C-72C3-40C0-9309-AE10111F33DA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sp>
        <p:nvSpPr>
          <p:cNvPr id="34" name="Rechteck 175 1">
            <a:extLst>
              <a:ext uri="{FF2B5EF4-FFF2-40B4-BE49-F238E27FC236}">
                <a16:creationId xmlns:a16="http://schemas.microsoft.com/office/drawing/2014/main" id="{B1288E7A-384C-4F4A-A432-CC4D5DB73661}"/>
              </a:ext>
            </a:extLst>
          </p:cNvPr>
          <p:cNvSpPr/>
          <p:nvPr/>
        </p:nvSpPr>
        <p:spPr>
          <a:xfrm>
            <a:off x="472174" y="1018955"/>
            <a:ext cx="53273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b="1" dirty="0">
                <a:solidFill>
                  <a:srgbClr val="0070C0"/>
                </a:solidFill>
                <a:latin typeface="Arial" charset="0"/>
              </a:rPr>
              <a:t>Standard laser:</a:t>
            </a:r>
            <a:r>
              <a:rPr lang="en-GB" sz="16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Arial" charset="0"/>
              </a:rPr>
              <a:t>frequency stability from length of cavity</a:t>
            </a:r>
            <a:endParaRPr lang="de-DE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" name="Freeform 7 3">
            <a:extLst>
              <a:ext uri="{FF2B5EF4-FFF2-40B4-BE49-F238E27FC236}">
                <a16:creationId xmlns:a16="http://schemas.microsoft.com/office/drawing/2014/main" id="{1AF730A9-EE90-4ED9-B197-08B2F08EAE86}"/>
              </a:ext>
            </a:extLst>
          </p:cNvPr>
          <p:cNvSpPr>
            <a:spLocks/>
          </p:cNvSpPr>
          <p:nvPr/>
        </p:nvSpPr>
        <p:spPr bwMode="auto">
          <a:xfrm>
            <a:off x="1264977" y="1867791"/>
            <a:ext cx="486557" cy="989621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6" name="Freeform 8 3">
            <a:extLst>
              <a:ext uri="{FF2B5EF4-FFF2-40B4-BE49-F238E27FC236}">
                <a16:creationId xmlns:a16="http://schemas.microsoft.com/office/drawing/2014/main" id="{7EDB5181-83FC-408E-BFD6-FD1A521C6F35}"/>
              </a:ext>
            </a:extLst>
          </p:cNvPr>
          <p:cNvSpPr>
            <a:spLocks/>
          </p:cNvSpPr>
          <p:nvPr/>
        </p:nvSpPr>
        <p:spPr bwMode="auto">
          <a:xfrm>
            <a:off x="1753862" y="1867791"/>
            <a:ext cx="529913" cy="989621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" y="18"/>
              </a:cxn>
              <a:cxn ang="0">
                <a:pos x="3" y="31"/>
              </a:cxn>
              <a:cxn ang="0">
                <a:pos x="6" y="49"/>
              </a:cxn>
              <a:cxn ang="0">
                <a:pos x="10" y="90"/>
              </a:cxn>
              <a:cxn ang="0">
                <a:pos x="13" y="143"/>
              </a:cxn>
              <a:cxn ang="0">
                <a:pos x="22" y="305"/>
              </a:cxn>
              <a:cxn ang="0">
                <a:pos x="30" y="486"/>
              </a:cxn>
              <a:cxn ang="0">
                <a:pos x="45" y="833"/>
              </a:cxn>
              <a:cxn ang="0">
                <a:pos x="52" y="997"/>
              </a:cxn>
              <a:cxn ang="0">
                <a:pos x="57" y="1063"/>
              </a:cxn>
              <a:cxn ang="0">
                <a:pos x="60" y="1114"/>
              </a:cxn>
              <a:cxn ang="0">
                <a:pos x="65" y="1157"/>
              </a:cxn>
              <a:cxn ang="0">
                <a:pos x="67" y="1174"/>
              </a:cxn>
              <a:cxn ang="0">
                <a:pos x="68" y="1180"/>
              </a:cxn>
              <a:cxn ang="0">
                <a:pos x="70" y="1188"/>
              </a:cxn>
              <a:cxn ang="0">
                <a:pos x="72" y="1194"/>
              </a:cxn>
              <a:cxn ang="0">
                <a:pos x="73" y="1198"/>
              </a:cxn>
              <a:cxn ang="0">
                <a:pos x="75" y="1200"/>
              </a:cxn>
              <a:cxn ang="0">
                <a:pos x="78" y="1196"/>
              </a:cxn>
              <a:cxn ang="0">
                <a:pos x="80" y="1190"/>
              </a:cxn>
              <a:cxn ang="0">
                <a:pos x="81" y="1182"/>
              </a:cxn>
              <a:cxn ang="0">
                <a:pos x="83" y="1169"/>
              </a:cxn>
              <a:cxn ang="0">
                <a:pos x="84" y="1153"/>
              </a:cxn>
              <a:cxn ang="0">
                <a:pos x="89" y="1108"/>
              </a:cxn>
              <a:cxn ang="0">
                <a:pos x="92" y="1055"/>
              </a:cxn>
              <a:cxn ang="0">
                <a:pos x="100" y="901"/>
              </a:cxn>
              <a:cxn ang="0">
                <a:pos x="110" y="697"/>
              </a:cxn>
              <a:cxn ang="0">
                <a:pos x="119" y="494"/>
              </a:cxn>
              <a:cxn ang="0">
                <a:pos x="127" y="312"/>
              </a:cxn>
              <a:cxn ang="0">
                <a:pos x="135" y="158"/>
              </a:cxn>
              <a:cxn ang="0">
                <a:pos x="138" y="106"/>
              </a:cxn>
              <a:cxn ang="0">
                <a:pos x="143" y="59"/>
              </a:cxn>
              <a:cxn ang="0">
                <a:pos x="145" y="37"/>
              </a:cxn>
              <a:cxn ang="0">
                <a:pos x="146" y="22"/>
              </a:cxn>
              <a:cxn ang="0">
                <a:pos x="148" y="12"/>
              </a:cxn>
              <a:cxn ang="0">
                <a:pos x="151" y="4"/>
              </a:cxn>
              <a:cxn ang="0">
                <a:pos x="153" y="0"/>
              </a:cxn>
              <a:cxn ang="0">
                <a:pos x="154" y="0"/>
              </a:cxn>
              <a:cxn ang="0">
                <a:pos x="156" y="2"/>
              </a:cxn>
              <a:cxn ang="0">
                <a:pos x="158" y="6"/>
              </a:cxn>
              <a:cxn ang="0">
                <a:pos x="159" y="12"/>
              </a:cxn>
              <a:cxn ang="0">
                <a:pos x="159" y="18"/>
              </a:cxn>
              <a:cxn ang="0">
                <a:pos x="162" y="31"/>
              </a:cxn>
              <a:cxn ang="0">
                <a:pos x="164" y="49"/>
              </a:cxn>
              <a:cxn ang="0">
                <a:pos x="169" y="100"/>
              </a:cxn>
              <a:cxn ang="0">
                <a:pos x="177" y="230"/>
              </a:cxn>
              <a:cxn ang="0">
                <a:pos x="194" y="636"/>
              </a:cxn>
              <a:cxn ang="0">
                <a:pos x="210" y="974"/>
              </a:cxn>
              <a:cxn ang="0">
                <a:pos x="218" y="1098"/>
              </a:cxn>
              <a:cxn ang="0">
                <a:pos x="220" y="1126"/>
              </a:cxn>
            </a:cxnLst>
            <a:rect l="0" t="0" r="r" b="b"/>
            <a:pathLst>
              <a:path w="220" h="1200">
                <a:moveTo>
                  <a:pt x="0" y="8"/>
                </a:moveTo>
                <a:lnTo>
                  <a:pt x="2" y="18"/>
                </a:lnTo>
                <a:lnTo>
                  <a:pt x="3" y="31"/>
                </a:lnTo>
                <a:lnTo>
                  <a:pt x="6" y="49"/>
                </a:lnTo>
                <a:lnTo>
                  <a:pt x="10" y="90"/>
                </a:lnTo>
                <a:lnTo>
                  <a:pt x="13" y="143"/>
                </a:lnTo>
                <a:lnTo>
                  <a:pt x="22" y="305"/>
                </a:lnTo>
                <a:lnTo>
                  <a:pt x="30" y="486"/>
                </a:lnTo>
                <a:lnTo>
                  <a:pt x="45" y="833"/>
                </a:lnTo>
                <a:lnTo>
                  <a:pt x="52" y="997"/>
                </a:lnTo>
                <a:lnTo>
                  <a:pt x="57" y="1063"/>
                </a:lnTo>
                <a:lnTo>
                  <a:pt x="60" y="1114"/>
                </a:lnTo>
                <a:lnTo>
                  <a:pt x="65" y="1157"/>
                </a:lnTo>
                <a:lnTo>
                  <a:pt x="67" y="1174"/>
                </a:lnTo>
                <a:lnTo>
                  <a:pt x="68" y="1180"/>
                </a:lnTo>
                <a:lnTo>
                  <a:pt x="70" y="1188"/>
                </a:lnTo>
                <a:lnTo>
                  <a:pt x="72" y="1194"/>
                </a:lnTo>
                <a:lnTo>
                  <a:pt x="73" y="1198"/>
                </a:lnTo>
                <a:lnTo>
                  <a:pt x="75" y="1200"/>
                </a:lnTo>
                <a:lnTo>
                  <a:pt x="78" y="1196"/>
                </a:lnTo>
                <a:lnTo>
                  <a:pt x="80" y="1190"/>
                </a:lnTo>
                <a:lnTo>
                  <a:pt x="81" y="1182"/>
                </a:lnTo>
                <a:lnTo>
                  <a:pt x="83" y="1169"/>
                </a:lnTo>
                <a:lnTo>
                  <a:pt x="84" y="1153"/>
                </a:lnTo>
                <a:lnTo>
                  <a:pt x="89" y="1108"/>
                </a:lnTo>
                <a:lnTo>
                  <a:pt x="92" y="1055"/>
                </a:lnTo>
                <a:lnTo>
                  <a:pt x="100" y="901"/>
                </a:lnTo>
                <a:lnTo>
                  <a:pt x="110" y="697"/>
                </a:lnTo>
                <a:lnTo>
                  <a:pt x="119" y="494"/>
                </a:lnTo>
                <a:lnTo>
                  <a:pt x="127" y="312"/>
                </a:lnTo>
                <a:lnTo>
                  <a:pt x="135" y="158"/>
                </a:lnTo>
                <a:lnTo>
                  <a:pt x="138" y="106"/>
                </a:lnTo>
                <a:lnTo>
                  <a:pt x="143" y="59"/>
                </a:lnTo>
                <a:lnTo>
                  <a:pt x="145" y="37"/>
                </a:lnTo>
                <a:lnTo>
                  <a:pt x="146" y="22"/>
                </a:lnTo>
                <a:lnTo>
                  <a:pt x="148" y="12"/>
                </a:lnTo>
                <a:lnTo>
                  <a:pt x="151" y="4"/>
                </a:lnTo>
                <a:lnTo>
                  <a:pt x="153" y="0"/>
                </a:lnTo>
                <a:lnTo>
                  <a:pt x="154" y="0"/>
                </a:lnTo>
                <a:lnTo>
                  <a:pt x="156" y="2"/>
                </a:lnTo>
                <a:lnTo>
                  <a:pt x="158" y="6"/>
                </a:lnTo>
                <a:lnTo>
                  <a:pt x="159" y="12"/>
                </a:lnTo>
                <a:lnTo>
                  <a:pt x="159" y="18"/>
                </a:lnTo>
                <a:lnTo>
                  <a:pt x="162" y="31"/>
                </a:lnTo>
                <a:lnTo>
                  <a:pt x="164" y="49"/>
                </a:lnTo>
                <a:lnTo>
                  <a:pt x="169" y="100"/>
                </a:lnTo>
                <a:lnTo>
                  <a:pt x="177" y="230"/>
                </a:lnTo>
                <a:lnTo>
                  <a:pt x="194" y="636"/>
                </a:lnTo>
                <a:lnTo>
                  <a:pt x="210" y="974"/>
                </a:lnTo>
                <a:lnTo>
                  <a:pt x="218" y="1098"/>
                </a:lnTo>
                <a:lnTo>
                  <a:pt x="220" y="1126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7" name="Freeform 9 3">
            <a:extLst>
              <a:ext uri="{FF2B5EF4-FFF2-40B4-BE49-F238E27FC236}">
                <a16:creationId xmlns:a16="http://schemas.microsoft.com/office/drawing/2014/main" id="{045CAA5A-E945-48C1-BFA0-69FAC804D4D6}"/>
              </a:ext>
            </a:extLst>
          </p:cNvPr>
          <p:cNvSpPr>
            <a:spLocks/>
          </p:cNvSpPr>
          <p:nvPr/>
        </p:nvSpPr>
        <p:spPr bwMode="auto">
          <a:xfrm>
            <a:off x="2285637" y="1867791"/>
            <a:ext cx="423930" cy="989621"/>
          </a:xfrm>
          <a:custGeom>
            <a:avLst/>
            <a:gdLst/>
            <a:ahLst/>
            <a:cxnLst>
              <a:cxn ang="0">
                <a:pos x="0" y="1126"/>
              </a:cxn>
              <a:cxn ang="0">
                <a:pos x="3" y="1149"/>
              </a:cxn>
              <a:cxn ang="0">
                <a:pos x="4" y="1169"/>
              </a:cxn>
              <a:cxn ang="0">
                <a:pos x="6" y="1182"/>
              </a:cxn>
              <a:cxn ang="0">
                <a:pos x="8" y="1188"/>
              </a:cxn>
              <a:cxn ang="0">
                <a:pos x="9" y="1192"/>
              </a:cxn>
              <a:cxn ang="0">
                <a:pos x="11" y="1196"/>
              </a:cxn>
              <a:cxn ang="0">
                <a:pos x="11" y="1198"/>
              </a:cxn>
              <a:cxn ang="0">
                <a:pos x="12" y="1200"/>
              </a:cxn>
              <a:cxn ang="0">
                <a:pos x="14" y="1200"/>
              </a:cxn>
              <a:cxn ang="0">
                <a:pos x="16" y="1198"/>
              </a:cxn>
              <a:cxn ang="0">
                <a:pos x="16" y="1194"/>
              </a:cxn>
              <a:cxn ang="0">
                <a:pos x="19" y="1186"/>
              </a:cxn>
              <a:cxn ang="0">
                <a:pos x="20" y="1174"/>
              </a:cxn>
              <a:cxn ang="0">
                <a:pos x="22" y="1157"/>
              </a:cxn>
              <a:cxn ang="0">
                <a:pos x="25" y="1135"/>
              </a:cxn>
              <a:cxn ang="0">
                <a:pos x="33" y="1024"/>
              </a:cxn>
              <a:cxn ang="0">
                <a:pos x="41" y="858"/>
              </a:cxn>
              <a:cxn ang="0">
                <a:pos x="59" y="464"/>
              </a:cxn>
              <a:cxn ang="0">
                <a:pos x="66" y="271"/>
              </a:cxn>
              <a:cxn ang="0">
                <a:pos x="73" y="180"/>
              </a:cxn>
              <a:cxn ang="0">
                <a:pos x="76" y="109"/>
              </a:cxn>
              <a:cxn ang="0">
                <a:pos x="81" y="61"/>
              </a:cxn>
              <a:cxn ang="0">
                <a:pos x="82" y="41"/>
              </a:cxn>
              <a:cxn ang="0">
                <a:pos x="86" y="24"/>
              </a:cxn>
              <a:cxn ang="0">
                <a:pos x="87" y="12"/>
              </a:cxn>
              <a:cxn ang="0">
                <a:pos x="89" y="6"/>
              </a:cxn>
              <a:cxn ang="0">
                <a:pos x="90" y="2"/>
              </a:cxn>
              <a:cxn ang="0">
                <a:pos x="92" y="0"/>
              </a:cxn>
              <a:cxn ang="0">
                <a:pos x="94" y="0"/>
              </a:cxn>
              <a:cxn ang="0">
                <a:pos x="94" y="2"/>
              </a:cxn>
              <a:cxn ang="0">
                <a:pos x="97" y="8"/>
              </a:cxn>
              <a:cxn ang="0">
                <a:pos x="98" y="16"/>
              </a:cxn>
              <a:cxn ang="0">
                <a:pos x="100" y="30"/>
              </a:cxn>
              <a:cxn ang="0">
                <a:pos x="103" y="49"/>
              </a:cxn>
              <a:cxn ang="0">
                <a:pos x="106" y="88"/>
              </a:cxn>
              <a:cxn ang="0">
                <a:pos x="109" y="147"/>
              </a:cxn>
              <a:cxn ang="0">
                <a:pos x="129" y="515"/>
              </a:cxn>
              <a:cxn ang="0">
                <a:pos x="137" y="724"/>
              </a:cxn>
              <a:cxn ang="0">
                <a:pos x="144" y="905"/>
              </a:cxn>
              <a:cxn ang="0">
                <a:pos x="154" y="1052"/>
              </a:cxn>
              <a:cxn ang="0">
                <a:pos x="157" y="1102"/>
              </a:cxn>
              <a:cxn ang="0">
                <a:pos x="160" y="1145"/>
              </a:cxn>
              <a:cxn ang="0">
                <a:pos x="162" y="1165"/>
              </a:cxn>
              <a:cxn ang="0">
                <a:pos x="165" y="1178"/>
              </a:cxn>
              <a:cxn ang="0">
                <a:pos x="167" y="1190"/>
              </a:cxn>
              <a:cxn ang="0">
                <a:pos x="168" y="1196"/>
              </a:cxn>
              <a:cxn ang="0">
                <a:pos x="172" y="1200"/>
              </a:cxn>
              <a:cxn ang="0">
                <a:pos x="173" y="1198"/>
              </a:cxn>
              <a:cxn ang="0">
                <a:pos x="175" y="1194"/>
              </a:cxn>
              <a:cxn ang="0">
                <a:pos x="176" y="1188"/>
              </a:cxn>
            </a:cxnLst>
            <a:rect l="0" t="0" r="r" b="b"/>
            <a:pathLst>
              <a:path w="176" h="1200">
                <a:moveTo>
                  <a:pt x="0" y="1126"/>
                </a:moveTo>
                <a:lnTo>
                  <a:pt x="3" y="1149"/>
                </a:lnTo>
                <a:lnTo>
                  <a:pt x="4" y="1169"/>
                </a:lnTo>
                <a:lnTo>
                  <a:pt x="6" y="1182"/>
                </a:lnTo>
                <a:lnTo>
                  <a:pt x="8" y="1188"/>
                </a:lnTo>
                <a:lnTo>
                  <a:pt x="9" y="1192"/>
                </a:lnTo>
                <a:lnTo>
                  <a:pt x="11" y="1196"/>
                </a:lnTo>
                <a:lnTo>
                  <a:pt x="11" y="1198"/>
                </a:lnTo>
                <a:lnTo>
                  <a:pt x="12" y="1200"/>
                </a:lnTo>
                <a:lnTo>
                  <a:pt x="14" y="1200"/>
                </a:lnTo>
                <a:lnTo>
                  <a:pt x="16" y="1198"/>
                </a:lnTo>
                <a:lnTo>
                  <a:pt x="16" y="1194"/>
                </a:lnTo>
                <a:lnTo>
                  <a:pt x="19" y="1186"/>
                </a:lnTo>
                <a:lnTo>
                  <a:pt x="20" y="1174"/>
                </a:lnTo>
                <a:lnTo>
                  <a:pt x="22" y="1157"/>
                </a:lnTo>
                <a:lnTo>
                  <a:pt x="25" y="1135"/>
                </a:lnTo>
                <a:lnTo>
                  <a:pt x="33" y="1024"/>
                </a:lnTo>
                <a:lnTo>
                  <a:pt x="41" y="858"/>
                </a:lnTo>
                <a:lnTo>
                  <a:pt x="59" y="464"/>
                </a:lnTo>
                <a:lnTo>
                  <a:pt x="66" y="271"/>
                </a:lnTo>
                <a:lnTo>
                  <a:pt x="73" y="180"/>
                </a:lnTo>
                <a:lnTo>
                  <a:pt x="76" y="109"/>
                </a:lnTo>
                <a:lnTo>
                  <a:pt x="81" y="61"/>
                </a:lnTo>
                <a:lnTo>
                  <a:pt x="82" y="41"/>
                </a:lnTo>
                <a:lnTo>
                  <a:pt x="86" y="24"/>
                </a:lnTo>
                <a:lnTo>
                  <a:pt x="87" y="12"/>
                </a:lnTo>
                <a:lnTo>
                  <a:pt x="89" y="6"/>
                </a:lnTo>
                <a:lnTo>
                  <a:pt x="90" y="2"/>
                </a:lnTo>
                <a:lnTo>
                  <a:pt x="92" y="0"/>
                </a:lnTo>
                <a:lnTo>
                  <a:pt x="94" y="0"/>
                </a:lnTo>
                <a:lnTo>
                  <a:pt x="94" y="2"/>
                </a:lnTo>
                <a:lnTo>
                  <a:pt x="97" y="8"/>
                </a:lnTo>
                <a:lnTo>
                  <a:pt x="98" y="16"/>
                </a:lnTo>
                <a:lnTo>
                  <a:pt x="100" y="30"/>
                </a:lnTo>
                <a:lnTo>
                  <a:pt x="103" y="49"/>
                </a:lnTo>
                <a:lnTo>
                  <a:pt x="106" y="88"/>
                </a:lnTo>
                <a:lnTo>
                  <a:pt x="109" y="147"/>
                </a:lnTo>
                <a:lnTo>
                  <a:pt x="129" y="515"/>
                </a:lnTo>
                <a:lnTo>
                  <a:pt x="137" y="724"/>
                </a:lnTo>
                <a:lnTo>
                  <a:pt x="144" y="905"/>
                </a:lnTo>
                <a:lnTo>
                  <a:pt x="154" y="1052"/>
                </a:lnTo>
                <a:lnTo>
                  <a:pt x="157" y="1102"/>
                </a:lnTo>
                <a:lnTo>
                  <a:pt x="160" y="1145"/>
                </a:lnTo>
                <a:lnTo>
                  <a:pt x="162" y="1165"/>
                </a:lnTo>
                <a:lnTo>
                  <a:pt x="165" y="1178"/>
                </a:lnTo>
                <a:lnTo>
                  <a:pt x="167" y="1190"/>
                </a:lnTo>
                <a:lnTo>
                  <a:pt x="168" y="1196"/>
                </a:lnTo>
                <a:lnTo>
                  <a:pt x="172" y="1200"/>
                </a:lnTo>
                <a:lnTo>
                  <a:pt x="173" y="1198"/>
                </a:lnTo>
                <a:lnTo>
                  <a:pt x="175" y="1194"/>
                </a:lnTo>
                <a:lnTo>
                  <a:pt x="176" y="118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8" name="Freeform 10 3">
            <a:extLst>
              <a:ext uri="{FF2B5EF4-FFF2-40B4-BE49-F238E27FC236}">
                <a16:creationId xmlns:a16="http://schemas.microsoft.com/office/drawing/2014/main" id="{F91EEA0A-DDB0-4808-BBC0-556A2F04D98D}"/>
              </a:ext>
            </a:extLst>
          </p:cNvPr>
          <p:cNvSpPr>
            <a:spLocks/>
          </p:cNvSpPr>
          <p:nvPr/>
        </p:nvSpPr>
        <p:spPr bwMode="auto">
          <a:xfrm>
            <a:off x="2711928" y="1867791"/>
            <a:ext cx="537139" cy="989621"/>
          </a:xfrm>
          <a:custGeom>
            <a:avLst/>
            <a:gdLst/>
            <a:ahLst/>
            <a:cxnLst>
              <a:cxn ang="0">
                <a:pos x="0" y="1188"/>
              </a:cxn>
              <a:cxn ang="0">
                <a:pos x="2" y="1182"/>
              </a:cxn>
              <a:cxn ang="0">
                <a:pos x="3" y="1171"/>
              </a:cxn>
              <a:cxn ang="0">
                <a:pos x="5" y="1153"/>
              </a:cxn>
              <a:cxn ang="0">
                <a:pos x="10" y="1106"/>
              </a:cxn>
              <a:cxn ang="0">
                <a:pos x="18" y="989"/>
              </a:cxn>
              <a:cxn ang="0">
                <a:pos x="34" y="611"/>
              </a:cxn>
              <a:cxn ang="0">
                <a:pos x="42" y="429"/>
              </a:cxn>
              <a:cxn ang="0">
                <a:pos x="51" y="252"/>
              </a:cxn>
              <a:cxn ang="0">
                <a:pos x="54" y="182"/>
              </a:cxn>
              <a:cxn ang="0">
                <a:pos x="59" y="117"/>
              </a:cxn>
              <a:cxn ang="0">
                <a:pos x="62" y="72"/>
              </a:cxn>
              <a:cxn ang="0">
                <a:pos x="66" y="35"/>
              </a:cxn>
              <a:cxn ang="0">
                <a:pos x="67" y="26"/>
              </a:cxn>
              <a:cxn ang="0">
                <a:pos x="69" y="18"/>
              </a:cxn>
              <a:cxn ang="0">
                <a:pos x="70" y="8"/>
              </a:cxn>
              <a:cxn ang="0">
                <a:pos x="72" y="2"/>
              </a:cxn>
              <a:cxn ang="0">
                <a:pos x="74" y="0"/>
              </a:cxn>
              <a:cxn ang="0">
                <a:pos x="75" y="0"/>
              </a:cxn>
              <a:cxn ang="0">
                <a:pos x="77" y="2"/>
              </a:cxn>
              <a:cxn ang="0">
                <a:pos x="78" y="8"/>
              </a:cxn>
              <a:cxn ang="0">
                <a:pos x="81" y="18"/>
              </a:cxn>
              <a:cxn ang="0">
                <a:pos x="83" y="31"/>
              </a:cxn>
              <a:cxn ang="0">
                <a:pos x="86" y="67"/>
              </a:cxn>
              <a:cxn ang="0">
                <a:pos x="89" y="111"/>
              </a:cxn>
              <a:cxn ang="0">
                <a:pos x="97" y="244"/>
              </a:cxn>
              <a:cxn ang="0">
                <a:pos x="117" y="646"/>
              </a:cxn>
              <a:cxn ang="0">
                <a:pos x="124" y="847"/>
              </a:cxn>
              <a:cxn ang="0">
                <a:pos x="132" y="1005"/>
              </a:cxn>
              <a:cxn ang="0">
                <a:pos x="140" y="1114"/>
              </a:cxn>
              <a:cxn ang="0">
                <a:pos x="144" y="1153"/>
              </a:cxn>
              <a:cxn ang="0">
                <a:pos x="145" y="1171"/>
              </a:cxn>
              <a:cxn ang="0">
                <a:pos x="148" y="1182"/>
              </a:cxn>
              <a:cxn ang="0">
                <a:pos x="150" y="1192"/>
              </a:cxn>
              <a:cxn ang="0">
                <a:pos x="152" y="1198"/>
              </a:cxn>
              <a:cxn ang="0">
                <a:pos x="153" y="1200"/>
              </a:cxn>
              <a:cxn ang="0">
                <a:pos x="156" y="1198"/>
              </a:cxn>
              <a:cxn ang="0">
                <a:pos x="158" y="1192"/>
              </a:cxn>
              <a:cxn ang="0">
                <a:pos x="159" y="1188"/>
              </a:cxn>
              <a:cxn ang="0">
                <a:pos x="159" y="1182"/>
              </a:cxn>
              <a:cxn ang="0">
                <a:pos x="163" y="1169"/>
              </a:cxn>
              <a:cxn ang="0">
                <a:pos x="164" y="1151"/>
              </a:cxn>
              <a:cxn ang="0">
                <a:pos x="169" y="1102"/>
              </a:cxn>
              <a:cxn ang="0">
                <a:pos x="172" y="1042"/>
              </a:cxn>
              <a:cxn ang="0">
                <a:pos x="180" y="894"/>
              </a:cxn>
              <a:cxn ang="0">
                <a:pos x="198" y="486"/>
              </a:cxn>
              <a:cxn ang="0">
                <a:pos x="206" y="303"/>
              </a:cxn>
              <a:cxn ang="0">
                <a:pos x="214" y="160"/>
              </a:cxn>
              <a:cxn ang="0">
                <a:pos x="218" y="98"/>
              </a:cxn>
              <a:cxn ang="0">
                <a:pos x="220" y="70"/>
              </a:cxn>
              <a:cxn ang="0">
                <a:pos x="223" y="45"/>
              </a:cxn>
            </a:cxnLst>
            <a:rect l="0" t="0" r="r" b="b"/>
            <a:pathLst>
              <a:path w="223" h="1200">
                <a:moveTo>
                  <a:pt x="0" y="1188"/>
                </a:moveTo>
                <a:lnTo>
                  <a:pt x="2" y="1182"/>
                </a:lnTo>
                <a:lnTo>
                  <a:pt x="3" y="1171"/>
                </a:lnTo>
                <a:lnTo>
                  <a:pt x="5" y="1153"/>
                </a:lnTo>
                <a:lnTo>
                  <a:pt x="10" y="1106"/>
                </a:lnTo>
                <a:lnTo>
                  <a:pt x="18" y="989"/>
                </a:lnTo>
                <a:lnTo>
                  <a:pt x="34" y="611"/>
                </a:lnTo>
                <a:lnTo>
                  <a:pt x="42" y="429"/>
                </a:lnTo>
                <a:lnTo>
                  <a:pt x="51" y="252"/>
                </a:lnTo>
                <a:lnTo>
                  <a:pt x="54" y="182"/>
                </a:lnTo>
                <a:lnTo>
                  <a:pt x="59" y="117"/>
                </a:lnTo>
                <a:lnTo>
                  <a:pt x="62" y="72"/>
                </a:lnTo>
                <a:lnTo>
                  <a:pt x="66" y="35"/>
                </a:lnTo>
                <a:lnTo>
                  <a:pt x="67" y="26"/>
                </a:lnTo>
                <a:lnTo>
                  <a:pt x="69" y="18"/>
                </a:lnTo>
                <a:lnTo>
                  <a:pt x="70" y="8"/>
                </a:lnTo>
                <a:lnTo>
                  <a:pt x="72" y="2"/>
                </a:lnTo>
                <a:lnTo>
                  <a:pt x="74" y="0"/>
                </a:lnTo>
                <a:lnTo>
                  <a:pt x="75" y="0"/>
                </a:lnTo>
                <a:lnTo>
                  <a:pt x="77" y="2"/>
                </a:lnTo>
                <a:lnTo>
                  <a:pt x="78" y="8"/>
                </a:lnTo>
                <a:lnTo>
                  <a:pt x="81" y="18"/>
                </a:lnTo>
                <a:lnTo>
                  <a:pt x="83" y="31"/>
                </a:lnTo>
                <a:lnTo>
                  <a:pt x="86" y="67"/>
                </a:lnTo>
                <a:lnTo>
                  <a:pt x="89" y="111"/>
                </a:lnTo>
                <a:lnTo>
                  <a:pt x="97" y="244"/>
                </a:lnTo>
                <a:lnTo>
                  <a:pt x="117" y="646"/>
                </a:lnTo>
                <a:lnTo>
                  <a:pt x="124" y="847"/>
                </a:lnTo>
                <a:lnTo>
                  <a:pt x="132" y="1005"/>
                </a:lnTo>
                <a:lnTo>
                  <a:pt x="140" y="1114"/>
                </a:lnTo>
                <a:lnTo>
                  <a:pt x="144" y="1153"/>
                </a:lnTo>
                <a:lnTo>
                  <a:pt x="145" y="1171"/>
                </a:lnTo>
                <a:lnTo>
                  <a:pt x="148" y="1182"/>
                </a:lnTo>
                <a:lnTo>
                  <a:pt x="150" y="1192"/>
                </a:lnTo>
                <a:lnTo>
                  <a:pt x="152" y="1198"/>
                </a:lnTo>
                <a:lnTo>
                  <a:pt x="153" y="1200"/>
                </a:lnTo>
                <a:lnTo>
                  <a:pt x="156" y="1198"/>
                </a:lnTo>
                <a:lnTo>
                  <a:pt x="158" y="1192"/>
                </a:lnTo>
                <a:lnTo>
                  <a:pt x="159" y="1188"/>
                </a:lnTo>
                <a:lnTo>
                  <a:pt x="159" y="1182"/>
                </a:lnTo>
                <a:lnTo>
                  <a:pt x="163" y="1169"/>
                </a:lnTo>
                <a:lnTo>
                  <a:pt x="164" y="1151"/>
                </a:lnTo>
                <a:lnTo>
                  <a:pt x="169" y="1102"/>
                </a:lnTo>
                <a:lnTo>
                  <a:pt x="172" y="1042"/>
                </a:lnTo>
                <a:lnTo>
                  <a:pt x="180" y="894"/>
                </a:lnTo>
                <a:lnTo>
                  <a:pt x="198" y="486"/>
                </a:lnTo>
                <a:lnTo>
                  <a:pt x="206" y="303"/>
                </a:lnTo>
                <a:lnTo>
                  <a:pt x="214" y="160"/>
                </a:lnTo>
                <a:lnTo>
                  <a:pt x="218" y="98"/>
                </a:lnTo>
                <a:lnTo>
                  <a:pt x="220" y="70"/>
                </a:lnTo>
                <a:lnTo>
                  <a:pt x="223" y="45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9" name="Rechteck 175 2">
            <a:extLst>
              <a:ext uri="{FF2B5EF4-FFF2-40B4-BE49-F238E27FC236}">
                <a16:creationId xmlns:a16="http://schemas.microsoft.com/office/drawing/2014/main" id="{BD62B6CF-D2E8-4048-B7C6-3EB3665F88D4}"/>
              </a:ext>
            </a:extLst>
          </p:cNvPr>
          <p:cNvSpPr/>
          <p:nvPr/>
        </p:nvSpPr>
        <p:spPr>
          <a:xfrm>
            <a:off x="472174" y="3881790"/>
            <a:ext cx="77308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b="1" dirty="0" err="1">
                <a:solidFill>
                  <a:srgbClr val="0070C0"/>
                </a:solidFill>
                <a:latin typeface="Arial" charset="0"/>
              </a:rPr>
              <a:t>Superradiant</a:t>
            </a:r>
            <a:r>
              <a:rPr lang="en-GB" sz="1600" b="1" dirty="0">
                <a:solidFill>
                  <a:srgbClr val="0070C0"/>
                </a:solidFill>
                <a:latin typeface="Arial" charset="0"/>
              </a:rPr>
              <a:t> clock laser:</a:t>
            </a:r>
            <a:r>
              <a:rPr lang="en-GB" sz="1600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GB" sz="1600" dirty="0">
                <a:solidFill>
                  <a:prstClr val="black"/>
                </a:solidFill>
                <a:latin typeface="Arial" charset="0"/>
              </a:rPr>
              <a:t>frequency stability from ensemble spin of atoms</a:t>
            </a:r>
            <a:endParaRPr lang="de-DE" sz="1600"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C479-AE3D-47FB-9B11-615449B9B2F0}"/>
              </a:ext>
            </a:extLst>
          </p:cNvPr>
          <p:cNvGrpSpPr/>
          <p:nvPr/>
        </p:nvGrpSpPr>
        <p:grpSpPr>
          <a:xfrm>
            <a:off x="3946196" y="2248344"/>
            <a:ext cx="1984090" cy="229652"/>
            <a:chOff x="5707423" y="1698559"/>
            <a:chExt cx="1984090" cy="989621"/>
          </a:xfrm>
        </p:grpSpPr>
        <p:sp>
          <p:nvSpPr>
            <p:cNvPr id="41" name="Freeform 7 4">
              <a:extLst>
                <a:ext uri="{FF2B5EF4-FFF2-40B4-BE49-F238E27FC236}">
                  <a16:creationId xmlns:a16="http://schemas.microsoft.com/office/drawing/2014/main" id="{FF36CB6D-67FD-4976-9BEF-F5B93F916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7423" y="1698559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2" name="Freeform 8 4">
              <a:extLst>
                <a:ext uri="{FF2B5EF4-FFF2-40B4-BE49-F238E27FC236}">
                  <a16:creationId xmlns:a16="http://schemas.microsoft.com/office/drawing/2014/main" id="{B11EFA14-2939-420C-A455-0EE30DE5C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308" y="1698559"/>
              <a:ext cx="529913" cy="98962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3" name="Freeform 9 4">
              <a:extLst>
                <a:ext uri="{FF2B5EF4-FFF2-40B4-BE49-F238E27FC236}">
                  <a16:creationId xmlns:a16="http://schemas.microsoft.com/office/drawing/2014/main" id="{FBD31BEA-AF17-436F-B202-B7E457A6A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8084" y="1698559"/>
              <a:ext cx="423930" cy="989621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44" name="Freeform 10 4">
              <a:extLst>
                <a:ext uri="{FF2B5EF4-FFF2-40B4-BE49-F238E27FC236}">
                  <a16:creationId xmlns:a16="http://schemas.microsoft.com/office/drawing/2014/main" id="{C97328DD-D3AF-4328-8F6B-A94AC849C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374" y="1698559"/>
              <a:ext cx="537139" cy="989621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1056A02-D3F9-4B03-9E8A-2D4DE39C08DB}"/>
              </a:ext>
            </a:extLst>
          </p:cNvPr>
          <p:cNvSpPr/>
          <p:nvPr/>
        </p:nvSpPr>
        <p:spPr bwMode="auto">
          <a:xfrm>
            <a:off x="3579598" y="4647200"/>
            <a:ext cx="289041" cy="13414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78EBE82-0D65-4261-B9E3-EFA8BB127AA0}"/>
              </a:ext>
            </a:extLst>
          </p:cNvPr>
          <p:cNvGrpSpPr/>
          <p:nvPr/>
        </p:nvGrpSpPr>
        <p:grpSpPr>
          <a:xfrm>
            <a:off x="869960" y="4461735"/>
            <a:ext cx="758963" cy="1725283"/>
            <a:chOff x="1233578" y="1958196"/>
            <a:chExt cx="758963" cy="1725283"/>
          </a:xfrm>
        </p:grpSpPr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D8BBD819-7FF0-421E-A0D0-DE73DED795BA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81923C4-4BEF-4AB5-A1C0-40661F616FAB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9558285-FD94-4F1A-98FD-8DD7205C9DFE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F109E5E-A895-4ABB-B4D2-623906EA4001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86CB93F-498B-4743-9B82-70653976FF31}"/>
              </a:ext>
            </a:extLst>
          </p:cNvPr>
          <p:cNvGrpSpPr/>
          <p:nvPr/>
        </p:nvGrpSpPr>
        <p:grpSpPr>
          <a:xfrm rot="10800000">
            <a:off x="3187233" y="4427163"/>
            <a:ext cx="758963" cy="1725283"/>
            <a:chOff x="1233578" y="1958196"/>
            <a:chExt cx="758963" cy="1725283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D79712B7-6FA4-4FD5-A728-FCBEDE7CCAAD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5851098-03CA-4338-80C6-47B1136FBA76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E5FF6F5-FDC3-4634-AF53-9238E185D7C3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5A72F70-C169-44CA-92AF-2291DD7F06ED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94F8E05-644E-4FD2-8766-1CD9924ACF2B}"/>
              </a:ext>
            </a:extLst>
          </p:cNvPr>
          <p:cNvGrpSpPr/>
          <p:nvPr/>
        </p:nvGrpSpPr>
        <p:grpSpPr>
          <a:xfrm>
            <a:off x="3946196" y="5244706"/>
            <a:ext cx="1984090" cy="129102"/>
            <a:chOff x="5707423" y="1698559"/>
            <a:chExt cx="1984090" cy="989621"/>
          </a:xfrm>
        </p:grpSpPr>
        <p:sp>
          <p:nvSpPr>
            <p:cNvPr id="57" name="Freeform 7 5">
              <a:extLst>
                <a:ext uri="{FF2B5EF4-FFF2-40B4-BE49-F238E27FC236}">
                  <a16:creationId xmlns:a16="http://schemas.microsoft.com/office/drawing/2014/main" id="{5DC30195-86DC-4692-BA92-89F34E7F4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7423" y="1698559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8" name="Freeform 8 5">
              <a:extLst>
                <a:ext uri="{FF2B5EF4-FFF2-40B4-BE49-F238E27FC236}">
                  <a16:creationId xmlns:a16="http://schemas.microsoft.com/office/drawing/2014/main" id="{221EAC8C-9043-45FE-981A-86154DA21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308" y="1698559"/>
              <a:ext cx="529913" cy="98962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" y="18"/>
                </a:cxn>
                <a:cxn ang="0">
                  <a:pos x="3" y="31"/>
                </a:cxn>
                <a:cxn ang="0">
                  <a:pos x="6" y="49"/>
                </a:cxn>
                <a:cxn ang="0">
                  <a:pos x="10" y="90"/>
                </a:cxn>
                <a:cxn ang="0">
                  <a:pos x="13" y="143"/>
                </a:cxn>
                <a:cxn ang="0">
                  <a:pos x="22" y="305"/>
                </a:cxn>
                <a:cxn ang="0">
                  <a:pos x="30" y="486"/>
                </a:cxn>
                <a:cxn ang="0">
                  <a:pos x="45" y="833"/>
                </a:cxn>
                <a:cxn ang="0">
                  <a:pos x="52" y="997"/>
                </a:cxn>
                <a:cxn ang="0">
                  <a:pos x="57" y="1063"/>
                </a:cxn>
                <a:cxn ang="0">
                  <a:pos x="60" y="1114"/>
                </a:cxn>
                <a:cxn ang="0">
                  <a:pos x="65" y="1157"/>
                </a:cxn>
                <a:cxn ang="0">
                  <a:pos x="67" y="1174"/>
                </a:cxn>
                <a:cxn ang="0">
                  <a:pos x="68" y="1180"/>
                </a:cxn>
                <a:cxn ang="0">
                  <a:pos x="70" y="1188"/>
                </a:cxn>
                <a:cxn ang="0">
                  <a:pos x="72" y="1194"/>
                </a:cxn>
                <a:cxn ang="0">
                  <a:pos x="73" y="1198"/>
                </a:cxn>
                <a:cxn ang="0">
                  <a:pos x="75" y="1200"/>
                </a:cxn>
                <a:cxn ang="0">
                  <a:pos x="78" y="1196"/>
                </a:cxn>
                <a:cxn ang="0">
                  <a:pos x="80" y="1190"/>
                </a:cxn>
                <a:cxn ang="0">
                  <a:pos x="81" y="1182"/>
                </a:cxn>
                <a:cxn ang="0">
                  <a:pos x="83" y="1169"/>
                </a:cxn>
                <a:cxn ang="0">
                  <a:pos x="84" y="1153"/>
                </a:cxn>
                <a:cxn ang="0">
                  <a:pos x="89" y="1108"/>
                </a:cxn>
                <a:cxn ang="0">
                  <a:pos x="92" y="1055"/>
                </a:cxn>
                <a:cxn ang="0">
                  <a:pos x="100" y="901"/>
                </a:cxn>
                <a:cxn ang="0">
                  <a:pos x="110" y="697"/>
                </a:cxn>
                <a:cxn ang="0">
                  <a:pos x="119" y="494"/>
                </a:cxn>
                <a:cxn ang="0">
                  <a:pos x="127" y="312"/>
                </a:cxn>
                <a:cxn ang="0">
                  <a:pos x="135" y="158"/>
                </a:cxn>
                <a:cxn ang="0">
                  <a:pos x="138" y="106"/>
                </a:cxn>
                <a:cxn ang="0">
                  <a:pos x="143" y="59"/>
                </a:cxn>
                <a:cxn ang="0">
                  <a:pos x="145" y="37"/>
                </a:cxn>
                <a:cxn ang="0">
                  <a:pos x="146" y="22"/>
                </a:cxn>
                <a:cxn ang="0">
                  <a:pos x="148" y="12"/>
                </a:cxn>
                <a:cxn ang="0">
                  <a:pos x="151" y="4"/>
                </a:cxn>
                <a:cxn ang="0">
                  <a:pos x="153" y="0"/>
                </a:cxn>
                <a:cxn ang="0">
                  <a:pos x="154" y="0"/>
                </a:cxn>
                <a:cxn ang="0">
                  <a:pos x="156" y="2"/>
                </a:cxn>
                <a:cxn ang="0">
                  <a:pos x="158" y="6"/>
                </a:cxn>
                <a:cxn ang="0">
                  <a:pos x="159" y="12"/>
                </a:cxn>
                <a:cxn ang="0">
                  <a:pos x="159" y="18"/>
                </a:cxn>
                <a:cxn ang="0">
                  <a:pos x="162" y="31"/>
                </a:cxn>
                <a:cxn ang="0">
                  <a:pos x="164" y="49"/>
                </a:cxn>
                <a:cxn ang="0">
                  <a:pos x="169" y="100"/>
                </a:cxn>
                <a:cxn ang="0">
                  <a:pos x="177" y="230"/>
                </a:cxn>
                <a:cxn ang="0">
                  <a:pos x="194" y="636"/>
                </a:cxn>
                <a:cxn ang="0">
                  <a:pos x="210" y="974"/>
                </a:cxn>
                <a:cxn ang="0">
                  <a:pos x="218" y="1098"/>
                </a:cxn>
                <a:cxn ang="0">
                  <a:pos x="220" y="1126"/>
                </a:cxn>
              </a:cxnLst>
              <a:rect l="0" t="0" r="r" b="b"/>
              <a:pathLst>
                <a:path w="220" h="1200">
                  <a:moveTo>
                    <a:pt x="0" y="8"/>
                  </a:moveTo>
                  <a:lnTo>
                    <a:pt x="2" y="18"/>
                  </a:lnTo>
                  <a:lnTo>
                    <a:pt x="3" y="31"/>
                  </a:lnTo>
                  <a:lnTo>
                    <a:pt x="6" y="49"/>
                  </a:lnTo>
                  <a:lnTo>
                    <a:pt x="10" y="90"/>
                  </a:lnTo>
                  <a:lnTo>
                    <a:pt x="13" y="143"/>
                  </a:lnTo>
                  <a:lnTo>
                    <a:pt x="22" y="305"/>
                  </a:lnTo>
                  <a:lnTo>
                    <a:pt x="30" y="486"/>
                  </a:lnTo>
                  <a:lnTo>
                    <a:pt x="45" y="833"/>
                  </a:lnTo>
                  <a:lnTo>
                    <a:pt x="52" y="997"/>
                  </a:lnTo>
                  <a:lnTo>
                    <a:pt x="57" y="1063"/>
                  </a:lnTo>
                  <a:lnTo>
                    <a:pt x="60" y="1114"/>
                  </a:lnTo>
                  <a:lnTo>
                    <a:pt x="65" y="1157"/>
                  </a:lnTo>
                  <a:lnTo>
                    <a:pt x="67" y="1174"/>
                  </a:lnTo>
                  <a:lnTo>
                    <a:pt x="68" y="1180"/>
                  </a:lnTo>
                  <a:lnTo>
                    <a:pt x="70" y="1188"/>
                  </a:lnTo>
                  <a:lnTo>
                    <a:pt x="72" y="1194"/>
                  </a:lnTo>
                  <a:lnTo>
                    <a:pt x="73" y="1198"/>
                  </a:lnTo>
                  <a:lnTo>
                    <a:pt x="75" y="1200"/>
                  </a:lnTo>
                  <a:lnTo>
                    <a:pt x="78" y="1196"/>
                  </a:lnTo>
                  <a:lnTo>
                    <a:pt x="80" y="1190"/>
                  </a:lnTo>
                  <a:lnTo>
                    <a:pt x="81" y="1182"/>
                  </a:lnTo>
                  <a:lnTo>
                    <a:pt x="83" y="1169"/>
                  </a:lnTo>
                  <a:lnTo>
                    <a:pt x="84" y="1153"/>
                  </a:lnTo>
                  <a:lnTo>
                    <a:pt x="89" y="1108"/>
                  </a:lnTo>
                  <a:lnTo>
                    <a:pt x="92" y="1055"/>
                  </a:lnTo>
                  <a:lnTo>
                    <a:pt x="100" y="901"/>
                  </a:lnTo>
                  <a:lnTo>
                    <a:pt x="110" y="697"/>
                  </a:lnTo>
                  <a:lnTo>
                    <a:pt x="119" y="494"/>
                  </a:lnTo>
                  <a:lnTo>
                    <a:pt x="127" y="312"/>
                  </a:lnTo>
                  <a:lnTo>
                    <a:pt x="135" y="158"/>
                  </a:lnTo>
                  <a:lnTo>
                    <a:pt x="138" y="106"/>
                  </a:lnTo>
                  <a:lnTo>
                    <a:pt x="143" y="59"/>
                  </a:lnTo>
                  <a:lnTo>
                    <a:pt x="145" y="37"/>
                  </a:lnTo>
                  <a:lnTo>
                    <a:pt x="146" y="22"/>
                  </a:lnTo>
                  <a:lnTo>
                    <a:pt x="148" y="12"/>
                  </a:lnTo>
                  <a:lnTo>
                    <a:pt x="151" y="4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6" y="2"/>
                  </a:lnTo>
                  <a:lnTo>
                    <a:pt x="158" y="6"/>
                  </a:lnTo>
                  <a:lnTo>
                    <a:pt x="159" y="12"/>
                  </a:lnTo>
                  <a:lnTo>
                    <a:pt x="159" y="18"/>
                  </a:lnTo>
                  <a:lnTo>
                    <a:pt x="162" y="31"/>
                  </a:lnTo>
                  <a:lnTo>
                    <a:pt x="164" y="49"/>
                  </a:lnTo>
                  <a:lnTo>
                    <a:pt x="169" y="100"/>
                  </a:lnTo>
                  <a:lnTo>
                    <a:pt x="177" y="230"/>
                  </a:lnTo>
                  <a:lnTo>
                    <a:pt x="194" y="636"/>
                  </a:lnTo>
                  <a:lnTo>
                    <a:pt x="210" y="974"/>
                  </a:lnTo>
                  <a:lnTo>
                    <a:pt x="218" y="1098"/>
                  </a:lnTo>
                  <a:lnTo>
                    <a:pt x="220" y="112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9" name="Freeform 9 5">
              <a:extLst>
                <a:ext uri="{FF2B5EF4-FFF2-40B4-BE49-F238E27FC236}">
                  <a16:creationId xmlns:a16="http://schemas.microsoft.com/office/drawing/2014/main" id="{A8179BFC-7961-421A-BAA0-9973EF80C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8084" y="1698559"/>
              <a:ext cx="423930" cy="989621"/>
            </a:xfrm>
            <a:custGeom>
              <a:avLst/>
              <a:gdLst/>
              <a:ahLst/>
              <a:cxnLst>
                <a:cxn ang="0">
                  <a:pos x="0" y="1126"/>
                </a:cxn>
                <a:cxn ang="0">
                  <a:pos x="3" y="1149"/>
                </a:cxn>
                <a:cxn ang="0">
                  <a:pos x="4" y="1169"/>
                </a:cxn>
                <a:cxn ang="0">
                  <a:pos x="6" y="1182"/>
                </a:cxn>
                <a:cxn ang="0">
                  <a:pos x="8" y="1188"/>
                </a:cxn>
                <a:cxn ang="0">
                  <a:pos x="9" y="1192"/>
                </a:cxn>
                <a:cxn ang="0">
                  <a:pos x="11" y="1196"/>
                </a:cxn>
                <a:cxn ang="0">
                  <a:pos x="11" y="1198"/>
                </a:cxn>
                <a:cxn ang="0">
                  <a:pos x="12" y="1200"/>
                </a:cxn>
                <a:cxn ang="0">
                  <a:pos x="14" y="1200"/>
                </a:cxn>
                <a:cxn ang="0">
                  <a:pos x="16" y="1198"/>
                </a:cxn>
                <a:cxn ang="0">
                  <a:pos x="16" y="1194"/>
                </a:cxn>
                <a:cxn ang="0">
                  <a:pos x="19" y="1186"/>
                </a:cxn>
                <a:cxn ang="0">
                  <a:pos x="20" y="1174"/>
                </a:cxn>
                <a:cxn ang="0">
                  <a:pos x="22" y="1157"/>
                </a:cxn>
                <a:cxn ang="0">
                  <a:pos x="25" y="1135"/>
                </a:cxn>
                <a:cxn ang="0">
                  <a:pos x="33" y="1024"/>
                </a:cxn>
                <a:cxn ang="0">
                  <a:pos x="41" y="858"/>
                </a:cxn>
                <a:cxn ang="0">
                  <a:pos x="59" y="464"/>
                </a:cxn>
                <a:cxn ang="0">
                  <a:pos x="66" y="271"/>
                </a:cxn>
                <a:cxn ang="0">
                  <a:pos x="73" y="180"/>
                </a:cxn>
                <a:cxn ang="0">
                  <a:pos x="76" y="109"/>
                </a:cxn>
                <a:cxn ang="0">
                  <a:pos x="81" y="61"/>
                </a:cxn>
                <a:cxn ang="0">
                  <a:pos x="82" y="41"/>
                </a:cxn>
                <a:cxn ang="0">
                  <a:pos x="86" y="24"/>
                </a:cxn>
                <a:cxn ang="0">
                  <a:pos x="87" y="12"/>
                </a:cxn>
                <a:cxn ang="0">
                  <a:pos x="89" y="6"/>
                </a:cxn>
                <a:cxn ang="0">
                  <a:pos x="90" y="2"/>
                </a:cxn>
                <a:cxn ang="0">
                  <a:pos x="92" y="0"/>
                </a:cxn>
                <a:cxn ang="0">
                  <a:pos x="94" y="0"/>
                </a:cxn>
                <a:cxn ang="0">
                  <a:pos x="94" y="2"/>
                </a:cxn>
                <a:cxn ang="0">
                  <a:pos x="97" y="8"/>
                </a:cxn>
                <a:cxn ang="0">
                  <a:pos x="98" y="16"/>
                </a:cxn>
                <a:cxn ang="0">
                  <a:pos x="100" y="30"/>
                </a:cxn>
                <a:cxn ang="0">
                  <a:pos x="103" y="49"/>
                </a:cxn>
                <a:cxn ang="0">
                  <a:pos x="106" y="88"/>
                </a:cxn>
                <a:cxn ang="0">
                  <a:pos x="109" y="147"/>
                </a:cxn>
                <a:cxn ang="0">
                  <a:pos x="129" y="515"/>
                </a:cxn>
                <a:cxn ang="0">
                  <a:pos x="137" y="724"/>
                </a:cxn>
                <a:cxn ang="0">
                  <a:pos x="144" y="905"/>
                </a:cxn>
                <a:cxn ang="0">
                  <a:pos x="154" y="1052"/>
                </a:cxn>
                <a:cxn ang="0">
                  <a:pos x="157" y="1102"/>
                </a:cxn>
                <a:cxn ang="0">
                  <a:pos x="160" y="1145"/>
                </a:cxn>
                <a:cxn ang="0">
                  <a:pos x="162" y="1165"/>
                </a:cxn>
                <a:cxn ang="0">
                  <a:pos x="165" y="1178"/>
                </a:cxn>
                <a:cxn ang="0">
                  <a:pos x="167" y="1190"/>
                </a:cxn>
                <a:cxn ang="0">
                  <a:pos x="168" y="1196"/>
                </a:cxn>
                <a:cxn ang="0">
                  <a:pos x="172" y="1200"/>
                </a:cxn>
                <a:cxn ang="0">
                  <a:pos x="173" y="1198"/>
                </a:cxn>
                <a:cxn ang="0">
                  <a:pos x="175" y="1194"/>
                </a:cxn>
                <a:cxn ang="0">
                  <a:pos x="176" y="1188"/>
                </a:cxn>
              </a:cxnLst>
              <a:rect l="0" t="0" r="r" b="b"/>
              <a:pathLst>
                <a:path w="176" h="1200">
                  <a:moveTo>
                    <a:pt x="0" y="1126"/>
                  </a:moveTo>
                  <a:lnTo>
                    <a:pt x="3" y="1149"/>
                  </a:lnTo>
                  <a:lnTo>
                    <a:pt x="4" y="1169"/>
                  </a:lnTo>
                  <a:lnTo>
                    <a:pt x="6" y="1182"/>
                  </a:lnTo>
                  <a:lnTo>
                    <a:pt x="8" y="1188"/>
                  </a:lnTo>
                  <a:lnTo>
                    <a:pt x="9" y="1192"/>
                  </a:lnTo>
                  <a:lnTo>
                    <a:pt x="11" y="1196"/>
                  </a:lnTo>
                  <a:lnTo>
                    <a:pt x="11" y="1198"/>
                  </a:lnTo>
                  <a:lnTo>
                    <a:pt x="12" y="1200"/>
                  </a:lnTo>
                  <a:lnTo>
                    <a:pt x="14" y="1200"/>
                  </a:lnTo>
                  <a:lnTo>
                    <a:pt x="16" y="1198"/>
                  </a:lnTo>
                  <a:lnTo>
                    <a:pt x="16" y="1194"/>
                  </a:lnTo>
                  <a:lnTo>
                    <a:pt x="19" y="1186"/>
                  </a:lnTo>
                  <a:lnTo>
                    <a:pt x="20" y="1174"/>
                  </a:lnTo>
                  <a:lnTo>
                    <a:pt x="22" y="1157"/>
                  </a:lnTo>
                  <a:lnTo>
                    <a:pt x="25" y="1135"/>
                  </a:lnTo>
                  <a:lnTo>
                    <a:pt x="33" y="1024"/>
                  </a:lnTo>
                  <a:lnTo>
                    <a:pt x="41" y="858"/>
                  </a:lnTo>
                  <a:lnTo>
                    <a:pt x="59" y="464"/>
                  </a:lnTo>
                  <a:lnTo>
                    <a:pt x="66" y="271"/>
                  </a:lnTo>
                  <a:lnTo>
                    <a:pt x="73" y="180"/>
                  </a:lnTo>
                  <a:lnTo>
                    <a:pt x="76" y="109"/>
                  </a:lnTo>
                  <a:lnTo>
                    <a:pt x="81" y="61"/>
                  </a:lnTo>
                  <a:lnTo>
                    <a:pt x="82" y="41"/>
                  </a:lnTo>
                  <a:lnTo>
                    <a:pt x="86" y="24"/>
                  </a:lnTo>
                  <a:lnTo>
                    <a:pt x="87" y="12"/>
                  </a:lnTo>
                  <a:lnTo>
                    <a:pt x="89" y="6"/>
                  </a:lnTo>
                  <a:lnTo>
                    <a:pt x="90" y="2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8" y="16"/>
                  </a:lnTo>
                  <a:lnTo>
                    <a:pt x="100" y="30"/>
                  </a:lnTo>
                  <a:lnTo>
                    <a:pt x="103" y="49"/>
                  </a:lnTo>
                  <a:lnTo>
                    <a:pt x="106" y="88"/>
                  </a:lnTo>
                  <a:lnTo>
                    <a:pt x="109" y="147"/>
                  </a:lnTo>
                  <a:lnTo>
                    <a:pt x="129" y="515"/>
                  </a:lnTo>
                  <a:lnTo>
                    <a:pt x="137" y="724"/>
                  </a:lnTo>
                  <a:lnTo>
                    <a:pt x="144" y="905"/>
                  </a:lnTo>
                  <a:lnTo>
                    <a:pt x="154" y="1052"/>
                  </a:lnTo>
                  <a:lnTo>
                    <a:pt x="157" y="1102"/>
                  </a:lnTo>
                  <a:lnTo>
                    <a:pt x="160" y="1145"/>
                  </a:lnTo>
                  <a:lnTo>
                    <a:pt x="162" y="1165"/>
                  </a:lnTo>
                  <a:lnTo>
                    <a:pt x="165" y="1178"/>
                  </a:lnTo>
                  <a:lnTo>
                    <a:pt x="167" y="1190"/>
                  </a:lnTo>
                  <a:lnTo>
                    <a:pt x="168" y="1196"/>
                  </a:lnTo>
                  <a:lnTo>
                    <a:pt x="172" y="1200"/>
                  </a:lnTo>
                  <a:lnTo>
                    <a:pt x="173" y="1198"/>
                  </a:lnTo>
                  <a:lnTo>
                    <a:pt x="175" y="1194"/>
                  </a:lnTo>
                  <a:lnTo>
                    <a:pt x="176" y="118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60" name="Freeform 10 5">
              <a:extLst>
                <a:ext uri="{FF2B5EF4-FFF2-40B4-BE49-F238E27FC236}">
                  <a16:creationId xmlns:a16="http://schemas.microsoft.com/office/drawing/2014/main" id="{E39DACB6-2A8A-40E6-9959-6DD7E56CD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374" y="1698559"/>
              <a:ext cx="537139" cy="989621"/>
            </a:xfrm>
            <a:custGeom>
              <a:avLst/>
              <a:gdLst/>
              <a:ahLst/>
              <a:cxnLst>
                <a:cxn ang="0">
                  <a:pos x="0" y="1188"/>
                </a:cxn>
                <a:cxn ang="0">
                  <a:pos x="2" y="1182"/>
                </a:cxn>
                <a:cxn ang="0">
                  <a:pos x="3" y="1171"/>
                </a:cxn>
                <a:cxn ang="0">
                  <a:pos x="5" y="1153"/>
                </a:cxn>
                <a:cxn ang="0">
                  <a:pos x="10" y="1106"/>
                </a:cxn>
                <a:cxn ang="0">
                  <a:pos x="18" y="989"/>
                </a:cxn>
                <a:cxn ang="0">
                  <a:pos x="34" y="611"/>
                </a:cxn>
                <a:cxn ang="0">
                  <a:pos x="42" y="429"/>
                </a:cxn>
                <a:cxn ang="0">
                  <a:pos x="51" y="252"/>
                </a:cxn>
                <a:cxn ang="0">
                  <a:pos x="54" y="182"/>
                </a:cxn>
                <a:cxn ang="0">
                  <a:pos x="59" y="117"/>
                </a:cxn>
                <a:cxn ang="0">
                  <a:pos x="62" y="72"/>
                </a:cxn>
                <a:cxn ang="0">
                  <a:pos x="66" y="35"/>
                </a:cxn>
                <a:cxn ang="0">
                  <a:pos x="67" y="26"/>
                </a:cxn>
                <a:cxn ang="0">
                  <a:pos x="69" y="18"/>
                </a:cxn>
                <a:cxn ang="0">
                  <a:pos x="70" y="8"/>
                </a:cxn>
                <a:cxn ang="0">
                  <a:pos x="72" y="2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7" y="2"/>
                </a:cxn>
                <a:cxn ang="0">
                  <a:pos x="78" y="8"/>
                </a:cxn>
                <a:cxn ang="0">
                  <a:pos x="81" y="18"/>
                </a:cxn>
                <a:cxn ang="0">
                  <a:pos x="83" y="31"/>
                </a:cxn>
                <a:cxn ang="0">
                  <a:pos x="86" y="67"/>
                </a:cxn>
                <a:cxn ang="0">
                  <a:pos x="89" y="111"/>
                </a:cxn>
                <a:cxn ang="0">
                  <a:pos x="97" y="244"/>
                </a:cxn>
                <a:cxn ang="0">
                  <a:pos x="117" y="646"/>
                </a:cxn>
                <a:cxn ang="0">
                  <a:pos x="124" y="847"/>
                </a:cxn>
                <a:cxn ang="0">
                  <a:pos x="132" y="1005"/>
                </a:cxn>
                <a:cxn ang="0">
                  <a:pos x="140" y="1114"/>
                </a:cxn>
                <a:cxn ang="0">
                  <a:pos x="144" y="1153"/>
                </a:cxn>
                <a:cxn ang="0">
                  <a:pos x="145" y="1171"/>
                </a:cxn>
                <a:cxn ang="0">
                  <a:pos x="148" y="1182"/>
                </a:cxn>
                <a:cxn ang="0">
                  <a:pos x="150" y="1192"/>
                </a:cxn>
                <a:cxn ang="0">
                  <a:pos x="152" y="1198"/>
                </a:cxn>
                <a:cxn ang="0">
                  <a:pos x="153" y="1200"/>
                </a:cxn>
                <a:cxn ang="0">
                  <a:pos x="156" y="1198"/>
                </a:cxn>
                <a:cxn ang="0">
                  <a:pos x="158" y="1192"/>
                </a:cxn>
                <a:cxn ang="0">
                  <a:pos x="159" y="1188"/>
                </a:cxn>
                <a:cxn ang="0">
                  <a:pos x="159" y="1182"/>
                </a:cxn>
                <a:cxn ang="0">
                  <a:pos x="163" y="1169"/>
                </a:cxn>
                <a:cxn ang="0">
                  <a:pos x="164" y="1151"/>
                </a:cxn>
                <a:cxn ang="0">
                  <a:pos x="169" y="1102"/>
                </a:cxn>
                <a:cxn ang="0">
                  <a:pos x="172" y="1042"/>
                </a:cxn>
                <a:cxn ang="0">
                  <a:pos x="180" y="894"/>
                </a:cxn>
                <a:cxn ang="0">
                  <a:pos x="198" y="486"/>
                </a:cxn>
                <a:cxn ang="0">
                  <a:pos x="206" y="303"/>
                </a:cxn>
                <a:cxn ang="0">
                  <a:pos x="214" y="160"/>
                </a:cxn>
                <a:cxn ang="0">
                  <a:pos x="218" y="98"/>
                </a:cxn>
                <a:cxn ang="0">
                  <a:pos x="220" y="70"/>
                </a:cxn>
                <a:cxn ang="0">
                  <a:pos x="223" y="45"/>
                </a:cxn>
              </a:cxnLst>
              <a:rect l="0" t="0" r="r" b="b"/>
              <a:pathLst>
                <a:path w="223" h="1200">
                  <a:moveTo>
                    <a:pt x="0" y="1188"/>
                  </a:moveTo>
                  <a:lnTo>
                    <a:pt x="2" y="1182"/>
                  </a:lnTo>
                  <a:lnTo>
                    <a:pt x="3" y="1171"/>
                  </a:lnTo>
                  <a:lnTo>
                    <a:pt x="5" y="1153"/>
                  </a:lnTo>
                  <a:lnTo>
                    <a:pt x="10" y="1106"/>
                  </a:lnTo>
                  <a:lnTo>
                    <a:pt x="18" y="989"/>
                  </a:lnTo>
                  <a:lnTo>
                    <a:pt x="34" y="611"/>
                  </a:lnTo>
                  <a:lnTo>
                    <a:pt x="42" y="429"/>
                  </a:lnTo>
                  <a:lnTo>
                    <a:pt x="51" y="252"/>
                  </a:lnTo>
                  <a:lnTo>
                    <a:pt x="54" y="182"/>
                  </a:lnTo>
                  <a:lnTo>
                    <a:pt x="59" y="117"/>
                  </a:lnTo>
                  <a:lnTo>
                    <a:pt x="62" y="72"/>
                  </a:lnTo>
                  <a:lnTo>
                    <a:pt x="66" y="35"/>
                  </a:lnTo>
                  <a:lnTo>
                    <a:pt x="67" y="26"/>
                  </a:lnTo>
                  <a:lnTo>
                    <a:pt x="69" y="18"/>
                  </a:lnTo>
                  <a:lnTo>
                    <a:pt x="70" y="8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7" y="2"/>
                  </a:lnTo>
                  <a:lnTo>
                    <a:pt x="78" y="8"/>
                  </a:lnTo>
                  <a:lnTo>
                    <a:pt x="81" y="18"/>
                  </a:lnTo>
                  <a:lnTo>
                    <a:pt x="83" y="31"/>
                  </a:lnTo>
                  <a:lnTo>
                    <a:pt x="86" y="67"/>
                  </a:lnTo>
                  <a:lnTo>
                    <a:pt x="89" y="111"/>
                  </a:lnTo>
                  <a:lnTo>
                    <a:pt x="97" y="244"/>
                  </a:lnTo>
                  <a:lnTo>
                    <a:pt x="117" y="646"/>
                  </a:lnTo>
                  <a:lnTo>
                    <a:pt x="124" y="847"/>
                  </a:lnTo>
                  <a:lnTo>
                    <a:pt x="132" y="1005"/>
                  </a:lnTo>
                  <a:lnTo>
                    <a:pt x="140" y="1114"/>
                  </a:lnTo>
                  <a:lnTo>
                    <a:pt x="144" y="1153"/>
                  </a:lnTo>
                  <a:lnTo>
                    <a:pt x="145" y="1171"/>
                  </a:lnTo>
                  <a:lnTo>
                    <a:pt x="148" y="1182"/>
                  </a:lnTo>
                  <a:lnTo>
                    <a:pt x="150" y="1192"/>
                  </a:lnTo>
                  <a:lnTo>
                    <a:pt x="152" y="1198"/>
                  </a:lnTo>
                  <a:lnTo>
                    <a:pt x="153" y="1200"/>
                  </a:lnTo>
                  <a:lnTo>
                    <a:pt x="156" y="1198"/>
                  </a:lnTo>
                  <a:lnTo>
                    <a:pt x="158" y="1192"/>
                  </a:lnTo>
                  <a:lnTo>
                    <a:pt x="159" y="1188"/>
                  </a:lnTo>
                  <a:lnTo>
                    <a:pt x="159" y="1182"/>
                  </a:lnTo>
                  <a:lnTo>
                    <a:pt x="163" y="1169"/>
                  </a:lnTo>
                  <a:lnTo>
                    <a:pt x="164" y="1151"/>
                  </a:lnTo>
                  <a:lnTo>
                    <a:pt x="169" y="1102"/>
                  </a:lnTo>
                  <a:lnTo>
                    <a:pt x="172" y="1042"/>
                  </a:lnTo>
                  <a:lnTo>
                    <a:pt x="180" y="894"/>
                  </a:lnTo>
                  <a:lnTo>
                    <a:pt x="198" y="486"/>
                  </a:lnTo>
                  <a:lnTo>
                    <a:pt x="206" y="303"/>
                  </a:lnTo>
                  <a:lnTo>
                    <a:pt x="214" y="160"/>
                  </a:lnTo>
                  <a:lnTo>
                    <a:pt x="218" y="98"/>
                  </a:lnTo>
                  <a:lnTo>
                    <a:pt x="220" y="70"/>
                  </a:lnTo>
                  <a:lnTo>
                    <a:pt x="223" y="45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8A2776-22F3-4443-A0E4-87D2B744A9FF}"/>
              </a:ext>
            </a:extLst>
          </p:cNvPr>
          <p:cNvGrpSpPr/>
          <p:nvPr/>
        </p:nvGrpSpPr>
        <p:grpSpPr>
          <a:xfrm>
            <a:off x="1698561" y="4928130"/>
            <a:ext cx="239852" cy="382038"/>
            <a:chOff x="6306566" y="4963590"/>
            <a:chExt cx="239852" cy="382038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A1C1C80-08CD-43AE-B9AF-0D08EBEF3D73}"/>
                </a:ext>
              </a:extLst>
            </p:cNvPr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3" name="Oval 23 1">
              <a:extLst>
                <a:ext uri="{FF2B5EF4-FFF2-40B4-BE49-F238E27FC236}">
                  <a16:creationId xmlns:a16="http://schemas.microsoft.com/office/drawing/2014/main" id="{3CF4EA18-B2C1-41ED-AF91-A3BA690E4C2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338CD64-75B8-4DAD-B52E-55B32FE37E8A}"/>
              </a:ext>
            </a:extLst>
          </p:cNvPr>
          <p:cNvGrpSpPr/>
          <p:nvPr/>
        </p:nvGrpSpPr>
        <p:grpSpPr>
          <a:xfrm>
            <a:off x="2028454" y="5195912"/>
            <a:ext cx="239852" cy="382038"/>
            <a:chOff x="6306566" y="4963590"/>
            <a:chExt cx="239852" cy="382038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E34936A-34CA-4407-95F0-83023DBD52CA}"/>
                </a:ext>
              </a:extLst>
            </p:cNvPr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6" name="Oval 23 2">
              <a:extLst>
                <a:ext uri="{FF2B5EF4-FFF2-40B4-BE49-F238E27FC236}">
                  <a16:creationId xmlns:a16="http://schemas.microsoft.com/office/drawing/2014/main" id="{0994D596-F3E3-4C8F-9815-C1E6B425C9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1CF6CC7-56F9-40C3-AD3E-3F66EBF59153}"/>
              </a:ext>
            </a:extLst>
          </p:cNvPr>
          <p:cNvGrpSpPr/>
          <p:nvPr/>
        </p:nvGrpSpPr>
        <p:grpSpPr>
          <a:xfrm>
            <a:off x="2414696" y="4907155"/>
            <a:ext cx="239852" cy="382038"/>
            <a:chOff x="6306566" y="4963590"/>
            <a:chExt cx="239852" cy="382038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C80FFDA8-21E1-4FD8-8FD7-7D5CD3499EB5}"/>
                </a:ext>
              </a:extLst>
            </p:cNvPr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9" name="Oval 23 3">
              <a:extLst>
                <a:ext uri="{FF2B5EF4-FFF2-40B4-BE49-F238E27FC236}">
                  <a16:creationId xmlns:a16="http://schemas.microsoft.com/office/drawing/2014/main" id="{198A5148-6DA6-4C3C-A67E-4D0F5E5A71E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693CFA-CA67-4C16-9EE7-13E0D14C7EFD}"/>
              </a:ext>
            </a:extLst>
          </p:cNvPr>
          <p:cNvGrpSpPr/>
          <p:nvPr/>
        </p:nvGrpSpPr>
        <p:grpSpPr>
          <a:xfrm>
            <a:off x="2773844" y="5085033"/>
            <a:ext cx="239852" cy="382038"/>
            <a:chOff x="6306566" y="4963590"/>
            <a:chExt cx="239852" cy="382038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FE00D72-5CBE-476C-9AA2-FE6947820C02}"/>
                </a:ext>
              </a:extLst>
            </p:cNvPr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2" name="Oval 23 4">
              <a:extLst>
                <a:ext uri="{FF2B5EF4-FFF2-40B4-BE49-F238E27FC236}">
                  <a16:creationId xmlns:a16="http://schemas.microsoft.com/office/drawing/2014/main" id="{0EEFCC6C-7029-44B0-896F-A49C56CDEDE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C302732-2DEE-47C9-9088-850E11089135}"/>
              </a:ext>
            </a:extLst>
          </p:cNvPr>
          <p:cNvGrpSpPr/>
          <p:nvPr/>
        </p:nvGrpSpPr>
        <p:grpSpPr>
          <a:xfrm>
            <a:off x="2391658" y="5296462"/>
            <a:ext cx="239852" cy="382038"/>
            <a:chOff x="6306566" y="4963590"/>
            <a:chExt cx="239852" cy="382038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22438DF-6331-482D-BCEE-5D6472BB4D62}"/>
                </a:ext>
              </a:extLst>
            </p:cNvPr>
            <p:cNvCxnSpPr/>
            <p:nvPr/>
          </p:nvCxnSpPr>
          <p:spPr bwMode="auto">
            <a:xfrm flipV="1">
              <a:off x="6326968" y="4963590"/>
              <a:ext cx="219450" cy="38203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5" name="Oval 23 5">
              <a:extLst>
                <a:ext uri="{FF2B5EF4-FFF2-40B4-BE49-F238E27FC236}">
                  <a16:creationId xmlns:a16="http://schemas.microsoft.com/office/drawing/2014/main" id="{40369F7B-C73B-403D-8626-8BD0EB04C97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06566" y="5068329"/>
              <a:ext cx="219450" cy="2194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51BA652-3D04-4416-88F3-58479B70D0C9}"/>
              </a:ext>
            </a:extLst>
          </p:cNvPr>
          <p:cNvCxnSpPr/>
          <p:nvPr/>
        </p:nvCxnSpPr>
        <p:spPr bwMode="auto">
          <a:xfrm>
            <a:off x="930182" y="5299359"/>
            <a:ext cx="621102" cy="0"/>
          </a:xfrm>
          <a:prstGeom prst="straightConnector1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BBC87F4-CB1F-4AEF-98C1-DAB6EF420291}"/>
              </a:ext>
            </a:extLst>
          </p:cNvPr>
          <p:cNvCxnSpPr/>
          <p:nvPr/>
        </p:nvCxnSpPr>
        <p:spPr bwMode="auto">
          <a:xfrm>
            <a:off x="3266318" y="5296462"/>
            <a:ext cx="621102" cy="0"/>
          </a:xfrm>
          <a:prstGeom prst="straightConnector1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DE63DA2C-6135-4354-9D58-7C128A4BE317}"/>
              </a:ext>
            </a:extLst>
          </p:cNvPr>
          <p:cNvCxnSpPr/>
          <p:nvPr/>
        </p:nvCxnSpPr>
        <p:spPr bwMode="auto">
          <a:xfrm>
            <a:off x="930182" y="2350464"/>
            <a:ext cx="621102" cy="0"/>
          </a:xfrm>
          <a:prstGeom prst="straightConnector1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E97E4CE-1B2C-4C07-AF40-0F89C1CCAA9C}"/>
              </a:ext>
            </a:extLst>
          </p:cNvPr>
          <p:cNvCxnSpPr/>
          <p:nvPr/>
        </p:nvCxnSpPr>
        <p:spPr bwMode="auto">
          <a:xfrm>
            <a:off x="3266318" y="2347567"/>
            <a:ext cx="621102" cy="0"/>
          </a:xfrm>
          <a:prstGeom prst="straightConnector1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80" name="Oval 23 6">
            <a:extLst>
              <a:ext uri="{FF2B5EF4-FFF2-40B4-BE49-F238E27FC236}">
                <a16:creationId xmlns:a16="http://schemas.microsoft.com/office/drawing/2014/main" id="{F919F3BB-8C44-434B-B12C-DF1B3FD345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05024" y="2428648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1" name="Oval 23 7">
            <a:extLst>
              <a:ext uri="{FF2B5EF4-FFF2-40B4-BE49-F238E27FC236}">
                <a16:creationId xmlns:a16="http://schemas.microsoft.com/office/drawing/2014/main" id="{CFC37875-86A9-4D36-A77D-E29EEC4100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12332" y="2189597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" name="Oval 23 8">
            <a:extLst>
              <a:ext uri="{FF2B5EF4-FFF2-40B4-BE49-F238E27FC236}">
                <a16:creationId xmlns:a16="http://schemas.microsoft.com/office/drawing/2014/main" id="{4AAA549D-5ADC-42BF-A323-AAF3CF6FF9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25535" y="2520380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3" name="Oval 23 9">
            <a:extLst>
              <a:ext uri="{FF2B5EF4-FFF2-40B4-BE49-F238E27FC236}">
                <a16:creationId xmlns:a16="http://schemas.microsoft.com/office/drawing/2014/main" id="{AE0B6656-3C9F-45EC-9F71-DB63CFE534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37906" y="2331227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4" name="Oval 23 10">
            <a:extLst>
              <a:ext uri="{FF2B5EF4-FFF2-40B4-BE49-F238E27FC236}">
                <a16:creationId xmlns:a16="http://schemas.microsoft.com/office/drawing/2014/main" id="{2737C6EA-A92C-47BB-89EF-E63F231569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4119" y="2172886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" name="image17.png 1">
            <a:extLst>
              <a:ext uri="{FF2B5EF4-FFF2-40B4-BE49-F238E27FC236}">
                <a16:creationId xmlns:a16="http://schemas.microsoft.com/office/drawing/2014/main" id="{F04909D3-B43B-4683-80C9-5D531DFEB3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166" r="61476"/>
          <a:stretch/>
        </p:blipFill>
        <p:spPr>
          <a:xfrm>
            <a:off x="7584713" y="1809308"/>
            <a:ext cx="3762998" cy="1733634"/>
          </a:xfrm>
          <a:prstGeom prst="rect">
            <a:avLst/>
          </a:prstGeom>
          <a:ln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E48B90-8D68-4D76-90A5-FEF44C16A6A5}"/>
              </a:ext>
            </a:extLst>
          </p:cNvPr>
          <p:cNvSpPr/>
          <p:nvPr/>
        </p:nvSpPr>
        <p:spPr bwMode="auto">
          <a:xfrm>
            <a:off x="8059623" y="2163326"/>
            <a:ext cx="1375408" cy="4624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85" name="image17.png 2">
            <a:extLst>
              <a:ext uri="{FF2B5EF4-FFF2-40B4-BE49-F238E27FC236}">
                <a16:creationId xmlns:a16="http://schemas.microsoft.com/office/drawing/2014/main" id="{B0DF4B38-7373-4148-9570-5A95E08D8E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40" t="68285" r="11536" b="-817"/>
          <a:stretch/>
        </p:blipFill>
        <p:spPr>
          <a:xfrm>
            <a:off x="7629222" y="4803584"/>
            <a:ext cx="3762998" cy="1717736"/>
          </a:xfrm>
          <a:prstGeom prst="rect">
            <a:avLst/>
          </a:prstGeom>
          <a:ln/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1BEF8C9-5D51-411B-A06A-B1BEA780C4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080" y="1604010"/>
            <a:ext cx="746529" cy="236206"/>
          </a:xfrm>
          <a:prstGeom prst="rect">
            <a:avLst/>
          </a:prstGeom>
        </p:spPr>
      </p:pic>
      <p:sp>
        <p:nvSpPr>
          <p:cNvPr id="87" name="Rechteck 175 3">
            <a:extLst>
              <a:ext uri="{FF2B5EF4-FFF2-40B4-BE49-F238E27FC236}">
                <a16:creationId xmlns:a16="http://schemas.microsoft.com/office/drawing/2014/main" id="{60B68829-3CDA-450B-BE08-7142FB1F1D60}"/>
              </a:ext>
            </a:extLst>
          </p:cNvPr>
          <p:cNvSpPr/>
          <p:nvPr/>
        </p:nvSpPr>
        <p:spPr>
          <a:xfrm>
            <a:off x="7836736" y="1496847"/>
            <a:ext cx="2674351" cy="39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good-cavity regime:</a:t>
            </a:r>
            <a:endParaRPr lang="de-DE" sz="14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6CE95A3F-8422-425C-B7A2-FDDFB05B4D2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77" y="4539414"/>
            <a:ext cx="746529" cy="236206"/>
          </a:xfrm>
          <a:prstGeom prst="rect">
            <a:avLst/>
          </a:prstGeom>
        </p:spPr>
      </p:pic>
      <p:sp>
        <p:nvSpPr>
          <p:cNvPr id="89" name="Rechteck 175 4">
            <a:extLst>
              <a:ext uri="{FF2B5EF4-FFF2-40B4-BE49-F238E27FC236}">
                <a16:creationId xmlns:a16="http://schemas.microsoft.com/office/drawing/2014/main" id="{2B354BDD-C5A6-4CA7-87CD-A4F2FC77E08A}"/>
              </a:ext>
            </a:extLst>
          </p:cNvPr>
          <p:cNvSpPr/>
          <p:nvPr/>
        </p:nvSpPr>
        <p:spPr>
          <a:xfrm>
            <a:off x="7836736" y="4432250"/>
            <a:ext cx="2674351" cy="39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bad-cavity regime:</a:t>
            </a:r>
            <a:endParaRPr lang="de-DE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0" name="Rechteck 175 3">
            <a:extLst>
              <a:ext uri="{FF2B5EF4-FFF2-40B4-BE49-F238E27FC236}">
                <a16:creationId xmlns:a16="http://schemas.microsoft.com/office/drawing/2014/main" id="{F271A651-6C24-4FD6-A4E2-53FE8A7C42A0}"/>
              </a:ext>
            </a:extLst>
          </p:cNvPr>
          <p:cNvSpPr/>
          <p:nvPr/>
        </p:nvSpPr>
        <p:spPr>
          <a:xfrm>
            <a:off x="8009555" y="2282465"/>
            <a:ext cx="1565580" cy="39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rgbClr val="00A3FF"/>
                </a:solidFill>
                <a:latin typeface="Arial" charset="0"/>
              </a:rPr>
              <a:t>cavity mode</a:t>
            </a:r>
            <a:endParaRPr lang="de-DE" sz="1400" dirty="0">
              <a:solidFill>
                <a:srgbClr val="00A3FF"/>
              </a:solidFill>
              <a:latin typeface="Arial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FCDD639-987D-4BF7-A62F-FBCB70486378}"/>
              </a:ext>
            </a:extLst>
          </p:cNvPr>
          <p:cNvSpPr/>
          <p:nvPr/>
        </p:nvSpPr>
        <p:spPr bwMode="auto">
          <a:xfrm>
            <a:off x="7438389" y="2676124"/>
            <a:ext cx="1243296" cy="34335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2" name="Rechteck 175 3">
            <a:extLst>
              <a:ext uri="{FF2B5EF4-FFF2-40B4-BE49-F238E27FC236}">
                <a16:creationId xmlns:a16="http://schemas.microsoft.com/office/drawing/2014/main" id="{77BA8B85-B76B-4CE9-9E98-E7BE43B3795E}"/>
              </a:ext>
            </a:extLst>
          </p:cNvPr>
          <p:cNvSpPr/>
          <p:nvPr/>
        </p:nvSpPr>
        <p:spPr>
          <a:xfrm>
            <a:off x="7403287" y="2710138"/>
            <a:ext cx="1565580" cy="39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rgbClr val="FF0000"/>
                </a:solidFill>
                <a:latin typeface="Arial" charset="0"/>
              </a:rPr>
              <a:t>gain profile</a:t>
            </a:r>
            <a:endParaRPr lang="de-DE" sz="1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8E842EE-ED5B-46EF-A20B-D1C61230446E}"/>
              </a:ext>
            </a:extLst>
          </p:cNvPr>
          <p:cNvSpPr/>
          <p:nvPr/>
        </p:nvSpPr>
        <p:spPr bwMode="auto">
          <a:xfrm>
            <a:off x="8029766" y="5194689"/>
            <a:ext cx="1375408" cy="4624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4" name="Rechteck 175 3">
            <a:extLst>
              <a:ext uri="{FF2B5EF4-FFF2-40B4-BE49-F238E27FC236}">
                <a16:creationId xmlns:a16="http://schemas.microsoft.com/office/drawing/2014/main" id="{FEF833AF-41C0-4F4D-8FF4-10DF4579EB9C}"/>
              </a:ext>
            </a:extLst>
          </p:cNvPr>
          <p:cNvSpPr/>
          <p:nvPr/>
        </p:nvSpPr>
        <p:spPr>
          <a:xfrm>
            <a:off x="7979698" y="5313828"/>
            <a:ext cx="1565580" cy="39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rgbClr val="00A3FF"/>
                </a:solidFill>
                <a:latin typeface="Arial" charset="0"/>
              </a:rPr>
              <a:t>cavity mode</a:t>
            </a:r>
            <a:endParaRPr lang="de-DE" sz="1400" dirty="0">
              <a:solidFill>
                <a:srgbClr val="00A3FF"/>
              </a:solidFill>
              <a:latin typeface="Arial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612693B-DB03-4D4B-A37D-5A0155C63435}"/>
              </a:ext>
            </a:extLst>
          </p:cNvPr>
          <p:cNvSpPr/>
          <p:nvPr/>
        </p:nvSpPr>
        <p:spPr bwMode="auto">
          <a:xfrm>
            <a:off x="8344267" y="5854193"/>
            <a:ext cx="1243296" cy="34335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6" name="Rechteck 175 3">
            <a:extLst>
              <a:ext uri="{FF2B5EF4-FFF2-40B4-BE49-F238E27FC236}">
                <a16:creationId xmlns:a16="http://schemas.microsoft.com/office/drawing/2014/main" id="{41D2882D-50CE-4581-88DA-C176D77100C8}"/>
              </a:ext>
            </a:extLst>
          </p:cNvPr>
          <p:cNvSpPr/>
          <p:nvPr/>
        </p:nvSpPr>
        <p:spPr>
          <a:xfrm>
            <a:off x="8309165" y="5888206"/>
            <a:ext cx="1565580" cy="39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srgbClr val="FF0000"/>
                </a:solidFill>
                <a:latin typeface="Arial" charset="0"/>
              </a:rPr>
              <a:t>gain profile</a:t>
            </a:r>
            <a:endParaRPr lang="de-DE" sz="1400" dirty="0">
              <a:solidFill>
                <a:srgbClr val="FF00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289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5" grpId="0" animBg="1"/>
      <p:bldP spid="89" grpId="0"/>
      <p:bldP spid="93" grpId="0" animBg="1"/>
      <p:bldP spid="94" grpId="0"/>
      <p:bldP spid="95" grpId="0" animBg="1"/>
      <p:bldP spid="9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A4A55A-C6D6-482B-8F55-2085388EBB65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0F43530-5D3E-46C9-85A5-0C0FF40E5FFF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defTabSz="410766" fontAlgn="auto">
              <a:defRPr/>
            </a:pPr>
            <a:r>
              <a:rPr lang="de-DE" sz="3600" kern="0" dirty="0" err="1"/>
              <a:t>Active</a:t>
            </a:r>
            <a:r>
              <a:rPr lang="de-DE" sz="3600" kern="0" dirty="0"/>
              <a:t> </a:t>
            </a:r>
            <a:r>
              <a:rPr lang="de-DE" sz="3600" kern="0" dirty="0" err="1"/>
              <a:t>optical</a:t>
            </a:r>
            <a:r>
              <a:rPr lang="de-DE" sz="3600" kern="0" dirty="0"/>
              <a:t> </a:t>
            </a:r>
            <a:r>
              <a:rPr lang="de-DE" sz="3600" kern="0" dirty="0" err="1"/>
              <a:t>clock</a:t>
            </a:r>
            <a:endParaRPr lang="en-US" sz="3600" kern="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33CE96C-824B-4BA6-95D0-D2E186557B31}"/>
              </a:ext>
            </a:extLst>
          </p:cNvPr>
          <p:cNvSpPr/>
          <p:nvPr/>
        </p:nvSpPr>
        <p:spPr bwMode="auto">
          <a:xfrm>
            <a:off x="6601630" y="1644592"/>
            <a:ext cx="289041" cy="13414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" name="Oval 23">
            <a:extLst>
              <a:ext uri="{FF2B5EF4-FFF2-40B4-BE49-F238E27FC236}">
                <a16:creationId xmlns:a16="http://schemas.microsoft.com/office/drawing/2014/main" id="{4C7F09E9-E12B-4DEF-AC28-7B6A1E66FB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0593" y="2030261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4" name="Oval 23">
            <a:extLst>
              <a:ext uri="{FF2B5EF4-FFF2-40B4-BE49-F238E27FC236}">
                <a16:creationId xmlns:a16="http://schemas.microsoft.com/office/drawing/2014/main" id="{D8029849-5ACA-4C0E-AFE5-EE753AEF1E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0486" y="2298043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5" name="Oval 23">
            <a:extLst>
              <a:ext uri="{FF2B5EF4-FFF2-40B4-BE49-F238E27FC236}">
                <a16:creationId xmlns:a16="http://schemas.microsoft.com/office/drawing/2014/main" id="{3C6ABD58-393F-425D-8F44-FB4E1F4D1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36728" y="2009286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6" name="Oval 23">
            <a:extLst>
              <a:ext uri="{FF2B5EF4-FFF2-40B4-BE49-F238E27FC236}">
                <a16:creationId xmlns:a16="http://schemas.microsoft.com/office/drawing/2014/main" id="{5B0850A5-6DBC-414E-B16C-3A5BAD9AF0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5876" y="2187164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7" name="Oval 23">
            <a:extLst>
              <a:ext uri="{FF2B5EF4-FFF2-40B4-BE49-F238E27FC236}">
                <a16:creationId xmlns:a16="http://schemas.microsoft.com/office/drawing/2014/main" id="{EFA44A81-41D6-4023-9FBC-31D2DAF926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13690" y="2398593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8" name="Rechteck 175">
            <a:extLst>
              <a:ext uri="{FF2B5EF4-FFF2-40B4-BE49-F238E27FC236}">
                <a16:creationId xmlns:a16="http://schemas.microsoft.com/office/drawing/2014/main" id="{11558CF7-C63E-49AE-9028-02922801A452}"/>
              </a:ext>
            </a:extLst>
          </p:cNvPr>
          <p:cNvSpPr/>
          <p:nvPr/>
        </p:nvSpPr>
        <p:spPr>
          <a:xfrm>
            <a:off x="1753745" y="868538"/>
            <a:ext cx="6069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srgbClr val="0070C0"/>
                </a:solidFill>
                <a:latin typeface="Arial" charset="0"/>
              </a:rPr>
              <a:t>Goal: </a:t>
            </a:r>
            <a:r>
              <a:rPr lang="en-GB" sz="1600" dirty="0">
                <a:solidFill>
                  <a:prstClr val="black"/>
                </a:solidFill>
                <a:latin typeface="Arial" charset="0"/>
              </a:rPr>
              <a:t>photons from </a:t>
            </a:r>
            <a:r>
              <a:rPr lang="en-GB" sz="1600" dirty="0" err="1">
                <a:solidFill>
                  <a:prstClr val="black"/>
                </a:solidFill>
                <a:latin typeface="Arial" charset="0"/>
              </a:rPr>
              <a:t>mHz</a:t>
            </a:r>
            <a:r>
              <a:rPr lang="en-GB" sz="1600" dirty="0">
                <a:solidFill>
                  <a:prstClr val="black"/>
                </a:solidFill>
                <a:latin typeface="Arial" charset="0"/>
              </a:rPr>
              <a:t> linewidth transition</a:t>
            </a:r>
          </a:p>
        </p:txBody>
      </p:sp>
      <p:sp>
        <p:nvSpPr>
          <p:cNvPr id="109" name="Oval 23">
            <a:extLst>
              <a:ext uri="{FF2B5EF4-FFF2-40B4-BE49-F238E27FC236}">
                <a16:creationId xmlns:a16="http://schemas.microsoft.com/office/drawing/2014/main" id="{B841231C-8338-4926-999B-7EB5B0094A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6249" y="2387861"/>
            <a:ext cx="219450" cy="219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00C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6382D3A-A9B5-45CD-ADDC-98B3F030B9B2}"/>
              </a:ext>
            </a:extLst>
          </p:cNvPr>
          <p:cNvGrpSpPr/>
          <p:nvPr/>
        </p:nvGrpSpPr>
        <p:grpSpPr>
          <a:xfrm rot="6628019">
            <a:off x="5287185" y="1403845"/>
            <a:ext cx="410994" cy="146450"/>
            <a:chOff x="948387" y="2244096"/>
            <a:chExt cx="254300" cy="81358"/>
          </a:xfrm>
        </p:grpSpPr>
        <p:sp>
          <p:nvSpPr>
            <p:cNvPr id="111" name="Freihandform 776">
              <a:extLst>
                <a:ext uri="{FF2B5EF4-FFF2-40B4-BE49-F238E27FC236}">
                  <a16:creationId xmlns:a16="http://schemas.microsoft.com/office/drawing/2014/main" id="{EFC46017-281C-43D4-9928-A7BCD000217A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Times New Roman"/>
              </a:endParaRP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347D24CE-F59F-4096-BEBA-C80BC0EACA4E}"/>
                </a:ext>
              </a:extLst>
            </p:cNvPr>
            <p:cNvCxnSpPr>
              <a:stCxn id="111" idx="0"/>
            </p:cNvCxnSpPr>
            <p:nvPr/>
          </p:nvCxnSpPr>
          <p:spPr>
            <a:xfrm rot="14971981" flipV="1">
              <a:off x="968634" y="2258510"/>
              <a:ext cx="24147" cy="6464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19393F4-8DF3-4E79-B3CF-5EE30CB2AFF8}"/>
              </a:ext>
            </a:extLst>
          </p:cNvPr>
          <p:cNvGrpSpPr/>
          <p:nvPr/>
        </p:nvGrpSpPr>
        <p:grpSpPr>
          <a:xfrm rot="10190313">
            <a:off x="6943115" y="2170871"/>
            <a:ext cx="410994" cy="146450"/>
            <a:chOff x="948387" y="2244096"/>
            <a:chExt cx="254300" cy="81358"/>
          </a:xfrm>
        </p:grpSpPr>
        <p:sp>
          <p:nvSpPr>
            <p:cNvPr id="114" name="Freihandform 776">
              <a:extLst>
                <a:ext uri="{FF2B5EF4-FFF2-40B4-BE49-F238E27FC236}">
                  <a16:creationId xmlns:a16="http://schemas.microsoft.com/office/drawing/2014/main" id="{AE3CCA94-413E-43DE-9173-F48A34BB62D5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Times New Roman"/>
              </a:endParaRPr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607C8050-8768-4A4C-BF2C-A22845ED7C23}"/>
                </a:ext>
              </a:extLst>
            </p:cNvPr>
            <p:cNvCxnSpPr>
              <a:stCxn id="114" idx="0"/>
            </p:cNvCxnSpPr>
            <p:nvPr/>
          </p:nvCxnSpPr>
          <p:spPr>
            <a:xfrm rot="14971981" flipV="1">
              <a:off x="968634" y="2258510"/>
              <a:ext cx="24147" cy="6464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825A56C-47CD-4D2D-A1C1-965894A83E3A}"/>
              </a:ext>
            </a:extLst>
          </p:cNvPr>
          <p:cNvGrpSpPr/>
          <p:nvPr/>
        </p:nvGrpSpPr>
        <p:grpSpPr>
          <a:xfrm rot="19962045">
            <a:off x="4663133" y="2825471"/>
            <a:ext cx="410994" cy="146450"/>
            <a:chOff x="948387" y="2244096"/>
            <a:chExt cx="254300" cy="81358"/>
          </a:xfrm>
        </p:grpSpPr>
        <p:sp>
          <p:nvSpPr>
            <p:cNvPr id="117" name="Freihandform 776">
              <a:extLst>
                <a:ext uri="{FF2B5EF4-FFF2-40B4-BE49-F238E27FC236}">
                  <a16:creationId xmlns:a16="http://schemas.microsoft.com/office/drawing/2014/main" id="{9A6184D2-7237-4FD0-847F-3293F9B4A833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Times New Roman"/>
              </a:endParaRP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53D2A03E-CEE4-4DE8-87B5-0F268B9219A4}"/>
                </a:ext>
              </a:extLst>
            </p:cNvPr>
            <p:cNvCxnSpPr>
              <a:stCxn id="117" idx="0"/>
            </p:cNvCxnSpPr>
            <p:nvPr/>
          </p:nvCxnSpPr>
          <p:spPr>
            <a:xfrm rot="14971981" flipV="1">
              <a:off x="968634" y="2258510"/>
              <a:ext cx="24147" cy="6464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034245F-A296-4B13-A57C-8007B8EA7FA8}"/>
              </a:ext>
            </a:extLst>
          </p:cNvPr>
          <p:cNvGrpSpPr/>
          <p:nvPr/>
        </p:nvGrpSpPr>
        <p:grpSpPr>
          <a:xfrm rot="13768632">
            <a:off x="6150338" y="3037062"/>
            <a:ext cx="410994" cy="146450"/>
            <a:chOff x="948387" y="2244096"/>
            <a:chExt cx="254300" cy="81358"/>
          </a:xfrm>
        </p:grpSpPr>
        <p:sp>
          <p:nvSpPr>
            <p:cNvPr id="120" name="Freihandform 776">
              <a:extLst>
                <a:ext uri="{FF2B5EF4-FFF2-40B4-BE49-F238E27FC236}">
                  <a16:creationId xmlns:a16="http://schemas.microsoft.com/office/drawing/2014/main" id="{D8BDA92B-E386-46B4-8F43-8C4678D077D4}"/>
                </a:ext>
              </a:extLst>
            </p:cNvPr>
            <p:cNvSpPr/>
            <p:nvPr/>
          </p:nvSpPr>
          <p:spPr>
            <a:xfrm>
              <a:off x="1015691" y="2244096"/>
              <a:ext cx="186996" cy="81358"/>
            </a:xfrm>
            <a:custGeom>
              <a:avLst/>
              <a:gdLst>
                <a:gd name="connsiteX0" fmla="*/ 0 w 724619"/>
                <a:gd name="connsiteY0" fmla="*/ 163903 h 296175"/>
                <a:gd name="connsiteX1" fmla="*/ 129396 w 724619"/>
                <a:gd name="connsiteY1" fmla="*/ 163903 h 296175"/>
                <a:gd name="connsiteX2" fmla="*/ 232913 w 724619"/>
                <a:gd name="connsiteY2" fmla="*/ 34506 h 296175"/>
                <a:gd name="connsiteX3" fmla="*/ 336430 w 724619"/>
                <a:gd name="connsiteY3" fmla="*/ 267420 h 296175"/>
                <a:gd name="connsiteX4" fmla="*/ 448573 w 724619"/>
                <a:gd name="connsiteY4" fmla="*/ 34506 h 296175"/>
                <a:gd name="connsiteX5" fmla="*/ 552090 w 724619"/>
                <a:gd name="connsiteY5" fmla="*/ 293299 h 296175"/>
                <a:gd name="connsiteX6" fmla="*/ 664234 w 724619"/>
                <a:gd name="connsiteY6" fmla="*/ 17253 h 296175"/>
                <a:gd name="connsiteX7" fmla="*/ 724619 w 724619"/>
                <a:gd name="connsiteY7" fmla="*/ 189782 h 296175"/>
                <a:gd name="connsiteX0" fmla="*/ -1 w 595222"/>
                <a:gd name="connsiteY0" fmla="*/ 148694 h 278114"/>
                <a:gd name="connsiteX1" fmla="*/ 103516 w 595222"/>
                <a:gd name="connsiteY1" fmla="*/ 19297 h 278114"/>
                <a:gd name="connsiteX2" fmla="*/ 207033 w 595222"/>
                <a:gd name="connsiteY2" fmla="*/ 252211 h 278114"/>
                <a:gd name="connsiteX3" fmla="*/ 319176 w 595222"/>
                <a:gd name="connsiteY3" fmla="*/ 19297 h 278114"/>
                <a:gd name="connsiteX4" fmla="*/ 422693 w 595222"/>
                <a:gd name="connsiteY4" fmla="*/ 278090 h 278114"/>
                <a:gd name="connsiteX5" fmla="*/ 534837 w 595222"/>
                <a:gd name="connsiteY5" fmla="*/ 2044 h 278114"/>
                <a:gd name="connsiteX6" fmla="*/ 595222 w 595222"/>
                <a:gd name="connsiteY6" fmla="*/ 174573 h 278114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30082 w 595222"/>
                <a:gd name="connsiteY4" fmla="*/ 219153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95222"/>
                <a:gd name="connsiteY0" fmla="*/ 148694 h 252210"/>
                <a:gd name="connsiteX1" fmla="*/ 103516 w 595222"/>
                <a:gd name="connsiteY1" fmla="*/ 19297 h 252210"/>
                <a:gd name="connsiteX2" fmla="*/ 207033 w 595222"/>
                <a:gd name="connsiteY2" fmla="*/ 252211 h 252210"/>
                <a:gd name="connsiteX3" fmla="*/ 319176 w 595222"/>
                <a:gd name="connsiteY3" fmla="*/ 19297 h 252210"/>
                <a:gd name="connsiteX4" fmla="*/ 422692 w 595222"/>
                <a:gd name="connsiteY4" fmla="*/ 248621 h 252210"/>
                <a:gd name="connsiteX5" fmla="*/ 534837 w 595222"/>
                <a:gd name="connsiteY5" fmla="*/ 2044 h 252210"/>
                <a:gd name="connsiteX6" fmla="*/ 595222 w 595222"/>
                <a:gd name="connsiteY6" fmla="*/ 174573 h 252210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34837 w 587831"/>
                <a:gd name="connsiteY5" fmla="*/ 2542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5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33081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7831"/>
                <a:gd name="connsiteY0" fmla="*/ 149192 h 252708"/>
                <a:gd name="connsiteX1" fmla="*/ 103516 w 587831"/>
                <a:gd name="connsiteY1" fmla="*/ 19794 h 252708"/>
                <a:gd name="connsiteX2" fmla="*/ 207033 w 587831"/>
                <a:gd name="connsiteY2" fmla="*/ 252709 h 252708"/>
                <a:gd name="connsiteX3" fmla="*/ 319176 w 587831"/>
                <a:gd name="connsiteY3" fmla="*/ 19795 h 252708"/>
                <a:gd name="connsiteX4" fmla="*/ 422692 w 587831"/>
                <a:gd name="connsiteY4" fmla="*/ 249119 h 252708"/>
                <a:gd name="connsiteX5" fmla="*/ 505271 w 587831"/>
                <a:gd name="connsiteY5" fmla="*/ 2543 h 252708"/>
                <a:gd name="connsiteX6" fmla="*/ 587831 w 587831"/>
                <a:gd name="connsiteY6" fmla="*/ 152968 h 252708"/>
                <a:gd name="connsiteX0" fmla="*/ -1 w 580437"/>
                <a:gd name="connsiteY0" fmla="*/ 148187 h 251703"/>
                <a:gd name="connsiteX1" fmla="*/ 103516 w 580437"/>
                <a:gd name="connsiteY1" fmla="*/ 18789 h 251703"/>
                <a:gd name="connsiteX2" fmla="*/ 207033 w 580437"/>
                <a:gd name="connsiteY2" fmla="*/ 251704 h 251703"/>
                <a:gd name="connsiteX3" fmla="*/ 319176 w 580437"/>
                <a:gd name="connsiteY3" fmla="*/ 18790 h 251703"/>
                <a:gd name="connsiteX4" fmla="*/ 422692 w 580437"/>
                <a:gd name="connsiteY4" fmla="*/ 248114 h 251703"/>
                <a:gd name="connsiteX5" fmla="*/ 505271 w 580437"/>
                <a:gd name="connsiteY5" fmla="*/ 1538 h 251703"/>
                <a:gd name="connsiteX6" fmla="*/ 580437 w 580437"/>
                <a:gd name="connsiteY6" fmla="*/ 210899 h 251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0437" h="251703">
                  <a:moveTo>
                    <a:pt x="-1" y="148187"/>
                  </a:moveTo>
                  <a:cubicBezTo>
                    <a:pt x="38818" y="126621"/>
                    <a:pt x="69010" y="1536"/>
                    <a:pt x="103516" y="18789"/>
                  </a:cubicBezTo>
                  <a:cubicBezTo>
                    <a:pt x="138022" y="36042"/>
                    <a:pt x="171090" y="251704"/>
                    <a:pt x="207033" y="251704"/>
                  </a:cubicBezTo>
                  <a:cubicBezTo>
                    <a:pt x="242976" y="251704"/>
                    <a:pt x="283233" y="19388"/>
                    <a:pt x="319176" y="18790"/>
                  </a:cubicBezTo>
                  <a:cubicBezTo>
                    <a:pt x="355119" y="18192"/>
                    <a:pt x="391676" y="250989"/>
                    <a:pt x="422692" y="248114"/>
                  </a:cubicBezTo>
                  <a:cubicBezTo>
                    <a:pt x="453708" y="245239"/>
                    <a:pt x="476516" y="18791"/>
                    <a:pt x="505271" y="1538"/>
                  </a:cubicBezTo>
                  <a:cubicBezTo>
                    <a:pt x="534026" y="-15715"/>
                    <a:pt x="564622" y="116008"/>
                    <a:pt x="580437" y="210899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srgbClr val="000000"/>
                </a:solidFill>
                <a:latin typeface="Times New Roman"/>
              </a:endParaRP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27E80464-2ECE-4C92-B548-62A052AB7830}"/>
                </a:ext>
              </a:extLst>
            </p:cNvPr>
            <p:cNvCxnSpPr>
              <a:stCxn id="120" idx="0"/>
            </p:cNvCxnSpPr>
            <p:nvPr/>
          </p:nvCxnSpPr>
          <p:spPr>
            <a:xfrm rot="14971981" flipV="1">
              <a:off x="968634" y="2258510"/>
              <a:ext cx="24147" cy="6464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Rechteck 175">
            <a:extLst>
              <a:ext uri="{FF2B5EF4-FFF2-40B4-BE49-F238E27FC236}">
                <a16:creationId xmlns:a16="http://schemas.microsoft.com/office/drawing/2014/main" id="{EB222130-9D3F-4F6A-A072-1AC69F2EB0FF}"/>
              </a:ext>
            </a:extLst>
          </p:cNvPr>
          <p:cNvSpPr/>
          <p:nvPr/>
        </p:nvSpPr>
        <p:spPr>
          <a:xfrm>
            <a:off x="1815825" y="3482644"/>
            <a:ext cx="1391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srgbClr val="0070C0"/>
                </a:solidFill>
                <a:latin typeface="Arial" charset="0"/>
              </a:rPr>
              <a:t>Challenges: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3" name="Rechteck 175">
            <a:extLst>
              <a:ext uri="{FF2B5EF4-FFF2-40B4-BE49-F238E27FC236}">
                <a16:creationId xmlns:a16="http://schemas.microsoft.com/office/drawing/2014/main" id="{EBC53FB7-1291-4D98-8C3B-1C8A145B4543}"/>
              </a:ext>
            </a:extLst>
          </p:cNvPr>
          <p:cNvSpPr/>
          <p:nvPr/>
        </p:nvSpPr>
        <p:spPr>
          <a:xfrm>
            <a:off x="3207521" y="3482644"/>
            <a:ext cx="6069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Arial" charset="0"/>
              </a:rPr>
              <a:t>minutes of excited state lifetime</a:t>
            </a:r>
            <a:endParaRPr lang="en-GB" sz="16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124" name="Rechteck 175">
            <a:extLst>
              <a:ext uri="{FF2B5EF4-FFF2-40B4-BE49-F238E27FC236}">
                <a16:creationId xmlns:a16="http://schemas.microsoft.com/office/drawing/2014/main" id="{2DF60535-846C-476E-863E-1F5B5C90BD7A}"/>
              </a:ext>
            </a:extLst>
          </p:cNvPr>
          <p:cNvSpPr/>
          <p:nvPr/>
        </p:nvSpPr>
        <p:spPr>
          <a:xfrm>
            <a:off x="1815824" y="4495716"/>
            <a:ext cx="7954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srgbClr val="0070C0"/>
                </a:solidFill>
                <a:latin typeface="Arial" charset="0"/>
              </a:rPr>
              <a:t>Solution: </a:t>
            </a:r>
            <a:r>
              <a:rPr lang="en-GB" sz="1600" dirty="0">
                <a:solidFill>
                  <a:srgbClr val="000000"/>
                </a:solidFill>
                <a:latin typeface="Arial" charset="0"/>
              </a:rPr>
              <a:t>enhance emission into single mode by </a:t>
            </a:r>
            <a:r>
              <a:rPr lang="en-GB" sz="1600" dirty="0" err="1">
                <a:solidFill>
                  <a:srgbClr val="000000"/>
                </a:solidFill>
                <a:latin typeface="Arial" charset="0"/>
              </a:rPr>
              <a:t>superradiance</a:t>
            </a:r>
            <a:endParaRPr lang="en-GB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5" name="Rechteck 175">
            <a:extLst>
              <a:ext uri="{FF2B5EF4-FFF2-40B4-BE49-F238E27FC236}">
                <a16:creationId xmlns:a16="http://schemas.microsoft.com/office/drawing/2014/main" id="{541F9207-D5A8-409B-AE7C-10A62342F639}"/>
              </a:ext>
            </a:extLst>
          </p:cNvPr>
          <p:cNvSpPr/>
          <p:nvPr/>
        </p:nvSpPr>
        <p:spPr>
          <a:xfrm>
            <a:off x="3207521" y="3723478"/>
            <a:ext cx="6069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Arial" charset="0"/>
              </a:rPr>
              <a:t>emission into 4</a:t>
            </a:r>
            <a:r>
              <a:rPr lang="en-GB" sz="1600" dirty="0">
                <a:solidFill>
                  <a:prstClr val="black"/>
                </a:solidFill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126" name="Rectangle 1">
            <a:extLst>
              <a:ext uri="{FF2B5EF4-FFF2-40B4-BE49-F238E27FC236}">
                <a16:creationId xmlns:a16="http://schemas.microsoft.com/office/drawing/2014/main" id="{F8807208-66BA-4F77-843D-3FD07779D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2369" y="4930796"/>
            <a:ext cx="7140096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Jingbiao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Chen, 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arXiv:physics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/0512096 (2005), Chinese Science Bulletin 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54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348 (2009)</a:t>
            </a:r>
          </a:p>
          <a:p>
            <a:pPr algn="l" eaLnBrk="0" hangingPunct="0"/>
            <a:endParaRPr lang="en-US" altLang="en-US" sz="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D.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Meiser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J. Ye, D. R. Carlson, M. J. Holland, PRL 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102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163601 (2009)</a:t>
            </a:r>
          </a:p>
          <a:p>
            <a:pPr algn="l" eaLnBrk="0" hangingPunct="0"/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26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/>
      <p:bldP spid="124" grpId="0"/>
      <p:bldP spid="125" grpId="0"/>
      <p:bldP spid="1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C27230D-D803-42A3-A97A-627583E894C6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0F43530-5D3E-46C9-85A5-0C0FF40E5FFF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defTabSz="410766" fontAlgn="auto">
              <a:defRPr/>
            </a:pPr>
            <a:r>
              <a:rPr lang="de-DE" sz="3600" kern="0" dirty="0" err="1"/>
              <a:t>Phased</a:t>
            </a:r>
            <a:r>
              <a:rPr lang="de-DE" sz="3600" kern="0" dirty="0"/>
              <a:t> </a:t>
            </a:r>
            <a:r>
              <a:rPr lang="de-DE" sz="3600" kern="0" dirty="0" err="1"/>
              <a:t>array</a:t>
            </a:r>
            <a:r>
              <a:rPr lang="de-DE" sz="3600" kern="0" dirty="0"/>
              <a:t> </a:t>
            </a:r>
            <a:r>
              <a:rPr lang="de-DE" sz="3600" kern="0" dirty="0" err="1"/>
              <a:t>of</a:t>
            </a:r>
            <a:r>
              <a:rPr lang="de-DE" sz="3600" kern="0" dirty="0"/>
              <a:t> </a:t>
            </a:r>
            <a:r>
              <a:rPr lang="de-DE" sz="3600" i="1" kern="0" dirty="0"/>
              <a:t>N</a:t>
            </a:r>
            <a:r>
              <a:rPr lang="de-DE" sz="3600" kern="0" dirty="0"/>
              <a:t> </a:t>
            </a:r>
            <a:r>
              <a:rPr lang="de-DE" sz="3600" kern="0" dirty="0" err="1"/>
              <a:t>emitters</a:t>
            </a:r>
            <a:endParaRPr lang="en-US" sz="3600" kern="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0B07F4D-4B3C-4C3D-AFF7-8AE78CF8B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252" y="1938075"/>
            <a:ext cx="4264729" cy="789765"/>
          </a:xfrm>
          <a:prstGeom prst="rect">
            <a:avLst/>
          </a:prstGeom>
        </p:spPr>
      </p:pic>
      <p:sp>
        <p:nvSpPr>
          <p:cNvPr id="30" name="Rechteck 175">
            <a:extLst>
              <a:ext uri="{FF2B5EF4-FFF2-40B4-BE49-F238E27FC236}">
                <a16:creationId xmlns:a16="http://schemas.microsoft.com/office/drawing/2014/main" id="{07423E65-88A9-4508-BC72-B27B5A02C5F2}"/>
              </a:ext>
            </a:extLst>
          </p:cNvPr>
          <p:cNvSpPr/>
          <p:nvPr/>
        </p:nvSpPr>
        <p:spPr>
          <a:xfrm>
            <a:off x="533222" y="866821"/>
            <a:ext cx="3110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Closer spaced than wavelength </a:t>
            </a:r>
          </a:p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Random phase</a:t>
            </a:r>
          </a:p>
        </p:txBody>
      </p:sp>
      <p:sp>
        <p:nvSpPr>
          <p:cNvPr id="31" name="Rechteck 175">
            <a:extLst>
              <a:ext uri="{FF2B5EF4-FFF2-40B4-BE49-F238E27FC236}">
                <a16:creationId xmlns:a16="http://schemas.microsoft.com/office/drawing/2014/main" id="{149EB1EE-708C-4597-A06A-FD7CC8178257}"/>
              </a:ext>
            </a:extLst>
          </p:cNvPr>
          <p:cNvSpPr/>
          <p:nvPr/>
        </p:nvSpPr>
        <p:spPr>
          <a:xfrm>
            <a:off x="752552" y="5745471"/>
            <a:ext cx="2292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Random interference</a:t>
            </a:r>
          </a:p>
        </p:txBody>
      </p:sp>
      <p:sp>
        <p:nvSpPr>
          <p:cNvPr id="32" name="Rechteck 175">
            <a:extLst>
              <a:ext uri="{FF2B5EF4-FFF2-40B4-BE49-F238E27FC236}">
                <a16:creationId xmlns:a16="http://schemas.microsoft.com/office/drawing/2014/main" id="{5A651D1C-B228-4D8A-9189-809FF75B47D4}"/>
              </a:ext>
            </a:extLst>
          </p:cNvPr>
          <p:cNvSpPr/>
          <p:nvPr/>
        </p:nvSpPr>
        <p:spPr>
          <a:xfrm>
            <a:off x="752552" y="6402682"/>
            <a:ext cx="12321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Power ~ </a:t>
            </a:r>
            <a:r>
              <a:rPr lang="en-GB" sz="1600" i="1" dirty="0">
                <a:solidFill>
                  <a:prstClr val="black"/>
                </a:solidFill>
                <a:latin typeface="Arial" charset="0"/>
              </a:rPr>
              <a:t>N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19FDAB7-ABAB-441C-BBF1-F84D44623EBD}"/>
              </a:ext>
            </a:extLst>
          </p:cNvPr>
          <p:cNvSpPr/>
          <p:nvPr/>
        </p:nvSpPr>
        <p:spPr bwMode="auto">
          <a:xfrm>
            <a:off x="5066242" y="2187586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36D1187-E444-4E43-95DF-AB7DBCE12DA7}"/>
              </a:ext>
            </a:extLst>
          </p:cNvPr>
          <p:cNvCxnSpPr>
            <a:endCxn id="33" idx="7"/>
          </p:cNvCxnSpPr>
          <p:nvPr/>
        </p:nvCxnSpPr>
        <p:spPr bwMode="auto">
          <a:xfrm flipV="1">
            <a:off x="5248037" y="2240948"/>
            <a:ext cx="128548" cy="1288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Rechteck 175">
            <a:extLst>
              <a:ext uri="{FF2B5EF4-FFF2-40B4-BE49-F238E27FC236}">
                <a16:creationId xmlns:a16="http://schemas.microsoft.com/office/drawing/2014/main" id="{E8057301-DC51-44CB-AF3E-0E1132ADE1F8}"/>
              </a:ext>
            </a:extLst>
          </p:cNvPr>
          <p:cNvSpPr/>
          <p:nvPr/>
        </p:nvSpPr>
        <p:spPr>
          <a:xfrm>
            <a:off x="4537062" y="5819050"/>
            <a:ext cx="27532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Constructive interference</a:t>
            </a:r>
          </a:p>
        </p:txBody>
      </p:sp>
      <p:sp>
        <p:nvSpPr>
          <p:cNvPr id="36" name="Rechteck 175">
            <a:extLst>
              <a:ext uri="{FF2B5EF4-FFF2-40B4-BE49-F238E27FC236}">
                <a16:creationId xmlns:a16="http://schemas.microsoft.com/office/drawing/2014/main" id="{EA2902A9-26E5-4DC1-BE82-846B81A86CB4}"/>
              </a:ext>
            </a:extLst>
          </p:cNvPr>
          <p:cNvSpPr/>
          <p:nvPr/>
        </p:nvSpPr>
        <p:spPr>
          <a:xfrm>
            <a:off x="4537062" y="6406481"/>
            <a:ext cx="14868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Power ~ </a:t>
            </a:r>
            <a:r>
              <a:rPr lang="en-GB" sz="1600" i="1" dirty="0">
                <a:solidFill>
                  <a:prstClr val="black"/>
                </a:solidFill>
                <a:latin typeface="Arial" charset="0"/>
              </a:rPr>
              <a:t>N</a:t>
            </a:r>
            <a:r>
              <a:rPr lang="en-GB" sz="2000" baseline="30000" dirty="0">
                <a:solidFill>
                  <a:prstClr val="black"/>
                </a:solidFill>
                <a:latin typeface="Arial" charset="0"/>
              </a:rPr>
              <a:t>2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" name="Rechteck 175">
            <a:extLst>
              <a:ext uri="{FF2B5EF4-FFF2-40B4-BE49-F238E27FC236}">
                <a16:creationId xmlns:a16="http://schemas.microsoft.com/office/drawing/2014/main" id="{F19D69F2-E1C9-4C71-A5ED-63EC15EFAD52}"/>
              </a:ext>
            </a:extLst>
          </p:cNvPr>
          <p:cNvSpPr/>
          <p:nvPr/>
        </p:nvSpPr>
        <p:spPr>
          <a:xfrm>
            <a:off x="4559139" y="6123174"/>
            <a:ext cx="14647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E-field ~ </a:t>
            </a:r>
            <a:r>
              <a:rPr lang="en-GB" sz="1600" i="1" dirty="0">
                <a:solidFill>
                  <a:prstClr val="black"/>
                </a:solidFill>
                <a:latin typeface="Arial" charset="0"/>
              </a:rPr>
              <a:t>N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2CACA20-9C66-42D2-80A0-E2BF26549E7E}"/>
              </a:ext>
            </a:extLst>
          </p:cNvPr>
          <p:cNvSpPr/>
          <p:nvPr/>
        </p:nvSpPr>
        <p:spPr bwMode="auto">
          <a:xfrm>
            <a:off x="4692664" y="1710055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2F85AF4-1637-4A70-B94E-D9B449F17908}"/>
              </a:ext>
            </a:extLst>
          </p:cNvPr>
          <p:cNvCxnSpPr>
            <a:endCxn id="38" idx="7"/>
          </p:cNvCxnSpPr>
          <p:nvPr/>
        </p:nvCxnSpPr>
        <p:spPr bwMode="auto">
          <a:xfrm flipV="1">
            <a:off x="4874458" y="1763417"/>
            <a:ext cx="128548" cy="1288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6FEB3C1-6383-49F7-B04A-B07BC0D71D5E}"/>
              </a:ext>
            </a:extLst>
          </p:cNvPr>
          <p:cNvSpPr/>
          <p:nvPr/>
        </p:nvSpPr>
        <p:spPr bwMode="auto">
          <a:xfrm>
            <a:off x="5442466" y="1781260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7F32EF0-7EE0-4822-A7C3-BB770232232A}"/>
              </a:ext>
            </a:extLst>
          </p:cNvPr>
          <p:cNvCxnSpPr>
            <a:endCxn id="40" idx="7"/>
          </p:cNvCxnSpPr>
          <p:nvPr/>
        </p:nvCxnSpPr>
        <p:spPr bwMode="auto">
          <a:xfrm flipV="1">
            <a:off x="5624261" y="1834622"/>
            <a:ext cx="128548" cy="1288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BB90E4B4-F429-4A7F-A8A6-630DBD2C3778}"/>
              </a:ext>
            </a:extLst>
          </p:cNvPr>
          <p:cNvSpPr/>
          <p:nvPr/>
        </p:nvSpPr>
        <p:spPr bwMode="auto">
          <a:xfrm>
            <a:off x="5627476" y="2294872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04481F1-C2CF-4B35-8F00-A716D13B692C}"/>
              </a:ext>
            </a:extLst>
          </p:cNvPr>
          <p:cNvCxnSpPr>
            <a:endCxn id="42" idx="7"/>
          </p:cNvCxnSpPr>
          <p:nvPr/>
        </p:nvCxnSpPr>
        <p:spPr bwMode="auto">
          <a:xfrm flipV="1">
            <a:off x="5809271" y="2348234"/>
            <a:ext cx="128548" cy="1288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F59AD14F-6398-4665-8787-7A66D439D4E9}"/>
              </a:ext>
            </a:extLst>
          </p:cNvPr>
          <p:cNvSpPr/>
          <p:nvPr/>
        </p:nvSpPr>
        <p:spPr bwMode="auto">
          <a:xfrm>
            <a:off x="4639417" y="2432280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0FFB30C-9C08-4471-BAB5-2E854B90BF7D}"/>
              </a:ext>
            </a:extLst>
          </p:cNvPr>
          <p:cNvCxnSpPr>
            <a:endCxn id="44" idx="7"/>
          </p:cNvCxnSpPr>
          <p:nvPr/>
        </p:nvCxnSpPr>
        <p:spPr bwMode="auto">
          <a:xfrm flipV="1">
            <a:off x="4821212" y="2485641"/>
            <a:ext cx="128548" cy="1288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926B9837-C77C-488F-98F6-60D2B7B2F393}"/>
              </a:ext>
            </a:extLst>
          </p:cNvPr>
          <p:cNvSpPr/>
          <p:nvPr/>
        </p:nvSpPr>
        <p:spPr bwMode="auto">
          <a:xfrm>
            <a:off x="6123457" y="1977792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CD2F0C0-E407-4EED-881D-90091FB115C2}"/>
              </a:ext>
            </a:extLst>
          </p:cNvPr>
          <p:cNvCxnSpPr>
            <a:endCxn id="46" idx="7"/>
          </p:cNvCxnSpPr>
          <p:nvPr/>
        </p:nvCxnSpPr>
        <p:spPr bwMode="auto">
          <a:xfrm flipV="1">
            <a:off x="6305252" y="2031154"/>
            <a:ext cx="128548" cy="1288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3FE1CC8-6F1E-4322-BEA3-C13F944D9872}"/>
              </a:ext>
            </a:extLst>
          </p:cNvPr>
          <p:cNvGrpSpPr/>
          <p:nvPr/>
        </p:nvGrpSpPr>
        <p:grpSpPr>
          <a:xfrm rot="10800000">
            <a:off x="8384718" y="2129232"/>
            <a:ext cx="363588" cy="364373"/>
            <a:chOff x="8464736" y="1895158"/>
            <a:chExt cx="363588" cy="364373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B9F9AF4-870F-4983-A8D9-ECD41A160499}"/>
                </a:ext>
              </a:extLst>
            </p:cNvPr>
            <p:cNvSpPr/>
            <p:nvPr/>
          </p:nvSpPr>
          <p:spPr bwMode="auto">
            <a:xfrm>
              <a:off x="8464736" y="1895158"/>
              <a:ext cx="363588" cy="364373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C02D253-10BD-4C92-8971-A2B5D6628421}"/>
                </a:ext>
              </a:extLst>
            </p:cNvPr>
            <p:cNvCxnSpPr>
              <a:cxnSpLocks/>
              <a:endCxn id="49" idx="0"/>
            </p:cNvCxnSpPr>
            <p:nvPr/>
          </p:nvCxnSpPr>
          <p:spPr bwMode="auto">
            <a:xfrm rot="10800000">
              <a:off x="8646530" y="1895158"/>
              <a:ext cx="0" cy="182187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D4CF31-AE63-49B4-B6F9-A26FCACEEF9D}"/>
              </a:ext>
            </a:extLst>
          </p:cNvPr>
          <p:cNvGrpSpPr/>
          <p:nvPr/>
        </p:nvGrpSpPr>
        <p:grpSpPr>
          <a:xfrm>
            <a:off x="8975178" y="2129232"/>
            <a:ext cx="363588" cy="364373"/>
            <a:chOff x="8464736" y="1895158"/>
            <a:chExt cx="363588" cy="36437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7B36CAE-A693-4EAC-B922-0B46822B6BB8}"/>
                </a:ext>
              </a:extLst>
            </p:cNvPr>
            <p:cNvSpPr/>
            <p:nvPr/>
          </p:nvSpPr>
          <p:spPr bwMode="auto">
            <a:xfrm>
              <a:off x="8464736" y="1895158"/>
              <a:ext cx="363588" cy="364373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EE2D35D-A134-4FB7-84E9-7FB62B4023BB}"/>
                </a:ext>
              </a:extLst>
            </p:cNvPr>
            <p:cNvCxnSpPr>
              <a:cxnSpLocks/>
              <a:endCxn id="52" idx="0"/>
            </p:cNvCxnSpPr>
            <p:nvPr/>
          </p:nvCxnSpPr>
          <p:spPr bwMode="auto">
            <a:xfrm flipV="1">
              <a:off x="8646530" y="1895158"/>
              <a:ext cx="0" cy="18218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54B4276-C97B-4E9F-A52B-0985EE1A55F4}"/>
              </a:ext>
            </a:extLst>
          </p:cNvPr>
          <p:cNvGrpSpPr/>
          <p:nvPr/>
        </p:nvGrpSpPr>
        <p:grpSpPr>
          <a:xfrm rot="10800000">
            <a:off x="9565638" y="2129232"/>
            <a:ext cx="363588" cy="364373"/>
            <a:chOff x="8464736" y="1895158"/>
            <a:chExt cx="363588" cy="36437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BA548F9-A5CE-4F86-96C4-BA74B6C52B9D}"/>
                </a:ext>
              </a:extLst>
            </p:cNvPr>
            <p:cNvSpPr/>
            <p:nvPr/>
          </p:nvSpPr>
          <p:spPr bwMode="auto">
            <a:xfrm>
              <a:off x="8464736" y="1895158"/>
              <a:ext cx="363588" cy="364373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4FCFD37-798E-4F30-AFD3-B2AA4A15C4ED}"/>
                </a:ext>
              </a:extLst>
            </p:cNvPr>
            <p:cNvCxnSpPr>
              <a:cxnSpLocks/>
              <a:endCxn id="55" idx="0"/>
            </p:cNvCxnSpPr>
            <p:nvPr/>
          </p:nvCxnSpPr>
          <p:spPr bwMode="auto">
            <a:xfrm rot="10800000">
              <a:off x="8646530" y="1895158"/>
              <a:ext cx="0" cy="182187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8625A9-1D72-479C-B980-6348ACE9E29C}"/>
              </a:ext>
            </a:extLst>
          </p:cNvPr>
          <p:cNvGrpSpPr/>
          <p:nvPr/>
        </p:nvGrpSpPr>
        <p:grpSpPr>
          <a:xfrm>
            <a:off x="10156098" y="2129232"/>
            <a:ext cx="363588" cy="364373"/>
            <a:chOff x="8464736" y="1895158"/>
            <a:chExt cx="363588" cy="364373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21226A5-E110-47A4-817A-92581E329D36}"/>
                </a:ext>
              </a:extLst>
            </p:cNvPr>
            <p:cNvSpPr/>
            <p:nvPr/>
          </p:nvSpPr>
          <p:spPr bwMode="auto">
            <a:xfrm>
              <a:off x="8464736" y="1895158"/>
              <a:ext cx="363588" cy="364373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C8C4C16-91BA-4B26-82CD-EFFC7BE9F9A0}"/>
                </a:ext>
              </a:extLst>
            </p:cNvPr>
            <p:cNvCxnSpPr>
              <a:cxnSpLocks/>
              <a:endCxn id="58" idx="0"/>
            </p:cNvCxnSpPr>
            <p:nvPr/>
          </p:nvCxnSpPr>
          <p:spPr bwMode="auto">
            <a:xfrm flipV="1">
              <a:off x="8646530" y="1895158"/>
              <a:ext cx="0" cy="18218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E75D376-5E77-4027-9D7A-BD95EE824F18}"/>
              </a:ext>
            </a:extLst>
          </p:cNvPr>
          <p:cNvGrpSpPr/>
          <p:nvPr/>
        </p:nvGrpSpPr>
        <p:grpSpPr>
          <a:xfrm rot="10800000">
            <a:off x="10746559" y="2129232"/>
            <a:ext cx="363588" cy="364373"/>
            <a:chOff x="8464736" y="1895158"/>
            <a:chExt cx="363588" cy="36437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FFEFE6F-59A0-4874-8961-8D348A4C449B}"/>
                </a:ext>
              </a:extLst>
            </p:cNvPr>
            <p:cNvSpPr/>
            <p:nvPr/>
          </p:nvSpPr>
          <p:spPr bwMode="auto">
            <a:xfrm>
              <a:off x="8464736" y="1895158"/>
              <a:ext cx="363588" cy="364373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2FB1E8EF-9A9D-41CE-90FF-A3087B3FED07}"/>
                </a:ext>
              </a:extLst>
            </p:cNvPr>
            <p:cNvCxnSpPr>
              <a:cxnSpLocks/>
              <a:endCxn id="61" idx="0"/>
            </p:cNvCxnSpPr>
            <p:nvPr/>
          </p:nvCxnSpPr>
          <p:spPr bwMode="auto">
            <a:xfrm rot="10800000">
              <a:off x="8646530" y="1895158"/>
              <a:ext cx="0" cy="182187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3" name="Rechteck 175">
            <a:extLst>
              <a:ext uri="{FF2B5EF4-FFF2-40B4-BE49-F238E27FC236}">
                <a16:creationId xmlns:a16="http://schemas.microsoft.com/office/drawing/2014/main" id="{33AAAFCA-BD06-40B8-9E03-78A709973F1C}"/>
              </a:ext>
            </a:extLst>
          </p:cNvPr>
          <p:cNvSpPr/>
          <p:nvPr/>
        </p:nvSpPr>
        <p:spPr>
          <a:xfrm>
            <a:off x="752552" y="6104839"/>
            <a:ext cx="18286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E-field ~ Sqrt(</a:t>
            </a:r>
            <a:r>
              <a:rPr lang="en-GB" sz="1600" i="1" dirty="0">
                <a:solidFill>
                  <a:prstClr val="black"/>
                </a:solidFill>
                <a:latin typeface="Arial" charset="0"/>
              </a:rPr>
              <a:t>N)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" name="Rechteck 175">
            <a:extLst>
              <a:ext uri="{FF2B5EF4-FFF2-40B4-BE49-F238E27FC236}">
                <a16:creationId xmlns:a16="http://schemas.microsoft.com/office/drawing/2014/main" id="{1C768EA4-4028-4FEF-82B4-FC5915B2A27C}"/>
              </a:ext>
            </a:extLst>
          </p:cNvPr>
          <p:cNvSpPr/>
          <p:nvPr/>
        </p:nvSpPr>
        <p:spPr>
          <a:xfrm rot="16200000">
            <a:off x="10741611" y="4360195"/>
            <a:ext cx="2414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latin typeface="Arial" charset="0"/>
              </a:rPr>
              <a:t>Electric field   (arb. units.)</a:t>
            </a:r>
          </a:p>
        </p:txBody>
      </p:sp>
      <p:sp>
        <p:nvSpPr>
          <p:cNvPr id="65" name="Rechteck 175">
            <a:extLst>
              <a:ext uri="{FF2B5EF4-FFF2-40B4-BE49-F238E27FC236}">
                <a16:creationId xmlns:a16="http://schemas.microsoft.com/office/drawing/2014/main" id="{A1EBC7DB-795E-4ECD-9EE8-62FA25FBAEE9}"/>
              </a:ext>
            </a:extLst>
          </p:cNvPr>
          <p:cNvSpPr/>
          <p:nvPr/>
        </p:nvSpPr>
        <p:spPr>
          <a:xfrm>
            <a:off x="8566513" y="6417189"/>
            <a:ext cx="29957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Power along axis ~ </a:t>
            </a:r>
            <a:r>
              <a:rPr lang="en-GB" sz="1600" i="1" dirty="0">
                <a:solidFill>
                  <a:prstClr val="black"/>
                </a:solidFill>
                <a:latin typeface="Arial" charset="0"/>
              </a:rPr>
              <a:t>N</a:t>
            </a:r>
            <a:r>
              <a:rPr lang="en-GB" sz="2000" baseline="30000" dirty="0">
                <a:solidFill>
                  <a:prstClr val="black"/>
                </a:solidFill>
                <a:latin typeface="Arial" charset="0"/>
              </a:rPr>
              <a:t>2</a:t>
            </a:r>
            <a:endParaRPr lang="en-GB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" name="Rechteck 175">
            <a:extLst>
              <a:ext uri="{FF2B5EF4-FFF2-40B4-BE49-F238E27FC236}">
                <a16:creationId xmlns:a16="http://schemas.microsoft.com/office/drawing/2014/main" id="{DAAC81B0-22B9-4BE9-AC76-020D16BEC5D2}"/>
              </a:ext>
            </a:extLst>
          </p:cNvPr>
          <p:cNvSpPr/>
          <p:nvPr/>
        </p:nvSpPr>
        <p:spPr>
          <a:xfrm>
            <a:off x="163935" y="2968369"/>
            <a:ext cx="15776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srgbClr val="0070C0"/>
                </a:solidFill>
                <a:latin typeface="Arial" charset="0"/>
              </a:rPr>
              <a:t>Electric field</a:t>
            </a:r>
          </a:p>
        </p:txBody>
      </p:sp>
      <p:sp>
        <p:nvSpPr>
          <p:cNvPr id="67" name="Rechteck 175">
            <a:extLst>
              <a:ext uri="{FF2B5EF4-FFF2-40B4-BE49-F238E27FC236}">
                <a16:creationId xmlns:a16="http://schemas.microsoft.com/office/drawing/2014/main" id="{E07EA5D3-9792-435D-B44F-DE2C5365AC36}"/>
              </a:ext>
            </a:extLst>
          </p:cNvPr>
          <p:cNvSpPr/>
          <p:nvPr/>
        </p:nvSpPr>
        <p:spPr>
          <a:xfrm>
            <a:off x="8394236" y="866821"/>
            <a:ext cx="3110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Spaced wavelength/2 along axis</a:t>
            </a:r>
          </a:p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Alternating phase</a:t>
            </a:r>
          </a:p>
        </p:txBody>
      </p:sp>
      <p:sp>
        <p:nvSpPr>
          <p:cNvPr id="68" name="Rechteck 175">
            <a:extLst>
              <a:ext uri="{FF2B5EF4-FFF2-40B4-BE49-F238E27FC236}">
                <a16:creationId xmlns:a16="http://schemas.microsoft.com/office/drawing/2014/main" id="{43CCDF34-3D01-446F-9DCD-8BA51903189B}"/>
              </a:ext>
            </a:extLst>
          </p:cNvPr>
          <p:cNvSpPr/>
          <p:nvPr/>
        </p:nvSpPr>
        <p:spPr>
          <a:xfrm>
            <a:off x="4418464" y="876449"/>
            <a:ext cx="3110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Closer spaced than wavelength </a:t>
            </a:r>
          </a:p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Same phase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AFB4FF9-3C00-4C67-BB47-26D58D4DD97A}"/>
              </a:ext>
            </a:extLst>
          </p:cNvPr>
          <p:cNvSpPr/>
          <p:nvPr/>
        </p:nvSpPr>
        <p:spPr bwMode="auto">
          <a:xfrm>
            <a:off x="1267743" y="2042145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3757B5F-3C79-411F-88D0-4DEE1BD51D15}"/>
              </a:ext>
            </a:extLst>
          </p:cNvPr>
          <p:cNvCxnSpPr>
            <a:cxnSpLocks/>
            <a:endCxn id="69" idx="6"/>
          </p:cNvCxnSpPr>
          <p:nvPr/>
        </p:nvCxnSpPr>
        <p:spPr bwMode="auto">
          <a:xfrm flipV="1">
            <a:off x="1449538" y="2224332"/>
            <a:ext cx="181793" cy="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CD5624DB-15F1-4464-8B51-06DDFF163C50}"/>
              </a:ext>
            </a:extLst>
          </p:cNvPr>
          <p:cNvSpPr/>
          <p:nvPr/>
        </p:nvSpPr>
        <p:spPr bwMode="auto">
          <a:xfrm>
            <a:off x="894165" y="1564614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E5B84C2-2921-409E-A2D7-92BF7BDA1B8C}"/>
              </a:ext>
            </a:extLst>
          </p:cNvPr>
          <p:cNvCxnSpPr>
            <a:endCxn id="71" idx="7"/>
          </p:cNvCxnSpPr>
          <p:nvPr/>
        </p:nvCxnSpPr>
        <p:spPr bwMode="auto">
          <a:xfrm flipV="1">
            <a:off x="1075959" y="1617976"/>
            <a:ext cx="128548" cy="12882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694731F0-EE94-41F3-B6C4-D66F89537EF4}"/>
              </a:ext>
            </a:extLst>
          </p:cNvPr>
          <p:cNvSpPr/>
          <p:nvPr/>
        </p:nvSpPr>
        <p:spPr bwMode="auto">
          <a:xfrm>
            <a:off x="1643967" y="1635819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08B27F8-C857-4282-A480-A10ABFDC4E3F}"/>
              </a:ext>
            </a:extLst>
          </p:cNvPr>
          <p:cNvCxnSpPr>
            <a:cxnSpLocks/>
            <a:endCxn id="73" idx="1"/>
          </p:cNvCxnSpPr>
          <p:nvPr/>
        </p:nvCxnSpPr>
        <p:spPr bwMode="auto">
          <a:xfrm flipH="1" flipV="1">
            <a:off x="1697213" y="1689180"/>
            <a:ext cx="128550" cy="12882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E8820609-0EDB-49C4-B1E0-E2164FEBC965}"/>
              </a:ext>
            </a:extLst>
          </p:cNvPr>
          <p:cNvSpPr/>
          <p:nvPr/>
        </p:nvSpPr>
        <p:spPr bwMode="auto">
          <a:xfrm>
            <a:off x="1828977" y="2149431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0632723-3B76-4F31-925E-D4F5046ACC8A}"/>
              </a:ext>
            </a:extLst>
          </p:cNvPr>
          <p:cNvCxnSpPr>
            <a:cxnSpLocks/>
            <a:endCxn id="75" idx="3"/>
          </p:cNvCxnSpPr>
          <p:nvPr/>
        </p:nvCxnSpPr>
        <p:spPr bwMode="auto">
          <a:xfrm flipH="1">
            <a:off x="1882223" y="2331619"/>
            <a:ext cx="128550" cy="12882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9F1401F2-8B26-461D-9F61-70CC8173FF3E}"/>
              </a:ext>
            </a:extLst>
          </p:cNvPr>
          <p:cNvSpPr/>
          <p:nvPr/>
        </p:nvSpPr>
        <p:spPr bwMode="auto">
          <a:xfrm>
            <a:off x="840918" y="2286839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27CEBF6-8D37-4894-8ED1-BE0F17E3CC30}"/>
              </a:ext>
            </a:extLst>
          </p:cNvPr>
          <p:cNvCxnSpPr>
            <a:cxnSpLocks/>
            <a:endCxn id="77" idx="2"/>
          </p:cNvCxnSpPr>
          <p:nvPr/>
        </p:nvCxnSpPr>
        <p:spPr bwMode="auto">
          <a:xfrm flipH="1">
            <a:off x="840918" y="2469026"/>
            <a:ext cx="181796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F2F361BD-6569-4EFC-8BD9-3195972E8B0D}"/>
              </a:ext>
            </a:extLst>
          </p:cNvPr>
          <p:cNvSpPr/>
          <p:nvPr/>
        </p:nvSpPr>
        <p:spPr bwMode="auto">
          <a:xfrm>
            <a:off x="2324958" y="1832351"/>
            <a:ext cx="363588" cy="364373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0D2FC6C-AC5A-48E5-A623-A2000E7A10FC}"/>
              </a:ext>
            </a:extLst>
          </p:cNvPr>
          <p:cNvCxnSpPr>
            <a:cxnSpLocks/>
            <a:endCxn id="79" idx="4"/>
          </p:cNvCxnSpPr>
          <p:nvPr/>
        </p:nvCxnSpPr>
        <p:spPr bwMode="auto">
          <a:xfrm flipH="1">
            <a:off x="2506752" y="2014539"/>
            <a:ext cx="2" cy="18218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1A9414B-90C1-4598-B30A-93EE7E9C99CF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11562278" y="1755084"/>
            <a:ext cx="489470" cy="1112668"/>
            <a:chOff x="1233578" y="1958196"/>
            <a:chExt cx="758963" cy="1725283"/>
          </a:xfrm>
        </p:grpSpPr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989C7A18-DC39-42AC-81C3-8BD5AC555328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16A9DC2-C0EE-457C-8388-03EDA6F10A70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83BBB23-3098-4E9B-82BC-24202B6034F7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12A2B24-E3BF-444F-B7C2-F2C5D5D7D979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AA44BC6-3BB6-4B36-9EA6-3BA048F73B21}"/>
              </a:ext>
            </a:extLst>
          </p:cNvPr>
          <p:cNvGrpSpPr>
            <a:grpSpLocks noChangeAspect="1"/>
          </p:cNvGrpSpPr>
          <p:nvPr/>
        </p:nvGrpSpPr>
        <p:grpSpPr>
          <a:xfrm>
            <a:off x="7425858" y="1765653"/>
            <a:ext cx="489470" cy="1112668"/>
            <a:chOff x="1233578" y="1958196"/>
            <a:chExt cx="758963" cy="1725283"/>
          </a:xfrm>
        </p:grpSpPr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621A3A03-897A-434B-A824-17F15F970049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195C9B5-5163-45B4-9746-5F48C6D473C3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78F87AD-53C1-4432-BBEE-CC3EAF1B1886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ABEB0DD-6300-481A-970F-C6079D726FF5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19B3578-D617-4874-93E5-5B8BD43F8C35}"/>
              </a:ext>
            </a:extLst>
          </p:cNvPr>
          <p:cNvCxnSpPr/>
          <p:nvPr/>
        </p:nvCxnSpPr>
        <p:spPr bwMode="auto">
          <a:xfrm flipV="1">
            <a:off x="7664978" y="2311418"/>
            <a:ext cx="414765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B4320675-8A4C-4543-98E2-DBC534DA96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3" t="3549" r="3578" b="4467"/>
          <a:stretch/>
        </p:blipFill>
        <p:spPr>
          <a:xfrm>
            <a:off x="8604035" y="3310756"/>
            <a:ext cx="2395617" cy="241497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619101F-1317-4DCD-AAF3-5822E285E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9297" y="3275875"/>
            <a:ext cx="392327" cy="250609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2C9F037-4227-480A-8426-A95BD50E2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45" t="4014" r="5274" b="5004"/>
          <a:stretch/>
        </p:blipFill>
        <p:spPr>
          <a:xfrm>
            <a:off x="699285" y="3310755"/>
            <a:ext cx="2398484" cy="241390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3FC3568-0A33-4DB7-965F-8680594DAB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52" t="2187" r="4264" b="7122"/>
          <a:stretch/>
        </p:blipFill>
        <p:spPr>
          <a:xfrm>
            <a:off x="4536107" y="3310756"/>
            <a:ext cx="2444871" cy="2414972"/>
          </a:xfrm>
          <a:prstGeom prst="rect">
            <a:avLst/>
          </a:prstGeom>
        </p:spPr>
      </p:pic>
      <p:sp>
        <p:nvSpPr>
          <p:cNvPr id="96" name="Rechteck 175">
            <a:extLst>
              <a:ext uri="{FF2B5EF4-FFF2-40B4-BE49-F238E27FC236}">
                <a16:creationId xmlns:a16="http://schemas.microsoft.com/office/drawing/2014/main" id="{DD55FD35-FF17-4209-BEEC-BE2DBAC83C21}"/>
              </a:ext>
            </a:extLst>
          </p:cNvPr>
          <p:cNvSpPr/>
          <p:nvPr/>
        </p:nvSpPr>
        <p:spPr>
          <a:xfrm>
            <a:off x="8566512" y="5856751"/>
            <a:ext cx="2548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>
                <a:solidFill>
                  <a:prstClr val="black"/>
                </a:solidFill>
                <a:latin typeface="Arial" charset="0"/>
              </a:rPr>
              <a:t>Constructive interference along axis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15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9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0F223C0-7B27-41C3-8C10-78EF767ED7F8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0F43530-5D3E-46C9-85A5-0C0FF40E5FFF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defTabSz="410766" fontAlgn="auto">
              <a:defRPr/>
            </a:pPr>
            <a:r>
              <a:rPr lang="de-DE" sz="3600" kern="0" dirty="0" err="1"/>
              <a:t>How</a:t>
            </a:r>
            <a:r>
              <a:rPr lang="de-DE" sz="3600" kern="0" dirty="0"/>
              <a:t> </a:t>
            </a:r>
            <a:r>
              <a:rPr lang="de-DE" sz="3600" kern="0" dirty="0" err="1"/>
              <a:t>is</a:t>
            </a:r>
            <a:r>
              <a:rPr lang="de-DE" sz="3600" kern="0" dirty="0"/>
              <a:t> </a:t>
            </a:r>
            <a:r>
              <a:rPr lang="de-DE" sz="3600" kern="0" dirty="0" err="1"/>
              <a:t>superradiance</a:t>
            </a:r>
            <a:r>
              <a:rPr lang="de-DE" sz="3600" kern="0" dirty="0"/>
              <a:t> </a:t>
            </a:r>
            <a:r>
              <a:rPr lang="de-DE" sz="3600" kern="0" dirty="0" err="1"/>
              <a:t>established</a:t>
            </a:r>
            <a:r>
              <a:rPr lang="de-DE" sz="3600" kern="0" dirty="0"/>
              <a:t>?</a:t>
            </a:r>
            <a:endParaRPr lang="en-US" sz="3600" kern="0" dirty="0"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F005C044-FC64-45B3-A7CB-E5E39CAC5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723" y="3369379"/>
            <a:ext cx="558330" cy="539719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A78F1963-C109-4182-AB7B-8D8E402A2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039" y="3380988"/>
            <a:ext cx="559570" cy="53351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F05CBB9-1B71-43F0-9F25-F9DA37F1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963" y="3377724"/>
            <a:ext cx="558330" cy="539719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67940EC9-695E-4BC9-B013-FA126E6CEC60}"/>
              </a:ext>
            </a:extLst>
          </p:cNvPr>
          <p:cNvGrpSpPr>
            <a:grpSpLocks noChangeAspect="1"/>
          </p:cNvGrpSpPr>
          <p:nvPr/>
        </p:nvGrpSpPr>
        <p:grpSpPr>
          <a:xfrm>
            <a:off x="807995" y="1116471"/>
            <a:ext cx="489470" cy="1112668"/>
            <a:chOff x="1233578" y="1958196"/>
            <a:chExt cx="758963" cy="1725283"/>
          </a:xfrm>
        </p:grpSpPr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3036AAA6-894E-4F9A-8D38-282AE28F869A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1021782-AFA7-488E-8AAA-7A7C56509C9E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FB3BB04-8540-419E-96FC-3C798CA4CFF2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EB73F5C-4EA6-405B-A01E-D068479DF9C5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B909155-9BCE-4B35-A55B-18F64E2A2F44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4950030" y="3082906"/>
            <a:ext cx="489470" cy="1112668"/>
            <a:chOff x="1233578" y="1958196"/>
            <a:chExt cx="758963" cy="1725283"/>
          </a:xfrm>
        </p:grpSpPr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C67062AE-B055-4287-88B8-B208D4F9EAC5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A5D529B-75B9-4836-8C9E-55F3F4BD8F15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D6D499B-628D-40ED-853E-E3FBA33F6F11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AB0FE78-08A1-4C13-AD7D-6E1BA6EDBDA9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AC983204-00BD-4A34-818B-102ED5B7EFA7}"/>
              </a:ext>
            </a:extLst>
          </p:cNvPr>
          <p:cNvGrpSpPr>
            <a:grpSpLocks noChangeAspect="1"/>
          </p:cNvGrpSpPr>
          <p:nvPr/>
        </p:nvGrpSpPr>
        <p:grpSpPr>
          <a:xfrm>
            <a:off x="813610" y="3093475"/>
            <a:ext cx="489470" cy="1112668"/>
            <a:chOff x="1233578" y="1958196"/>
            <a:chExt cx="758963" cy="1725283"/>
          </a:xfrm>
        </p:grpSpPr>
        <p:sp>
          <p:nvSpPr>
            <p:cNvPr id="111" name="Arc 110">
              <a:extLst>
                <a:ext uri="{FF2B5EF4-FFF2-40B4-BE49-F238E27FC236}">
                  <a16:creationId xmlns:a16="http://schemas.microsoft.com/office/drawing/2014/main" id="{B4C1601F-ADC2-44A9-A454-E78E08170B93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554564D-EC5A-4854-AB16-E04923184693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80B2066-7628-4D23-A572-5EDE20A3BA7B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6F30CB8-75BA-4702-A2B4-795D0DB71E69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916623F-FE13-4E0B-8867-911FC9405013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4944415" y="5033499"/>
            <a:ext cx="489470" cy="1112668"/>
            <a:chOff x="1233578" y="1958196"/>
            <a:chExt cx="758963" cy="1725283"/>
          </a:xfrm>
        </p:grpSpPr>
        <p:sp>
          <p:nvSpPr>
            <p:cNvPr id="116" name="Arc 115">
              <a:extLst>
                <a:ext uri="{FF2B5EF4-FFF2-40B4-BE49-F238E27FC236}">
                  <a16:creationId xmlns:a16="http://schemas.microsoft.com/office/drawing/2014/main" id="{01B45155-8B5C-468D-A844-EED8B04586E6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5DF33DB-EC31-4B9E-8D91-01B72CA45546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1F20569-20B9-4D07-BEF2-CBE3E0035F06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62E4F9C-2CE5-43F2-B31F-08279F7C0EB5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8DDB569-579D-4134-825D-DD105FE13C30}"/>
              </a:ext>
            </a:extLst>
          </p:cNvPr>
          <p:cNvGrpSpPr>
            <a:grpSpLocks noChangeAspect="1"/>
          </p:cNvGrpSpPr>
          <p:nvPr/>
        </p:nvGrpSpPr>
        <p:grpSpPr>
          <a:xfrm>
            <a:off x="807995" y="5044068"/>
            <a:ext cx="489470" cy="1112668"/>
            <a:chOff x="1233578" y="1958196"/>
            <a:chExt cx="758963" cy="1725283"/>
          </a:xfrm>
        </p:grpSpPr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2C76EA64-8AD1-47D4-AA93-4693C9AD881C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BAEA933-F6ED-4B04-B940-A8A286318E6D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9E9E11D-C734-4BD4-B543-B2FADA663091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C581F3E-E2D1-494D-9761-984213AF5E4D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42978A64-CF0C-4D04-8D3B-EF77255A4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036" y="2891197"/>
            <a:ext cx="1774001" cy="1714868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8A99AA96-D9B9-44D3-AE72-7F79C21CF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299" y="4855465"/>
            <a:ext cx="1789770" cy="1675445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26F8941C-1D0C-48FF-8585-1329BD291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2987" y="5394290"/>
            <a:ext cx="1762174" cy="1706983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29DBBFEC-00C2-4B21-89B6-CB0254E9D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3036" y="976205"/>
            <a:ext cx="1699099" cy="165573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644A5B43-56D2-4928-862E-CE51597F7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5358" y="976205"/>
            <a:ext cx="1703041" cy="1636023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204443CF-380D-477E-BAFF-87122B73F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1507" y="5904434"/>
            <a:ext cx="554607" cy="537237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FD89C28-72EE-499E-8420-3DB4AD7E302A}"/>
              </a:ext>
            </a:extLst>
          </p:cNvPr>
          <p:cNvGrpSpPr/>
          <p:nvPr/>
        </p:nvGrpSpPr>
        <p:grpSpPr>
          <a:xfrm>
            <a:off x="1075721" y="1546398"/>
            <a:ext cx="4135618" cy="202263"/>
            <a:chOff x="1072470" y="1867791"/>
            <a:chExt cx="956161" cy="989621"/>
          </a:xfrm>
        </p:grpSpPr>
        <p:sp>
          <p:nvSpPr>
            <p:cNvPr id="132" name="Freeform 7 3">
              <a:extLst>
                <a:ext uri="{FF2B5EF4-FFF2-40B4-BE49-F238E27FC236}">
                  <a16:creationId xmlns:a16="http://schemas.microsoft.com/office/drawing/2014/main" id="{DE5D54AD-BBF3-434D-87BE-27C6C36B7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470" y="1867791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33" name="Freeform 8 3">
              <a:extLst>
                <a:ext uri="{FF2B5EF4-FFF2-40B4-BE49-F238E27FC236}">
                  <a16:creationId xmlns:a16="http://schemas.microsoft.com/office/drawing/2014/main" id="{226541D7-8D74-4B5B-BE00-20AC0AA6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355" y="1867791"/>
              <a:ext cx="467276" cy="989621"/>
            </a:xfrm>
            <a:custGeom>
              <a:avLst/>
              <a:gdLst>
                <a:gd name="connsiteX0" fmla="*/ 0 w 9909"/>
                <a:gd name="connsiteY0" fmla="*/ 67 h 10000"/>
                <a:gd name="connsiteX1" fmla="*/ 91 w 9909"/>
                <a:gd name="connsiteY1" fmla="*/ 150 h 10000"/>
                <a:gd name="connsiteX2" fmla="*/ 136 w 9909"/>
                <a:gd name="connsiteY2" fmla="*/ 258 h 10000"/>
                <a:gd name="connsiteX3" fmla="*/ 273 w 9909"/>
                <a:gd name="connsiteY3" fmla="*/ 408 h 10000"/>
                <a:gd name="connsiteX4" fmla="*/ 455 w 9909"/>
                <a:gd name="connsiteY4" fmla="*/ 750 h 10000"/>
                <a:gd name="connsiteX5" fmla="*/ 591 w 9909"/>
                <a:gd name="connsiteY5" fmla="*/ 1192 h 10000"/>
                <a:gd name="connsiteX6" fmla="*/ 1000 w 9909"/>
                <a:gd name="connsiteY6" fmla="*/ 2542 h 10000"/>
                <a:gd name="connsiteX7" fmla="*/ 1364 w 9909"/>
                <a:gd name="connsiteY7" fmla="*/ 4050 h 10000"/>
                <a:gd name="connsiteX8" fmla="*/ 2045 w 9909"/>
                <a:gd name="connsiteY8" fmla="*/ 6942 h 10000"/>
                <a:gd name="connsiteX9" fmla="*/ 2364 w 9909"/>
                <a:gd name="connsiteY9" fmla="*/ 8308 h 10000"/>
                <a:gd name="connsiteX10" fmla="*/ 2591 w 9909"/>
                <a:gd name="connsiteY10" fmla="*/ 8858 h 10000"/>
                <a:gd name="connsiteX11" fmla="*/ 2727 w 9909"/>
                <a:gd name="connsiteY11" fmla="*/ 9283 h 10000"/>
                <a:gd name="connsiteX12" fmla="*/ 2955 w 9909"/>
                <a:gd name="connsiteY12" fmla="*/ 9642 h 10000"/>
                <a:gd name="connsiteX13" fmla="*/ 3045 w 9909"/>
                <a:gd name="connsiteY13" fmla="*/ 9783 h 10000"/>
                <a:gd name="connsiteX14" fmla="*/ 3091 w 9909"/>
                <a:gd name="connsiteY14" fmla="*/ 9833 h 10000"/>
                <a:gd name="connsiteX15" fmla="*/ 3182 w 9909"/>
                <a:gd name="connsiteY15" fmla="*/ 9900 h 10000"/>
                <a:gd name="connsiteX16" fmla="*/ 3273 w 9909"/>
                <a:gd name="connsiteY16" fmla="*/ 9950 h 10000"/>
                <a:gd name="connsiteX17" fmla="*/ 3318 w 9909"/>
                <a:gd name="connsiteY17" fmla="*/ 9983 h 10000"/>
                <a:gd name="connsiteX18" fmla="*/ 3409 w 9909"/>
                <a:gd name="connsiteY18" fmla="*/ 10000 h 10000"/>
                <a:gd name="connsiteX19" fmla="*/ 3545 w 9909"/>
                <a:gd name="connsiteY19" fmla="*/ 9967 h 10000"/>
                <a:gd name="connsiteX20" fmla="*/ 3636 w 9909"/>
                <a:gd name="connsiteY20" fmla="*/ 9917 h 10000"/>
                <a:gd name="connsiteX21" fmla="*/ 3682 w 9909"/>
                <a:gd name="connsiteY21" fmla="*/ 9850 h 10000"/>
                <a:gd name="connsiteX22" fmla="*/ 3773 w 9909"/>
                <a:gd name="connsiteY22" fmla="*/ 9742 h 10000"/>
                <a:gd name="connsiteX23" fmla="*/ 3818 w 9909"/>
                <a:gd name="connsiteY23" fmla="*/ 9608 h 10000"/>
                <a:gd name="connsiteX24" fmla="*/ 4045 w 9909"/>
                <a:gd name="connsiteY24" fmla="*/ 9233 h 10000"/>
                <a:gd name="connsiteX25" fmla="*/ 4182 w 9909"/>
                <a:gd name="connsiteY25" fmla="*/ 8792 h 10000"/>
                <a:gd name="connsiteX26" fmla="*/ 4545 w 9909"/>
                <a:gd name="connsiteY26" fmla="*/ 7508 h 10000"/>
                <a:gd name="connsiteX27" fmla="*/ 5000 w 9909"/>
                <a:gd name="connsiteY27" fmla="*/ 5808 h 10000"/>
                <a:gd name="connsiteX28" fmla="*/ 5409 w 9909"/>
                <a:gd name="connsiteY28" fmla="*/ 4117 h 10000"/>
                <a:gd name="connsiteX29" fmla="*/ 5773 w 9909"/>
                <a:gd name="connsiteY29" fmla="*/ 2600 h 10000"/>
                <a:gd name="connsiteX30" fmla="*/ 6136 w 9909"/>
                <a:gd name="connsiteY30" fmla="*/ 1317 h 10000"/>
                <a:gd name="connsiteX31" fmla="*/ 6273 w 9909"/>
                <a:gd name="connsiteY31" fmla="*/ 883 h 10000"/>
                <a:gd name="connsiteX32" fmla="*/ 6500 w 9909"/>
                <a:gd name="connsiteY32" fmla="*/ 492 h 10000"/>
                <a:gd name="connsiteX33" fmla="*/ 6591 w 9909"/>
                <a:gd name="connsiteY33" fmla="*/ 308 h 10000"/>
                <a:gd name="connsiteX34" fmla="*/ 6636 w 9909"/>
                <a:gd name="connsiteY34" fmla="*/ 183 h 10000"/>
                <a:gd name="connsiteX35" fmla="*/ 6727 w 9909"/>
                <a:gd name="connsiteY35" fmla="*/ 100 h 10000"/>
                <a:gd name="connsiteX36" fmla="*/ 6864 w 9909"/>
                <a:gd name="connsiteY36" fmla="*/ 33 h 10000"/>
                <a:gd name="connsiteX37" fmla="*/ 6955 w 9909"/>
                <a:gd name="connsiteY37" fmla="*/ 0 h 10000"/>
                <a:gd name="connsiteX38" fmla="*/ 7000 w 9909"/>
                <a:gd name="connsiteY38" fmla="*/ 0 h 10000"/>
                <a:gd name="connsiteX39" fmla="*/ 7091 w 9909"/>
                <a:gd name="connsiteY39" fmla="*/ 17 h 10000"/>
                <a:gd name="connsiteX40" fmla="*/ 7182 w 9909"/>
                <a:gd name="connsiteY40" fmla="*/ 50 h 10000"/>
                <a:gd name="connsiteX41" fmla="*/ 7227 w 9909"/>
                <a:gd name="connsiteY41" fmla="*/ 100 h 10000"/>
                <a:gd name="connsiteX42" fmla="*/ 7227 w 9909"/>
                <a:gd name="connsiteY42" fmla="*/ 150 h 10000"/>
                <a:gd name="connsiteX43" fmla="*/ 7364 w 9909"/>
                <a:gd name="connsiteY43" fmla="*/ 258 h 10000"/>
                <a:gd name="connsiteX44" fmla="*/ 7455 w 9909"/>
                <a:gd name="connsiteY44" fmla="*/ 408 h 10000"/>
                <a:gd name="connsiteX45" fmla="*/ 7682 w 9909"/>
                <a:gd name="connsiteY45" fmla="*/ 833 h 10000"/>
                <a:gd name="connsiteX46" fmla="*/ 8045 w 9909"/>
                <a:gd name="connsiteY46" fmla="*/ 1917 h 10000"/>
                <a:gd name="connsiteX47" fmla="*/ 8818 w 9909"/>
                <a:gd name="connsiteY47" fmla="*/ 5300 h 10000"/>
                <a:gd name="connsiteX48" fmla="*/ 9545 w 9909"/>
                <a:gd name="connsiteY48" fmla="*/ 8117 h 10000"/>
                <a:gd name="connsiteX49" fmla="*/ 9909 w 9909"/>
                <a:gd name="connsiteY49" fmla="*/ 9150 h 10000"/>
                <a:gd name="connsiteX0" fmla="*/ 0 w 9633"/>
                <a:gd name="connsiteY0" fmla="*/ 67 h 10000"/>
                <a:gd name="connsiteX1" fmla="*/ 92 w 9633"/>
                <a:gd name="connsiteY1" fmla="*/ 150 h 10000"/>
                <a:gd name="connsiteX2" fmla="*/ 137 w 9633"/>
                <a:gd name="connsiteY2" fmla="*/ 258 h 10000"/>
                <a:gd name="connsiteX3" fmla="*/ 276 w 9633"/>
                <a:gd name="connsiteY3" fmla="*/ 408 h 10000"/>
                <a:gd name="connsiteX4" fmla="*/ 459 w 9633"/>
                <a:gd name="connsiteY4" fmla="*/ 750 h 10000"/>
                <a:gd name="connsiteX5" fmla="*/ 596 w 9633"/>
                <a:gd name="connsiteY5" fmla="*/ 1192 h 10000"/>
                <a:gd name="connsiteX6" fmla="*/ 1009 w 9633"/>
                <a:gd name="connsiteY6" fmla="*/ 2542 h 10000"/>
                <a:gd name="connsiteX7" fmla="*/ 1377 w 9633"/>
                <a:gd name="connsiteY7" fmla="*/ 4050 h 10000"/>
                <a:gd name="connsiteX8" fmla="*/ 2064 w 9633"/>
                <a:gd name="connsiteY8" fmla="*/ 6942 h 10000"/>
                <a:gd name="connsiteX9" fmla="*/ 2386 w 9633"/>
                <a:gd name="connsiteY9" fmla="*/ 8308 h 10000"/>
                <a:gd name="connsiteX10" fmla="*/ 2615 w 9633"/>
                <a:gd name="connsiteY10" fmla="*/ 8858 h 10000"/>
                <a:gd name="connsiteX11" fmla="*/ 2752 w 9633"/>
                <a:gd name="connsiteY11" fmla="*/ 9283 h 10000"/>
                <a:gd name="connsiteX12" fmla="*/ 2982 w 9633"/>
                <a:gd name="connsiteY12" fmla="*/ 9642 h 10000"/>
                <a:gd name="connsiteX13" fmla="*/ 3073 w 9633"/>
                <a:gd name="connsiteY13" fmla="*/ 9783 h 10000"/>
                <a:gd name="connsiteX14" fmla="*/ 3119 w 9633"/>
                <a:gd name="connsiteY14" fmla="*/ 9833 h 10000"/>
                <a:gd name="connsiteX15" fmla="*/ 3211 w 9633"/>
                <a:gd name="connsiteY15" fmla="*/ 9900 h 10000"/>
                <a:gd name="connsiteX16" fmla="*/ 3303 w 9633"/>
                <a:gd name="connsiteY16" fmla="*/ 9950 h 10000"/>
                <a:gd name="connsiteX17" fmla="*/ 3348 w 9633"/>
                <a:gd name="connsiteY17" fmla="*/ 9983 h 10000"/>
                <a:gd name="connsiteX18" fmla="*/ 3440 w 9633"/>
                <a:gd name="connsiteY18" fmla="*/ 10000 h 10000"/>
                <a:gd name="connsiteX19" fmla="*/ 3578 w 9633"/>
                <a:gd name="connsiteY19" fmla="*/ 9967 h 10000"/>
                <a:gd name="connsiteX20" fmla="*/ 3669 w 9633"/>
                <a:gd name="connsiteY20" fmla="*/ 9917 h 10000"/>
                <a:gd name="connsiteX21" fmla="*/ 3716 w 9633"/>
                <a:gd name="connsiteY21" fmla="*/ 9850 h 10000"/>
                <a:gd name="connsiteX22" fmla="*/ 3808 w 9633"/>
                <a:gd name="connsiteY22" fmla="*/ 9742 h 10000"/>
                <a:gd name="connsiteX23" fmla="*/ 3853 w 9633"/>
                <a:gd name="connsiteY23" fmla="*/ 9608 h 10000"/>
                <a:gd name="connsiteX24" fmla="*/ 4082 w 9633"/>
                <a:gd name="connsiteY24" fmla="*/ 9233 h 10000"/>
                <a:gd name="connsiteX25" fmla="*/ 4220 w 9633"/>
                <a:gd name="connsiteY25" fmla="*/ 8792 h 10000"/>
                <a:gd name="connsiteX26" fmla="*/ 4587 w 9633"/>
                <a:gd name="connsiteY26" fmla="*/ 7508 h 10000"/>
                <a:gd name="connsiteX27" fmla="*/ 5046 w 9633"/>
                <a:gd name="connsiteY27" fmla="*/ 5808 h 10000"/>
                <a:gd name="connsiteX28" fmla="*/ 5459 w 9633"/>
                <a:gd name="connsiteY28" fmla="*/ 4117 h 10000"/>
                <a:gd name="connsiteX29" fmla="*/ 5826 w 9633"/>
                <a:gd name="connsiteY29" fmla="*/ 2600 h 10000"/>
                <a:gd name="connsiteX30" fmla="*/ 6192 w 9633"/>
                <a:gd name="connsiteY30" fmla="*/ 1317 h 10000"/>
                <a:gd name="connsiteX31" fmla="*/ 6331 w 9633"/>
                <a:gd name="connsiteY31" fmla="*/ 883 h 10000"/>
                <a:gd name="connsiteX32" fmla="*/ 6560 w 9633"/>
                <a:gd name="connsiteY32" fmla="*/ 492 h 10000"/>
                <a:gd name="connsiteX33" fmla="*/ 6652 w 9633"/>
                <a:gd name="connsiteY33" fmla="*/ 308 h 10000"/>
                <a:gd name="connsiteX34" fmla="*/ 6697 w 9633"/>
                <a:gd name="connsiteY34" fmla="*/ 183 h 10000"/>
                <a:gd name="connsiteX35" fmla="*/ 6789 w 9633"/>
                <a:gd name="connsiteY35" fmla="*/ 100 h 10000"/>
                <a:gd name="connsiteX36" fmla="*/ 6927 w 9633"/>
                <a:gd name="connsiteY36" fmla="*/ 33 h 10000"/>
                <a:gd name="connsiteX37" fmla="*/ 7019 w 9633"/>
                <a:gd name="connsiteY37" fmla="*/ 0 h 10000"/>
                <a:gd name="connsiteX38" fmla="*/ 7064 w 9633"/>
                <a:gd name="connsiteY38" fmla="*/ 0 h 10000"/>
                <a:gd name="connsiteX39" fmla="*/ 7156 w 9633"/>
                <a:gd name="connsiteY39" fmla="*/ 17 h 10000"/>
                <a:gd name="connsiteX40" fmla="*/ 7248 w 9633"/>
                <a:gd name="connsiteY40" fmla="*/ 50 h 10000"/>
                <a:gd name="connsiteX41" fmla="*/ 7293 w 9633"/>
                <a:gd name="connsiteY41" fmla="*/ 100 h 10000"/>
                <a:gd name="connsiteX42" fmla="*/ 7293 w 9633"/>
                <a:gd name="connsiteY42" fmla="*/ 150 h 10000"/>
                <a:gd name="connsiteX43" fmla="*/ 7432 w 9633"/>
                <a:gd name="connsiteY43" fmla="*/ 258 h 10000"/>
                <a:gd name="connsiteX44" fmla="*/ 7523 w 9633"/>
                <a:gd name="connsiteY44" fmla="*/ 408 h 10000"/>
                <a:gd name="connsiteX45" fmla="*/ 7753 w 9633"/>
                <a:gd name="connsiteY45" fmla="*/ 833 h 10000"/>
                <a:gd name="connsiteX46" fmla="*/ 8119 w 9633"/>
                <a:gd name="connsiteY46" fmla="*/ 1917 h 10000"/>
                <a:gd name="connsiteX47" fmla="*/ 8899 w 9633"/>
                <a:gd name="connsiteY47" fmla="*/ 5300 h 10000"/>
                <a:gd name="connsiteX48" fmla="*/ 9633 w 9633"/>
                <a:gd name="connsiteY48" fmla="*/ 8117 h 10000"/>
                <a:gd name="connsiteX0" fmla="*/ 0 w 9238"/>
                <a:gd name="connsiteY0" fmla="*/ 67 h 10000"/>
                <a:gd name="connsiteX1" fmla="*/ 96 w 9238"/>
                <a:gd name="connsiteY1" fmla="*/ 150 h 10000"/>
                <a:gd name="connsiteX2" fmla="*/ 142 w 9238"/>
                <a:gd name="connsiteY2" fmla="*/ 258 h 10000"/>
                <a:gd name="connsiteX3" fmla="*/ 287 w 9238"/>
                <a:gd name="connsiteY3" fmla="*/ 408 h 10000"/>
                <a:gd name="connsiteX4" fmla="*/ 476 w 9238"/>
                <a:gd name="connsiteY4" fmla="*/ 750 h 10000"/>
                <a:gd name="connsiteX5" fmla="*/ 619 w 9238"/>
                <a:gd name="connsiteY5" fmla="*/ 1192 h 10000"/>
                <a:gd name="connsiteX6" fmla="*/ 1047 w 9238"/>
                <a:gd name="connsiteY6" fmla="*/ 2542 h 10000"/>
                <a:gd name="connsiteX7" fmla="*/ 1429 w 9238"/>
                <a:gd name="connsiteY7" fmla="*/ 4050 h 10000"/>
                <a:gd name="connsiteX8" fmla="*/ 2143 w 9238"/>
                <a:gd name="connsiteY8" fmla="*/ 6942 h 10000"/>
                <a:gd name="connsiteX9" fmla="*/ 2477 w 9238"/>
                <a:gd name="connsiteY9" fmla="*/ 8308 h 10000"/>
                <a:gd name="connsiteX10" fmla="*/ 2715 w 9238"/>
                <a:gd name="connsiteY10" fmla="*/ 8858 h 10000"/>
                <a:gd name="connsiteX11" fmla="*/ 2857 w 9238"/>
                <a:gd name="connsiteY11" fmla="*/ 9283 h 10000"/>
                <a:gd name="connsiteX12" fmla="*/ 3096 w 9238"/>
                <a:gd name="connsiteY12" fmla="*/ 9642 h 10000"/>
                <a:gd name="connsiteX13" fmla="*/ 3190 w 9238"/>
                <a:gd name="connsiteY13" fmla="*/ 9783 h 10000"/>
                <a:gd name="connsiteX14" fmla="*/ 3238 w 9238"/>
                <a:gd name="connsiteY14" fmla="*/ 9833 h 10000"/>
                <a:gd name="connsiteX15" fmla="*/ 3333 w 9238"/>
                <a:gd name="connsiteY15" fmla="*/ 9900 h 10000"/>
                <a:gd name="connsiteX16" fmla="*/ 3429 w 9238"/>
                <a:gd name="connsiteY16" fmla="*/ 9950 h 10000"/>
                <a:gd name="connsiteX17" fmla="*/ 3476 w 9238"/>
                <a:gd name="connsiteY17" fmla="*/ 9983 h 10000"/>
                <a:gd name="connsiteX18" fmla="*/ 3571 w 9238"/>
                <a:gd name="connsiteY18" fmla="*/ 10000 h 10000"/>
                <a:gd name="connsiteX19" fmla="*/ 3714 w 9238"/>
                <a:gd name="connsiteY19" fmla="*/ 9967 h 10000"/>
                <a:gd name="connsiteX20" fmla="*/ 3809 w 9238"/>
                <a:gd name="connsiteY20" fmla="*/ 9917 h 10000"/>
                <a:gd name="connsiteX21" fmla="*/ 3858 w 9238"/>
                <a:gd name="connsiteY21" fmla="*/ 9850 h 10000"/>
                <a:gd name="connsiteX22" fmla="*/ 3953 w 9238"/>
                <a:gd name="connsiteY22" fmla="*/ 9742 h 10000"/>
                <a:gd name="connsiteX23" fmla="*/ 4000 w 9238"/>
                <a:gd name="connsiteY23" fmla="*/ 9608 h 10000"/>
                <a:gd name="connsiteX24" fmla="*/ 4238 w 9238"/>
                <a:gd name="connsiteY24" fmla="*/ 9233 h 10000"/>
                <a:gd name="connsiteX25" fmla="*/ 4381 w 9238"/>
                <a:gd name="connsiteY25" fmla="*/ 8792 h 10000"/>
                <a:gd name="connsiteX26" fmla="*/ 4762 w 9238"/>
                <a:gd name="connsiteY26" fmla="*/ 7508 h 10000"/>
                <a:gd name="connsiteX27" fmla="*/ 5238 w 9238"/>
                <a:gd name="connsiteY27" fmla="*/ 5808 h 10000"/>
                <a:gd name="connsiteX28" fmla="*/ 5667 w 9238"/>
                <a:gd name="connsiteY28" fmla="*/ 4117 h 10000"/>
                <a:gd name="connsiteX29" fmla="*/ 6048 w 9238"/>
                <a:gd name="connsiteY29" fmla="*/ 2600 h 10000"/>
                <a:gd name="connsiteX30" fmla="*/ 6428 w 9238"/>
                <a:gd name="connsiteY30" fmla="*/ 1317 h 10000"/>
                <a:gd name="connsiteX31" fmla="*/ 6572 w 9238"/>
                <a:gd name="connsiteY31" fmla="*/ 883 h 10000"/>
                <a:gd name="connsiteX32" fmla="*/ 6810 w 9238"/>
                <a:gd name="connsiteY32" fmla="*/ 492 h 10000"/>
                <a:gd name="connsiteX33" fmla="*/ 6905 w 9238"/>
                <a:gd name="connsiteY33" fmla="*/ 308 h 10000"/>
                <a:gd name="connsiteX34" fmla="*/ 6952 w 9238"/>
                <a:gd name="connsiteY34" fmla="*/ 183 h 10000"/>
                <a:gd name="connsiteX35" fmla="*/ 7048 w 9238"/>
                <a:gd name="connsiteY35" fmla="*/ 100 h 10000"/>
                <a:gd name="connsiteX36" fmla="*/ 7191 w 9238"/>
                <a:gd name="connsiteY36" fmla="*/ 33 h 10000"/>
                <a:gd name="connsiteX37" fmla="*/ 7286 w 9238"/>
                <a:gd name="connsiteY37" fmla="*/ 0 h 10000"/>
                <a:gd name="connsiteX38" fmla="*/ 7333 w 9238"/>
                <a:gd name="connsiteY38" fmla="*/ 0 h 10000"/>
                <a:gd name="connsiteX39" fmla="*/ 7429 w 9238"/>
                <a:gd name="connsiteY39" fmla="*/ 17 h 10000"/>
                <a:gd name="connsiteX40" fmla="*/ 7524 w 9238"/>
                <a:gd name="connsiteY40" fmla="*/ 50 h 10000"/>
                <a:gd name="connsiteX41" fmla="*/ 7571 w 9238"/>
                <a:gd name="connsiteY41" fmla="*/ 100 h 10000"/>
                <a:gd name="connsiteX42" fmla="*/ 7571 w 9238"/>
                <a:gd name="connsiteY42" fmla="*/ 150 h 10000"/>
                <a:gd name="connsiteX43" fmla="*/ 7715 w 9238"/>
                <a:gd name="connsiteY43" fmla="*/ 258 h 10000"/>
                <a:gd name="connsiteX44" fmla="*/ 7810 w 9238"/>
                <a:gd name="connsiteY44" fmla="*/ 408 h 10000"/>
                <a:gd name="connsiteX45" fmla="*/ 8048 w 9238"/>
                <a:gd name="connsiteY45" fmla="*/ 833 h 10000"/>
                <a:gd name="connsiteX46" fmla="*/ 8428 w 9238"/>
                <a:gd name="connsiteY46" fmla="*/ 1917 h 10000"/>
                <a:gd name="connsiteX47" fmla="*/ 9238 w 9238"/>
                <a:gd name="connsiteY47" fmla="*/ 53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238" h="10000">
                  <a:moveTo>
                    <a:pt x="0" y="67"/>
                  </a:moveTo>
                  <a:cubicBezTo>
                    <a:pt x="31" y="95"/>
                    <a:pt x="64" y="122"/>
                    <a:pt x="96" y="150"/>
                  </a:cubicBezTo>
                  <a:cubicBezTo>
                    <a:pt x="111" y="186"/>
                    <a:pt x="127" y="222"/>
                    <a:pt x="142" y="258"/>
                  </a:cubicBezTo>
                  <a:lnTo>
                    <a:pt x="287" y="408"/>
                  </a:lnTo>
                  <a:lnTo>
                    <a:pt x="476" y="750"/>
                  </a:lnTo>
                  <a:cubicBezTo>
                    <a:pt x="524" y="897"/>
                    <a:pt x="572" y="1045"/>
                    <a:pt x="619" y="1192"/>
                  </a:cubicBezTo>
                  <a:lnTo>
                    <a:pt x="1047" y="2542"/>
                  </a:lnTo>
                  <a:cubicBezTo>
                    <a:pt x="1174" y="3045"/>
                    <a:pt x="1302" y="3547"/>
                    <a:pt x="1429" y="4050"/>
                  </a:cubicBezTo>
                  <a:lnTo>
                    <a:pt x="2143" y="6942"/>
                  </a:lnTo>
                  <a:lnTo>
                    <a:pt x="2477" y="8308"/>
                  </a:lnTo>
                  <a:cubicBezTo>
                    <a:pt x="2556" y="8491"/>
                    <a:pt x="2635" y="8675"/>
                    <a:pt x="2715" y="8858"/>
                  </a:cubicBezTo>
                  <a:cubicBezTo>
                    <a:pt x="2761" y="9000"/>
                    <a:pt x="2810" y="9141"/>
                    <a:pt x="2857" y="9283"/>
                  </a:cubicBezTo>
                  <a:lnTo>
                    <a:pt x="3096" y="9642"/>
                  </a:lnTo>
                  <a:cubicBezTo>
                    <a:pt x="3127" y="9689"/>
                    <a:pt x="3159" y="9736"/>
                    <a:pt x="3190" y="9783"/>
                  </a:cubicBezTo>
                  <a:cubicBezTo>
                    <a:pt x="3206" y="9800"/>
                    <a:pt x="3222" y="9816"/>
                    <a:pt x="3238" y="9833"/>
                  </a:cubicBezTo>
                  <a:cubicBezTo>
                    <a:pt x="3270" y="9855"/>
                    <a:pt x="3301" y="9878"/>
                    <a:pt x="3333" y="9900"/>
                  </a:cubicBezTo>
                  <a:cubicBezTo>
                    <a:pt x="3364" y="9917"/>
                    <a:pt x="3398" y="9933"/>
                    <a:pt x="3429" y="9950"/>
                  </a:cubicBezTo>
                  <a:cubicBezTo>
                    <a:pt x="3445" y="9961"/>
                    <a:pt x="3460" y="9972"/>
                    <a:pt x="3476" y="9983"/>
                  </a:cubicBezTo>
                  <a:lnTo>
                    <a:pt x="3571" y="10000"/>
                  </a:lnTo>
                  <a:lnTo>
                    <a:pt x="3714" y="9967"/>
                  </a:lnTo>
                  <a:cubicBezTo>
                    <a:pt x="3745" y="9950"/>
                    <a:pt x="3778" y="9934"/>
                    <a:pt x="3809" y="9917"/>
                  </a:cubicBezTo>
                  <a:lnTo>
                    <a:pt x="3858" y="9850"/>
                  </a:lnTo>
                  <a:cubicBezTo>
                    <a:pt x="3889" y="9814"/>
                    <a:pt x="3921" y="9778"/>
                    <a:pt x="3953" y="9742"/>
                  </a:cubicBezTo>
                  <a:cubicBezTo>
                    <a:pt x="3969" y="9697"/>
                    <a:pt x="3984" y="9653"/>
                    <a:pt x="4000" y="9608"/>
                  </a:cubicBezTo>
                  <a:lnTo>
                    <a:pt x="4238" y="9233"/>
                  </a:lnTo>
                  <a:cubicBezTo>
                    <a:pt x="4286" y="9086"/>
                    <a:pt x="4333" y="8939"/>
                    <a:pt x="4381" y="8792"/>
                  </a:cubicBezTo>
                  <a:lnTo>
                    <a:pt x="4762" y="7508"/>
                  </a:lnTo>
                  <a:lnTo>
                    <a:pt x="5238" y="5808"/>
                  </a:lnTo>
                  <a:cubicBezTo>
                    <a:pt x="5380" y="5244"/>
                    <a:pt x="5524" y="4681"/>
                    <a:pt x="5667" y="4117"/>
                  </a:cubicBezTo>
                  <a:lnTo>
                    <a:pt x="6048" y="2600"/>
                  </a:lnTo>
                  <a:lnTo>
                    <a:pt x="6428" y="1317"/>
                  </a:lnTo>
                  <a:cubicBezTo>
                    <a:pt x="6477" y="1172"/>
                    <a:pt x="6523" y="1028"/>
                    <a:pt x="6572" y="883"/>
                  </a:cubicBezTo>
                  <a:lnTo>
                    <a:pt x="6810" y="492"/>
                  </a:lnTo>
                  <a:cubicBezTo>
                    <a:pt x="6841" y="431"/>
                    <a:pt x="6873" y="369"/>
                    <a:pt x="6905" y="308"/>
                  </a:cubicBezTo>
                  <a:cubicBezTo>
                    <a:pt x="6921" y="266"/>
                    <a:pt x="6937" y="225"/>
                    <a:pt x="6952" y="183"/>
                  </a:cubicBezTo>
                  <a:cubicBezTo>
                    <a:pt x="6983" y="155"/>
                    <a:pt x="7017" y="128"/>
                    <a:pt x="7048" y="100"/>
                  </a:cubicBezTo>
                  <a:cubicBezTo>
                    <a:pt x="7096" y="78"/>
                    <a:pt x="7143" y="55"/>
                    <a:pt x="7191" y="33"/>
                  </a:cubicBezTo>
                  <a:lnTo>
                    <a:pt x="7286" y="0"/>
                  </a:lnTo>
                  <a:lnTo>
                    <a:pt x="7333" y="0"/>
                  </a:lnTo>
                  <a:cubicBezTo>
                    <a:pt x="7365" y="6"/>
                    <a:pt x="7397" y="11"/>
                    <a:pt x="7429" y="17"/>
                  </a:cubicBezTo>
                  <a:lnTo>
                    <a:pt x="7524" y="50"/>
                  </a:lnTo>
                  <a:lnTo>
                    <a:pt x="7571" y="100"/>
                  </a:lnTo>
                  <a:lnTo>
                    <a:pt x="7571" y="150"/>
                  </a:lnTo>
                  <a:lnTo>
                    <a:pt x="7715" y="258"/>
                  </a:lnTo>
                  <a:cubicBezTo>
                    <a:pt x="7746" y="308"/>
                    <a:pt x="7778" y="358"/>
                    <a:pt x="7810" y="408"/>
                  </a:cubicBezTo>
                  <a:cubicBezTo>
                    <a:pt x="7889" y="550"/>
                    <a:pt x="7969" y="691"/>
                    <a:pt x="8048" y="833"/>
                  </a:cubicBezTo>
                  <a:cubicBezTo>
                    <a:pt x="8175" y="1194"/>
                    <a:pt x="8301" y="1556"/>
                    <a:pt x="8428" y="1917"/>
                  </a:cubicBezTo>
                  <a:lnTo>
                    <a:pt x="9238" y="530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40E76BCB-E54C-4F24-92FE-A864D36A7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525" y="1386975"/>
            <a:ext cx="534756" cy="521108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76697123-9A61-4DC3-AFFD-FC5BDB2B3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2122" y="1386975"/>
            <a:ext cx="534756" cy="521108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80468B8B-38D6-41C1-9B60-2CA1D4814C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3963" y="1386975"/>
            <a:ext cx="534756" cy="521108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C1DBAA8-2848-423F-8106-53FD1F13FD76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4944415" y="1105902"/>
            <a:ext cx="489470" cy="1112668"/>
            <a:chOff x="1233578" y="1958196"/>
            <a:chExt cx="758963" cy="1725283"/>
          </a:xfrm>
        </p:grpSpPr>
        <p:sp>
          <p:nvSpPr>
            <p:cNvPr id="138" name="Arc 137">
              <a:extLst>
                <a:ext uri="{FF2B5EF4-FFF2-40B4-BE49-F238E27FC236}">
                  <a16:creationId xmlns:a16="http://schemas.microsoft.com/office/drawing/2014/main" id="{D31E3258-20D9-46E4-98E1-726F0E09CE57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6B6D532-C7A2-4F1F-9A64-8289FFC05357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4587915A-59D8-4BC4-896B-AE6E526F3499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68D4728-6EF2-4D36-9806-1BDD47E7977E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D98FE32-0E73-43AE-BD09-6ECB2A7ACD60}"/>
              </a:ext>
            </a:extLst>
          </p:cNvPr>
          <p:cNvGrpSpPr/>
          <p:nvPr/>
        </p:nvGrpSpPr>
        <p:grpSpPr>
          <a:xfrm>
            <a:off x="1065417" y="3252897"/>
            <a:ext cx="4135618" cy="831403"/>
            <a:chOff x="1072470" y="1867791"/>
            <a:chExt cx="956161" cy="989621"/>
          </a:xfrm>
        </p:grpSpPr>
        <p:sp>
          <p:nvSpPr>
            <p:cNvPr id="143" name="Freeform 7 3">
              <a:extLst>
                <a:ext uri="{FF2B5EF4-FFF2-40B4-BE49-F238E27FC236}">
                  <a16:creationId xmlns:a16="http://schemas.microsoft.com/office/drawing/2014/main" id="{536A3EAA-EAFF-460D-B12B-AA924CBFE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470" y="1867791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4" name="Freeform 8 3">
              <a:extLst>
                <a:ext uri="{FF2B5EF4-FFF2-40B4-BE49-F238E27FC236}">
                  <a16:creationId xmlns:a16="http://schemas.microsoft.com/office/drawing/2014/main" id="{9CB28052-32EF-43FD-AD77-6F0CC7C3B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355" y="1867791"/>
              <a:ext cx="467276" cy="989621"/>
            </a:xfrm>
            <a:custGeom>
              <a:avLst/>
              <a:gdLst>
                <a:gd name="connsiteX0" fmla="*/ 0 w 9909"/>
                <a:gd name="connsiteY0" fmla="*/ 67 h 10000"/>
                <a:gd name="connsiteX1" fmla="*/ 91 w 9909"/>
                <a:gd name="connsiteY1" fmla="*/ 150 h 10000"/>
                <a:gd name="connsiteX2" fmla="*/ 136 w 9909"/>
                <a:gd name="connsiteY2" fmla="*/ 258 h 10000"/>
                <a:gd name="connsiteX3" fmla="*/ 273 w 9909"/>
                <a:gd name="connsiteY3" fmla="*/ 408 h 10000"/>
                <a:gd name="connsiteX4" fmla="*/ 455 w 9909"/>
                <a:gd name="connsiteY4" fmla="*/ 750 h 10000"/>
                <a:gd name="connsiteX5" fmla="*/ 591 w 9909"/>
                <a:gd name="connsiteY5" fmla="*/ 1192 h 10000"/>
                <a:gd name="connsiteX6" fmla="*/ 1000 w 9909"/>
                <a:gd name="connsiteY6" fmla="*/ 2542 h 10000"/>
                <a:gd name="connsiteX7" fmla="*/ 1364 w 9909"/>
                <a:gd name="connsiteY7" fmla="*/ 4050 h 10000"/>
                <a:gd name="connsiteX8" fmla="*/ 2045 w 9909"/>
                <a:gd name="connsiteY8" fmla="*/ 6942 h 10000"/>
                <a:gd name="connsiteX9" fmla="*/ 2364 w 9909"/>
                <a:gd name="connsiteY9" fmla="*/ 8308 h 10000"/>
                <a:gd name="connsiteX10" fmla="*/ 2591 w 9909"/>
                <a:gd name="connsiteY10" fmla="*/ 8858 h 10000"/>
                <a:gd name="connsiteX11" fmla="*/ 2727 w 9909"/>
                <a:gd name="connsiteY11" fmla="*/ 9283 h 10000"/>
                <a:gd name="connsiteX12" fmla="*/ 2955 w 9909"/>
                <a:gd name="connsiteY12" fmla="*/ 9642 h 10000"/>
                <a:gd name="connsiteX13" fmla="*/ 3045 w 9909"/>
                <a:gd name="connsiteY13" fmla="*/ 9783 h 10000"/>
                <a:gd name="connsiteX14" fmla="*/ 3091 w 9909"/>
                <a:gd name="connsiteY14" fmla="*/ 9833 h 10000"/>
                <a:gd name="connsiteX15" fmla="*/ 3182 w 9909"/>
                <a:gd name="connsiteY15" fmla="*/ 9900 h 10000"/>
                <a:gd name="connsiteX16" fmla="*/ 3273 w 9909"/>
                <a:gd name="connsiteY16" fmla="*/ 9950 h 10000"/>
                <a:gd name="connsiteX17" fmla="*/ 3318 w 9909"/>
                <a:gd name="connsiteY17" fmla="*/ 9983 h 10000"/>
                <a:gd name="connsiteX18" fmla="*/ 3409 w 9909"/>
                <a:gd name="connsiteY18" fmla="*/ 10000 h 10000"/>
                <a:gd name="connsiteX19" fmla="*/ 3545 w 9909"/>
                <a:gd name="connsiteY19" fmla="*/ 9967 h 10000"/>
                <a:gd name="connsiteX20" fmla="*/ 3636 w 9909"/>
                <a:gd name="connsiteY20" fmla="*/ 9917 h 10000"/>
                <a:gd name="connsiteX21" fmla="*/ 3682 w 9909"/>
                <a:gd name="connsiteY21" fmla="*/ 9850 h 10000"/>
                <a:gd name="connsiteX22" fmla="*/ 3773 w 9909"/>
                <a:gd name="connsiteY22" fmla="*/ 9742 h 10000"/>
                <a:gd name="connsiteX23" fmla="*/ 3818 w 9909"/>
                <a:gd name="connsiteY23" fmla="*/ 9608 h 10000"/>
                <a:gd name="connsiteX24" fmla="*/ 4045 w 9909"/>
                <a:gd name="connsiteY24" fmla="*/ 9233 h 10000"/>
                <a:gd name="connsiteX25" fmla="*/ 4182 w 9909"/>
                <a:gd name="connsiteY25" fmla="*/ 8792 h 10000"/>
                <a:gd name="connsiteX26" fmla="*/ 4545 w 9909"/>
                <a:gd name="connsiteY26" fmla="*/ 7508 h 10000"/>
                <a:gd name="connsiteX27" fmla="*/ 5000 w 9909"/>
                <a:gd name="connsiteY27" fmla="*/ 5808 h 10000"/>
                <a:gd name="connsiteX28" fmla="*/ 5409 w 9909"/>
                <a:gd name="connsiteY28" fmla="*/ 4117 h 10000"/>
                <a:gd name="connsiteX29" fmla="*/ 5773 w 9909"/>
                <a:gd name="connsiteY29" fmla="*/ 2600 h 10000"/>
                <a:gd name="connsiteX30" fmla="*/ 6136 w 9909"/>
                <a:gd name="connsiteY30" fmla="*/ 1317 h 10000"/>
                <a:gd name="connsiteX31" fmla="*/ 6273 w 9909"/>
                <a:gd name="connsiteY31" fmla="*/ 883 h 10000"/>
                <a:gd name="connsiteX32" fmla="*/ 6500 w 9909"/>
                <a:gd name="connsiteY32" fmla="*/ 492 h 10000"/>
                <a:gd name="connsiteX33" fmla="*/ 6591 w 9909"/>
                <a:gd name="connsiteY33" fmla="*/ 308 h 10000"/>
                <a:gd name="connsiteX34" fmla="*/ 6636 w 9909"/>
                <a:gd name="connsiteY34" fmla="*/ 183 h 10000"/>
                <a:gd name="connsiteX35" fmla="*/ 6727 w 9909"/>
                <a:gd name="connsiteY35" fmla="*/ 100 h 10000"/>
                <a:gd name="connsiteX36" fmla="*/ 6864 w 9909"/>
                <a:gd name="connsiteY36" fmla="*/ 33 h 10000"/>
                <a:gd name="connsiteX37" fmla="*/ 6955 w 9909"/>
                <a:gd name="connsiteY37" fmla="*/ 0 h 10000"/>
                <a:gd name="connsiteX38" fmla="*/ 7000 w 9909"/>
                <a:gd name="connsiteY38" fmla="*/ 0 h 10000"/>
                <a:gd name="connsiteX39" fmla="*/ 7091 w 9909"/>
                <a:gd name="connsiteY39" fmla="*/ 17 h 10000"/>
                <a:gd name="connsiteX40" fmla="*/ 7182 w 9909"/>
                <a:gd name="connsiteY40" fmla="*/ 50 h 10000"/>
                <a:gd name="connsiteX41" fmla="*/ 7227 w 9909"/>
                <a:gd name="connsiteY41" fmla="*/ 100 h 10000"/>
                <a:gd name="connsiteX42" fmla="*/ 7227 w 9909"/>
                <a:gd name="connsiteY42" fmla="*/ 150 h 10000"/>
                <a:gd name="connsiteX43" fmla="*/ 7364 w 9909"/>
                <a:gd name="connsiteY43" fmla="*/ 258 h 10000"/>
                <a:gd name="connsiteX44" fmla="*/ 7455 w 9909"/>
                <a:gd name="connsiteY44" fmla="*/ 408 h 10000"/>
                <a:gd name="connsiteX45" fmla="*/ 7682 w 9909"/>
                <a:gd name="connsiteY45" fmla="*/ 833 h 10000"/>
                <a:gd name="connsiteX46" fmla="*/ 8045 w 9909"/>
                <a:gd name="connsiteY46" fmla="*/ 1917 h 10000"/>
                <a:gd name="connsiteX47" fmla="*/ 8818 w 9909"/>
                <a:gd name="connsiteY47" fmla="*/ 5300 h 10000"/>
                <a:gd name="connsiteX48" fmla="*/ 9545 w 9909"/>
                <a:gd name="connsiteY48" fmla="*/ 8117 h 10000"/>
                <a:gd name="connsiteX49" fmla="*/ 9909 w 9909"/>
                <a:gd name="connsiteY49" fmla="*/ 9150 h 10000"/>
                <a:gd name="connsiteX0" fmla="*/ 0 w 9633"/>
                <a:gd name="connsiteY0" fmla="*/ 67 h 10000"/>
                <a:gd name="connsiteX1" fmla="*/ 92 w 9633"/>
                <a:gd name="connsiteY1" fmla="*/ 150 h 10000"/>
                <a:gd name="connsiteX2" fmla="*/ 137 w 9633"/>
                <a:gd name="connsiteY2" fmla="*/ 258 h 10000"/>
                <a:gd name="connsiteX3" fmla="*/ 276 w 9633"/>
                <a:gd name="connsiteY3" fmla="*/ 408 h 10000"/>
                <a:gd name="connsiteX4" fmla="*/ 459 w 9633"/>
                <a:gd name="connsiteY4" fmla="*/ 750 h 10000"/>
                <a:gd name="connsiteX5" fmla="*/ 596 w 9633"/>
                <a:gd name="connsiteY5" fmla="*/ 1192 h 10000"/>
                <a:gd name="connsiteX6" fmla="*/ 1009 w 9633"/>
                <a:gd name="connsiteY6" fmla="*/ 2542 h 10000"/>
                <a:gd name="connsiteX7" fmla="*/ 1377 w 9633"/>
                <a:gd name="connsiteY7" fmla="*/ 4050 h 10000"/>
                <a:gd name="connsiteX8" fmla="*/ 2064 w 9633"/>
                <a:gd name="connsiteY8" fmla="*/ 6942 h 10000"/>
                <a:gd name="connsiteX9" fmla="*/ 2386 w 9633"/>
                <a:gd name="connsiteY9" fmla="*/ 8308 h 10000"/>
                <a:gd name="connsiteX10" fmla="*/ 2615 w 9633"/>
                <a:gd name="connsiteY10" fmla="*/ 8858 h 10000"/>
                <a:gd name="connsiteX11" fmla="*/ 2752 w 9633"/>
                <a:gd name="connsiteY11" fmla="*/ 9283 h 10000"/>
                <a:gd name="connsiteX12" fmla="*/ 2982 w 9633"/>
                <a:gd name="connsiteY12" fmla="*/ 9642 h 10000"/>
                <a:gd name="connsiteX13" fmla="*/ 3073 w 9633"/>
                <a:gd name="connsiteY13" fmla="*/ 9783 h 10000"/>
                <a:gd name="connsiteX14" fmla="*/ 3119 w 9633"/>
                <a:gd name="connsiteY14" fmla="*/ 9833 h 10000"/>
                <a:gd name="connsiteX15" fmla="*/ 3211 w 9633"/>
                <a:gd name="connsiteY15" fmla="*/ 9900 h 10000"/>
                <a:gd name="connsiteX16" fmla="*/ 3303 w 9633"/>
                <a:gd name="connsiteY16" fmla="*/ 9950 h 10000"/>
                <a:gd name="connsiteX17" fmla="*/ 3348 w 9633"/>
                <a:gd name="connsiteY17" fmla="*/ 9983 h 10000"/>
                <a:gd name="connsiteX18" fmla="*/ 3440 w 9633"/>
                <a:gd name="connsiteY18" fmla="*/ 10000 h 10000"/>
                <a:gd name="connsiteX19" fmla="*/ 3578 w 9633"/>
                <a:gd name="connsiteY19" fmla="*/ 9967 h 10000"/>
                <a:gd name="connsiteX20" fmla="*/ 3669 w 9633"/>
                <a:gd name="connsiteY20" fmla="*/ 9917 h 10000"/>
                <a:gd name="connsiteX21" fmla="*/ 3716 w 9633"/>
                <a:gd name="connsiteY21" fmla="*/ 9850 h 10000"/>
                <a:gd name="connsiteX22" fmla="*/ 3808 w 9633"/>
                <a:gd name="connsiteY22" fmla="*/ 9742 h 10000"/>
                <a:gd name="connsiteX23" fmla="*/ 3853 w 9633"/>
                <a:gd name="connsiteY23" fmla="*/ 9608 h 10000"/>
                <a:gd name="connsiteX24" fmla="*/ 4082 w 9633"/>
                <a:gd name="connsiteY24" fmla="*/ 9233 h 10000"/>
                <a:gd name="connsiteX25" fmla="*/ 4220 w 9633"/>
                <a:gd name="connsiteY25" fmla="*/ 8792 h 10000"/>
                <a:gd name="connsiteX26" fmla="*/ 4587 w 9633"/>
                <a:gd name="connsiteY26" fmla="*/ 7508 h 10000"/>
                <a:gd name="connsiteX27" fmla="*/ 5046 w 9633"/>
                <a:gd name="connsiteY27" fmla="*/ 5808 h 10000"/>
                <a:gd name="connsiteX28" fmla="*/ 5459 w 9633"/>
                <a:gd name="connsiteY28" fmla="*/ 4117 h 10000"/>
                <a:gd name="connsiteX29" fmla="*/ 5826 w 9633"/>
                <a:gd name="connsiteY29" fmla="*/ 2600 h 10000"/>
                <a:gd name="connsiteX30" fmla="*/ 6192 w 9633"/>
                <a:gd name="connsiteY30" fmla="*/ 1317 h 10000"/>
                <a:gd name="connsiteX31" fmla="*/ 6331 w 9633"/>
                <a:gd name="connsiteY31" fmla="*/ 883 h 10000"/>
                <a:gd name="connsiteX32" fmla="*/ 6560 w 9633"/>
                <a:gd name="connsiteY32" fmla="*/ 492 h 10000"/>
                <a:gd name="connsiteX33" fmla="*/ 6652 w 9633"/>
                <a:gd name="connsiteY33" fmla="*/ 308 h 10000"/>
                <a:gd name="connsiteX34" fmla="*/ 6697 w 9633"/>
                <a:gd name="connsiteY34" fmla="*/ 183 h 10000"/>
                <a:gd name="connsiteX35" fmla="*/ 6789 w 9633"/>
                <a:gd name="connsiteY35" fmla="*/ 100 h 10000"/>
                <a:gd name="connsiteX36" fmla="*/ 6927 w 9633"/>
                <a:gd name="connsiteY36" fmla="*/ 33 h 10000"/>
                <a:gd name="connsiteX37" fmla="*/ 7019 w 9633"/>
                <a:gd name="connsiteY37" fmla="*/ 0 h 10000"/>
                <a:gd name="connsiteX38" fmla="*/ 7064 w 9633"/>
                <a:gd name="connsiteY38" fmla="*/ 0 h 10000"/>
                <a:gd name="connsiteX39" fmla="*/ 7156 w 9633"/>
                <a:gd name="connsiteY39" fmla="*/ 17 h 10000"/>
                <a:gd name="connsiteX40" fmla="*/ 7248 w 9633"/>
                <a:gd name="connsiteY40" fmla="*/ 50 h 10000"/>
                <a:gd name="connsiteX41" fmla="*/ 7293 w 9633"/>
                <a:gd name="connsiteY41" fmla="*/ 100 h 10000"/>
                <a:gd name="connsiteX42" fmla="*/ 7293 w 9633"/>
                <a:gd name="connsiteY42" fmla="*/ 150 h 10000"/>
                <a:gd name="connsiteX43" fmla="*/ 7432 w 9633"/>
                <a:gd name="connsiteY43" fmla="*/ 258 h 10000"/>
                <a:gd name="connsiteX44" fmla="*/ 7523 w 9633"/>
                <a:gd name="connsiteY44" fmla="*/ 408 h 10000"/>
                <a:gd name="connsiteX45" fmla="*/ 7753 w 9633"/>
                <a:gd name="connsiteY45" fmla="*/ 833 h 10000"/>
                <a:gd name="connsiteX46" fmla="*/ 8119 w 9633"/>
                <a:gd name="connsiteY46" fmla="*/ 1917 h 10000"/>
                <a:gd name="connsiteX47" fmla="*/ 8899 w 9633"/>
                <a:gd name="connsiteY47" fmla="*/ 5300 h 10000"/>
                <a:gd name="connsiteX48" fmla="*/ 9633 w 9633"/>
                <a:gd name="connsiteY48" fmla="*/ 8117 h 10000"/>
                <a:gd name="connsiteX0" fmla="*/ 0 w 9238"/>
                <a:gd name="connsiteY0" fmla="*/ 67 h 10000"/>
                <a:gd name="connsiteX1" fmla="*/ 96 w 9238"/>
                <a:gd name="connsiteY1" fmla="*/ 150 h 10000"/>
                <a:gd name="connsiteX2" fmla="*/ 142 w 9238"/>
                <a:gd name="connsiteY2" fmla="*/ 258 h 10000"/>
                <a:gd name="connsiteX3" fmla="*/ 287 w 9238"/>
                <a:gd name="connsiteY3" fmla="*/ 408 h 10000"/>
                <a:gd name="connsiteX4" fmla="*/ 476 w 9238"/>
                <a:gd name="connsiteY4" fmla="*/ 750 h 10000"/>
                <a:gd name="connsiteX5" fmla="*/ 619 w 9238"/>
                <a:gd name="connsiteY5" fmla="*/ 1192 h 10000"/>
                <a:gd name="connsiteX6" fmla="*/ 1047 w 9238"/>
                <a:gd name="connsiteY6" fmla="*/ 2542 h 10000"/>
                <a:gd name="connsiteX7" fmla="*/ 1429 w 9238"/>
                <a:gd name="connsiteY7" fmla="*/ 4050 h 10000"/>
                <a:gd name="connsiteX8" fmla="*/ 2143 w 9238"/>
                <a:gd name="connsiteY8" fmla="*/ 6942 h 10000"/>
                <a:gd name="connsiteX9" fmla="*/ 2477 w 9238"/>
                <a:gd name="connsiteY9" fmla="*/ 8308 h 10000"/>
                <a:gd name="connsiteX10" fmla="*/ 2715 w 9238"/>
                <a:gd name="connsiteY10" fmla="*/ 8858 h 10000"/>
                <a:gd name="connsiteX11" fmla="*/ 2857 w 9238"/>
                <a:gd name="connsiteY11" fmla="*/ 9283 h 10000"/>
                <a:gd name="connsiteX12" fmla="*/ 3096 w 9238"/>
                <a:gd name="connsiteY12" fmla="*/ 9642 h 10000"/>
                <a:gd name="connsiteX13" fmla="*/ 3190 w 9238"/>
                <a:gd name="connsiteY13" fmla="*/ 9783 h 10000"/>
                <a:gd name="connsiteX14" fmla="*/ 3238 w 9238"/>
                <a:gd name="connsiteY14" fmla="*/ 9833 h 10000"/>
                <a:gd name="connsiteX15" fmla="*/ 3333 w 9238"/>
                <a:gd name="connsiteY15" fmla="*/ 9900 h 10000"/>
                <a:gd name="connsiteX16" fmla="*/ 3429 w 9238"/>
                <a:gd name="connsiteY16" fmla="*/ 9950 h 10000"/>
                <a:gd name="connsiteX17" fmla="*/ 3476 w 9238"/>
                <a:gd name="connsiteY17" fmla="*/ 9983 h 10000"/>
                <a:gd name="connsiteX18" fmla="*/ 3571 w 9238"/>
                <a:gd name="connsiteY18" fmla="*/ 10000 h 10000"/>
                <a:gd name="connsiteX19" fmla="*/ 3714 w 9238"/>
                <a:gd name="connsiteY19" fmla="*/ 9967 h 10000"/>
                <a:gd name="connsiteX20" fmla="*/ 3809 w 9238"/>
                <a:gd name="connsiteY20" fmla="*/ 9917 h 10000"/>
                <a:gd name="connsiteX21" fmla="*/ 3858 w 9238"/>
                <a:gd name="connsiteY21" fmla="*/ 9850 h 10000"/>
                <a:gd name="connsiteX22" fmla="*/ 3953 w 9238"/>
                <a:gd name="connsiteY22" fmla="*/ 9742 h 10000"/>
                <a:gd name="connsiteX23" fmla="*/ 4000 w 9238"/>
                <a:gd name="connsiteY23" fmla="*/ 9608 h 10000"/>
                <a:gd name="connsiteX24" fmla="*/ 4238 w 9238"/>
                <a:gd name="connsiteY24" fmla="*/ 9233 h 10000"/>
                <a:gd name="connsiteX25" fmla="*/ 4381 w 9238"/>
                <a:gd name="connsiteY25" fmla="*/ 8792 h 10000"/>
                <a:gd name="connsiteX26" fmla="*/ 4762 w 9238"/>
                <a:gd name="connsiteY26" fmla="*/ 7508 h 10000"/>
                <a:gd name="connsiteX27" fmla="*/ 5238 w 9238"/>
                <a:gd name="connsiteY27" fmla="*/ 5808 h 10000"/>
                <a:gd name="connsiteX28" fmla="*/ 5667 w 9238"/>
                <a:gd name="connsiteY28" fmla="*/ 4117 h 10000"/>
                <a:gd name="connsiteX29" fmla="*/ 6048 w 9238"/>
                <a:gd name="connsiteY29" fmla="*/ 2600 h 10000"/>
                <a:gd name="connsiteX30" fmla="*/ 6428 w 9238"/>
                <a:gd name="connsiteY30" fmla="*/ 1317 h 10000"/>
                <a:gd name="connsiteX31" fmla="*/ 6572 w 9238"/>
                <a:gd name="connsiteY31" fmla="*/ 883 h 10000"/>
                <a:gd name="connsiteX32" fmla="*/ 6810 w 9238"/>
                <a:gd name="connsiteY32" fmla="*/ 492 h 10000"/>
                <a:gd name="connsiteX33" fmla="*/ 6905 w 9238"/>
                <a:gd name="connsiteY33" fmla="*/ 308 h 10000"/>
                <a:gd name="connsiteX34" fmla="*/ 6952 w 9238"/>
                <a:gd name="connsiteY34" fmla="*/ 183 h 10000"/>
                <a:gd name="connsiteX35" fmla="*/ 7048 w 9238"/>
                <a:gd name="connsiteY35" fmla="*/ 100 h 10000"/>
                <a:gd name="connsiteX36" fmla="*/ 7191 w 9238"/>
                <a:gd name="connsiteY36" fmla="*/ 33 h 10000"/>
                <a:gd name="connsiteX37" fmla="*/ 7286 w 9238"/>
                <a:gd name="connsiteY37" fmla="*/ 0 h 10000"/>
                <a:gd name="connsiteX38" fmla="*/ 7333 w 9238"/>
                <a:gd name="connsiteY38" fmla="*/ 0 h 10000"/>
                <a:gd name="connsiteX39" fmla="*/ 7429 w 9238"/>
                <a:gd name="connsiteY39" fmla="*/ 17 h 10000"/>
                <a:gd name="connsiteX40" fmla="*/ 7524 w 9238"/>
                <a:gd name="connsiteY40" fmla="*/ 50 h 10000"/>
                <a:gd name="connsiteX41" fmla="*/ 7571 w 9238"/>
                <a:gd name="connsiteY41" fmla="*/ 100 h 10000"/>
                <a:gd name="connsiteX42" fmla="*/ 7571 w 9238"/>
                <a:gd name="connsiteY42" fmla="*/ 150 h 10000"/>
                <a:gd name="connsiteX43" fmla="*/ 7715 w 9238"/>
                <a:gd name="connsiteY43" fmla="*/ 258 h 10000"/>
                <a:gd name="connsiteX44" fmla="*/ 7810 w 9238"/>
                <a:gd name="connsiteY44" fmla="*/ 408 h 10000"/>
                <a:gd name="connsiteX45" fmla="*/ 8048 w 9238"/>
                <a:gd name="connsiteY45" fmla="*/ 833 h 10000"/>
                <a:gd name="connsiteX46" fmla="*/ 8428 w 9238"/>
                <a:gd name="connsiteY46" fmla="*/ 1917 h 10000"/>
                <a:gd name="connsiteX47" fmla="*/ 9238 w 9238"/>
                <a:gd name="connsiteY47" fmla="*/ 53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238" h="10000">
                  <a:moveTo>
                    <a:pt x="0" y="67"/>
                  </a:moveTo>
                  <a:cubicBezTo>
                    <a:pt x="31" y="95"/>
                    <a:pt x="64" y="122"/>
                    <a:pt x="96" y="150"/>
                  </a:cubicBezTo>
                  <a:cubicBezTo>
                    <a:pt x="111" y="186"/>
                    <a:pt x="127" y="222"/>
                    <a:pt x="142" y="258"/>
                  </a:cubicBezTo>
                  <a:lnTo>
                    <a:pt x="287" y="408"/>
                  </a:lnTo>
                  <a:lnTo>
                    <a:pt x="476" y="750"/>
                  </a:lnTo>
                  <a:cubicBezTo>
                    <a:pt x="524" y="897"/>
                    <a:pt x="572" y="1045"/>
                    <a:pt x="619" y="1192"/>
                  </a:cubicBezTo>
                  <a:lnTo>
                    <a:pt x="1047" y="2542"/>
                  </a:lnTo>
                  <a:cubicBezTo>
                    <a:pt x="1174" y="3045"/>
                    <a:pt x="1302" y="3547"/>
                    <a:pt x="1429" y="4050"/>
                  </a:cubicBezTo>
                  <a:lnTo>
                    <a:pt x="2143" y="6942"/>
                  </a:lnTo>
                  <a:lnTo>
                    <a:pt x="2477" y="8308"/>
                  </a:lnTo>
                  <a:cubicBezTo>
                    <a:pt x="2556" y="8491"/>
                    <a:pt x="2635" y="8675"/>
                    <a:pt x="2715" y="8858"/>
                  </a:cubicBezTo>
                  <a:cubicBezTo>
                    <a:pt x="2761" y="9000"/>
                    <a:pt x="2810" y="9141"/>
                    <a:pt x="2857" y="9283"/>
                  </a:cubicBezTo>
                  <a:lnTo>
                    <a:pt x="3096" y="9642"/>
                  </a:lnTo>
                  <a:cubicBezTo>
                    <a:pt x="3127" y="9689"/>
                    <a:pt x="3159" y="9736"/>
                    <a:pt x="3190" y="9783"/>
                  </a:cubicBezTo>
                  <a:cubicBezTo>
                    <a:pt x="3206" y="9800"/>
                    <a:pt x="3222" y="9816"/>
                    <a:pt x="3238" y="9833"/>
                  </a:cubicBezTo>
                  <a:cubicBezTo>
                    <a:pt x="3270" y="9855"/>
                    <a:pt x="3301" y="9878"/>
                    <a:pt x="3333" y="9900"/>
                  </a:cubicBezTo>
                  <a:cubicBezTo>
                    <a:pt x="3364" y="9917"/>
                    <a:pt x="3398" y="9933"/>
                    <a:pt x="3429" y="9950"/>
                  </a:cubicBezTo>
                  <a:cubicBezTo>
                    <a:pt x="3445" y="9961"/>
                    <a:pt x="3460" y="9972"/>
                    <a:pt x="3476" y="9983"/>
                  </a:cubicBezTo>
                  <a:lnTo>
                    <a:pt x="3571" y="10000"/>
                  </a:lnTo>
                  <a:lnTo>
                    <a:pt x="3714" y="9967"/>
                  </a:lnTo>
                  <a:cubicBezTo>
                    <a:pt x="3745" y="9950"/>
                    <a:pt x="3778" y="9934"/>
                    <a:pt x="3809" y="9917"/>
                  </a:cubicBezTo>
                  <a:lnTo>
                    <a:pt x="3858" y="9850"/>
                  </a:lnTo>
                  <a:cubicBezTo>
                    <a:pt x="3889" y="9814"/>
                    <a:pt x="3921" y="9778"/>
                    <a:pt x="3953" y="9742"/>
                  </a:cubicBezTo>
                  <a:cubicBezTo>
                    <a:pt x="3969" y="9697"/>
                    <a:pt x="3984" y="9653"/>
                    <a:pt x="4000" y="9608"/>
                  </a:cubicBezTo>
                  <a:lnTo>
                    <a:pt x="4238" y="9233"/>
                  </a:lnTo>
                  <a:cubicBezTo>
                    <a:pt x="4286" y="9086"/>
                    <a:pt x="4333" y="8939"/>
                    <a:pt x="4381" y="8792"/>
                  </a:cubicBezTo>
                  <a:lnTo>
                    <a:pt x="4762" y="7508"/>
                  </a:lnTo>
                  <a:lnTo>
                    <a:pt x="5238" y="5808"/>
                  </a:lnTo>
                  <a:cubicBezTo>
                    <a:pt x="5380" y="5244"/>
                    <a:pt x="5524" y="4681"/>
                    <a:pt x="5667" y="4117"/>
                  </a:cubicBezTo>
                  <a:lnTo>
                    <a:pt x="6048" y="2600"/>
                  </a:lnTo>
                  <a:lnTo>
                    <a:pt x="6428" y="1317"/>
                  </a:lnTo>
                  <a:cubicBezTo>
                    <a:pt x="6477" y="1172"/>
                    <a:pt x="6523" y="1028"/>
                    <a:pt x="6572" y="883"/>
                  </a:cubicBezTo>
                  <a:lnTo>
                    <a:pt x="6810" y="492"/>
                  </a:lnTo>
                  <a:cubicBezTo>
                    <a:pt x="6841" y="431"/>
                    <a:pt x="6873" y="369"/>
                    <a:pt x="6905" y="308"/>
                  </a:cubicBezTo>
                  <a:cubicBezTo>
                    <a:pt x="6921" y="266"/>
                    <a:pt x="6937" y="225"/>
                    <a:pt x="6952" y="183"/>
                  </a:cubicBezTo>
                  <a:cubicBezTo>
                    <a:pt x="6983" y="155"/>
                    <a:pt x="7017" y="128"/>
                    <a:pt x="7048" y="100"/>
                  </a:cubicBezTo>
                  <a:cubicBezTo>
                    <a:pt x="7096" y="78"/>
                    <a:pt x="7143" y="55"/>
                    <a:pt x="7191" y="33"/>
                  </a:cubicBezTo>
                  <a:lnTo>
                    <a:pt x="7286" y="0"/>
                  </a:lnTo>
                  <a:lnTo>
                    <a:pt x="7333" y="0"/>
                  </a:lnTo>
                  <a:cubicBezTo>
                    <a:pt x="7365" y="6"/>
                    <a:pt x="7397" y="11"/>
                    <a:pt x="7429" y="17"/>
                  </a:cubicBezTo>
                  <a:lnTo>
                    <a:pt x="7524" y="50"/>
                  </a:lnTo>
                  <a:lnTo>
                    <a:pt x="7571" y="100"/>
                  </a:lnTo>
                  <a:lnTo>
                    <a:pt x="7571" y="150"/>
                  </a:lnTo>
                  <a:lnTo>
                    <a:pt x="7715" y="258"/>
                  </a:lnTo>
                  <a:cubicBezTo>
                    <a:pt x="7746" y="308"/>
                    <a:pt x="7778" y="358"/>
                    <a:pt x="7810" y="408"/>
                  </a:cubicBezTo>
                  <a:cubicBezTo>
                    <a:pt x="7889" y="550"/>
                    <a:pt x="7969" y="691"/>
                    <a:pt x="8048" y="833"/>
                  </a:cubicBezTo>
                  <a:cubicBezTo>
                    <a:pt x="8175" y="1194"/>
                    <a:pt x="8301" y="1556"/>
                    <a:pt x="8428" y="1917"/>
                  </a:cubicBezTo>
                  <a:lnTo>
                    <a:pt x="9238" y="530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FDC209D-1D89-4134-B78C-E8832EEDA407}"/>
              </a:ext>
            </a:extLst>
          </p:cNvPr>
          <p:cNvGrpSpPr/>
          <p:nvPr/>
        </p:nvGrpSpPr>
        <p:grpSpPr>
          <a:xfrm>
            <a:off x="1047115" y="5490925"/>
            <a:ext cx="4135618" cy="202263"/>
            <a:chOff x="1072470" y="1867791"/>
            <a:chExt cx="956161" cy="989621"/>
          </a:xfrm>
        </p:grpSpPr>
        <p:sp>
          <p:nvSpPr>
            <p:cNvPr id="146" name="Freeform 7 3">
              <a:extLst>
                <a:ext uri="{FF2B5EF4-FFF2-40B4-BE49-F238E27FC236}">
                  <a16:creationId xmlns:a16="http://schemas.microsoft.com/office/drawing/2014/main" id="{E2638D3A-7A3B-4BDE-AC62-62E0AA527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470" y="1867791"/>
              <a:ext cx="486557" cy="989621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147" name="Freeform 8 3">
              <a:extLst>
                <a:ext uri="{FF2B5EF4-FFF2-40B4-BE49-F238E27FC236}">
                  <a16:creationId xmlns:a16="http://schemas.microsoft.com/office/drawing/2014/main" id="{6ACC43B3-414E-4375-B588-089E76B01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355" y="1867791"/>
              <a:ext cx="467276" cy="989621"/>
            </a:xfrm>
            <a:custGeom>
              <a:avLst/>
              <a:gdLst>
                <a:gd name="connsiteX0" fmla="*/ 0 w 9909"/>
                <a:gd name="connsiteY0" fmla="*/ 67 h 10000"/>
                <a:gd name="connsiteX1" fmla="*/ 91 w 9909"/>
                <a:gd name="connsiteY1" fmla="*/ 150 h 10000"/>
                <a:gd name="connsiteX2" fmla="*/ 136 w 9909"/>
                <a:gd name="connsiteY2" fmla="*/ 258 h 10000"/>
                <a:gd name="connsiteX3" fmla="*/ 273 w 9909"/>
                <a:gd name="connsiteY3" fmla="*/ 408 h 10000"/>
                <a:gd name="connsiteX4" fmla="*/ 455 w 9909"/>
                <a:gd name="connsiteY4" fmla="*/ 750 h 10000"/>
                <a:gd name="connsiteX5" fmla="*/ 591 w 9909"/>
                <a:gd name="connsiteY5" fmla="*/ 1192 h 10000"/>
                <a:gd name="connsiteX6" fmla="*/ 1000 w 9909"/>
                <a:gd name="connsiteY6" fmla="*/ 2542 h 10000"/>
                <a:gd name="connsiteX7" fmla="*/ 1364 w 9909"/>
                <a:gd name="connsiteY7" fmla="*/ 4050 h 10000"/>
                <a:gd name="connsiteX8" fmla="*/ 2045 w 9909"/>
                <a:gd name="connsiteY8" fmla="*/ 6942 h 10000"/>
                <a:gd name="connsiteX9" fmla="*/ 2364 w 9909"/>
                <a:gd name="connsiteY9" fmla="*/ 8308 h 10000"/>
                <a:gd name="connsiteX10" fmla="*/ 2591 w 9909"/>
                <a:gd name="connsiteY10" fmla="*/ 8858 h 10000"/>
                <a:gd name="connsiteX11" fmla="*/ 2727 w 9909"/>
                <a:gd name="connsiteY11" fmla="*/ 9283 h 10000"/>
                <a:gd name="connsiteX12" fmla="*/ 2955 w 9909"/>
                <a:gd name="connsiteY12" fmla="*/ 9642 h 10000"/>
                <a:gd name="connsiteX13" fmla="*/ 3045 w 9909"/>
                <a:gd name="connsiteY13" fmla="*/ 9783 h 10000"/>
                <a:gd name="connsiteX14" fmla="*/ 3091 w 9909"/>
                <a:gd name="connsiteY14" fmla="*/ 9833 h 10000"/>
                <a:gd name="connsiteX15" fmla="*/ 3182 w 9909"/>
                <a:gd name="connsiteY15" fmla="*/ 9900 h 10000"/>
                <a:gd name="connsiteX16" fmla="*/ 3273 w 9909"/>
                <a:gd name="connsiteY16" fmla="*/ 9950 h 10000"/>
                <a:gd name="connsiteX17" fmla="*/ 3318 w 9909"/>
                <a:gd name="connsiteY17" fmla="*/ 9983 h 10000"/>
                <a:gd name="connsiteX18" fmla="*/ 3409 w 9909"/>
                <a:gd name="connsiteY18" fmla="*/ 10000 h 10000"/>
                <a:gd name="connsiteX19" fmla="*/ 3545 w 9909"/>
                <a:gd name="connsiteY19" fmla="*/ 9967 h 10000"/>
                <a:gd name="connsiteX20" fmla="*/ 3636 w 9909"/>
                <a:gd name="connsiteY20" fmla="*/ 9917 h 10000"/>
                <a:gd name="connsiteX21" fmla="*/ 3682 w 9909"/>
                <a:gd name="connsiteY21" fmla="*/ 9850 h 10000"/>
                <a:gd name="connsiteX22" fmla="*/ 3773 w 9909"/>
                <a:gd name="connsiteY22" fmla="*/ 9742 h 10000"/>
                <a:gd name="connsiteX23" fmla="*/ 3818 w 9909"/>
                <a:gd name="connsiteY23" fmla="*/ 9608 h 10000"/>
                <a:gd name="connsiteX24" fmla="*/ 4045 w 9909"/>
                <a:gd name="connsiteY24" fmla="*/ 9233 h 10000"/>
                <a:gd name="connsiteX25" fmla="*/ 4182 w 9909"/>
                <a:gd name="connsiteY25" fmla="*/ 8792 h 10000"/>
                <a:gd name="connsiteX26" fmla="*/ 4545 w 9909"/>
                <a:gd name="connsiteY26" fmla="*/ 7508 h 10000"/>
                <a:gd name="connsiteX27" fmla="*/ 5000 w 9909"/>
                <a:gd name="connsiteY27" fmla="*/ 5808 h 10000"/>
                <a:gd name="connsiteX28" fmla="*/ 5409 w 9909"/>
                <a:gd name="connsiteY28" fmla="*/ 4117 h 10000"/>
                <a:gd name="connsiteX29" fmla="*/ 5773 w 9909"/>
                <a:gd name="connsiteY29" fmla="*/ 2600 h 10000"/>
                <a:gd name="connsiteX30" fmla="*/ 6136 w 9909"/>
                <a:gd name="connsiteY30" fmla="*/ 1317 h 10000"/>
                <a:gd name="connsiteX31" fmla="*/ 6273 w 9909"/>
                <a:gd name="connsiteY31" fmla="*/ 883 h 10000"/>
                <a:gd name="connsiteX32" fmla="*/ 6500 w 9909"/>
                <a:gd name="connsiteY32" fmla="*/ 492 h 10000"/>
                <a:gd name="connsiteX33" fmla="*/ 6591 w 9909"/>
                <a:gd name="connsiteY33" fmla="*/ 308 h 10000"/>
                <a:gd name="connsiteX34" fmla="*/ 6636 w 9909"/>
                <a:gd name="connsiteY34" fmla="*/ 183 h 10000"/>
                <a:gd name="connsiteX35" fmla="*/ 6727 w 9909"/>
                <a:gd name="connsiteY35" fmla="*/ 100 h 10000"/>
                <a:gd name="connsiteX36" fmla="*/ 6864 w 9909"/>
                <a:gd name="connsiteY36" fmla="*/ 33 h 10000"/>
                <a:gd name="connsiteX37" fmla="*/ 6955 w 9909"/>
                <a:gd name="connsiteY37" fmla="*/ 0 h 10000"/>
                <a:gd name="connsiteX38" fmla="*/ 7000 w 9909"/>
                <a:gd name="connsiteY38" fmla="*/ 0 h 10000"/>
                <a:gd name="connsiteX39" fmla="*/ 7091 w 9909"/>
                <a:gd name="connsiteY39" fmla="*/ 17 h 10000"/>
                <a:gd name="connsiteX40" fmla="*/ 7182 w 9909"/>
                <a:gd name="connsiteY40" fmla="*/ 50 h 10000"/>
                <a:gd name="connsiteX41" fmla="*/ 7227 w 9909"/>
                <a:gd name="connsiteY41" fmla="*/ 100 h 10000"/>
                <a:gd name="connsiteX42" fmla="*/ 7227 w 9909"/>
                <a:gd name="connsiteY42" fmla="*/ 150 h 10000"/>
                <a:gd name="connsiteX43" fmla="*/ 7364 w 9909"/>
                <a:gd name="connsiteY43" fmla="*/ 258 h 10000"/>
                <a:gd name="connsiteX44" fmla="*/ 7455 w 9909"/>
                <a:gd name="connsiteY44" fmla="*/ 408 h 10000"/>
                <a:gd name="connsiteX45" fmla="*/ 7682 w 9909"/>
                <a:gd name="connsiteY45" fmla="*/ 833 h 10000"/>
                <a:gd name="connsiteX46" fmla="*/ 8045 w 9909"/>
                <a:gd name="connsiteY46" fmla="*/ 1917 h 10000"/>
                <a:gd name="connsiteX47" fmla="*/ 8818 w 9909"/>
                <a:gd name="connsiteY47" fmla="*/ 5300 h 10000"/>
                <a:gd name="connsiteX48" fmla="*/ 9545 w 9909"/>
                <a:gd name="connsiteY48" fmla="*/ 8117 h 10000"/>
                <a:gd name="connsiteX49" fmla="*/ 9909 w 9909"/>
                <a:gd name="connsiteY49" fmla="*/ 9150 h 10000"/>
                <a:gd name="connsiteX0" fmla="*/ 0 w 9633"/>
                <a:gd name="connsiteY0" fmla="*/ 67 h 10000"/>
                <a:gd name="connsiteX1" fmla="*/ 92 w 9633"/>
                <a:gd name="connsiteY1" fmla="*/ 150 h 10000"/>
                <a:gd name="connsiteX2" fmla="*/ 137 w 9633"/>
                <a:gd name="connsiteY2" fmla="*/ 258 h 10000"/>
                <a:gd name="connsiteX3" fmla="*/ 276 w 9633"/>
                <a:gd name="connsiteY3" fmla="*/ 408 h 10000"/>
                <a:gd name="connsiteX4" fmla="*/ 459 w 9633"/>
                <a:gd name="connsiteY4" fmla="*/ 750 h 10000"/>
                <a:gd name="connsiteX5" fmla="*/ 596 w 9633"/>
                <a:gd name="connsiteY5" fmla="*/ 1192 h 10000"/>
                <a:gd name="connsiteX6" fmla="*/ 1009 w 9633"/>
                <a:gd name="connsiteY6" fmla="*/ 2542 h 10000"/>
                <a:gd name="connsiteX7" fmla="*/ 1377 w 9633"/>
                <a:gd name="connsiteY7" fmla="*/ 4050 h 10000"/>
                <a:gd name="connsiteX8" fmla="*/ 2064 w 9633"/>
                <a:gd name="connsiteY8" fmla="*/ 6942 h 10000"/>
                <a:gd name="connsiteX9" fmla="*/ 2386 w 9633"/>
                <a:gd name="connsiteY9" fmla="*/ 8308 h 10000"/>
                <a:gd name="connsiteX10" fmla="*/ 2615 w 9633"/>
                <a:gd name="connsiteY10" fmla="*/ 8858 h 10000"/>
                <a:gd name="connsiteX11" fmla="*/ 2752 w 9633"/>
                <a:gd name="connsiteY11" fmla="*/ 9283 h 10000"/>
                <a:gd name="connsiteX12" fmla="*/ 2982 w 9633"/>
                <a:gd name="connsiteY12" fmla="*/ 9642 h 10000"/>
                <a:gd name="connsiteX13" fmla="*/ 3073 w 9633"/>
                <a:gd name="connsiteY13" fmla="*/ 9783 h 10000"/>
                <a:gd name="connsiteX14" fmla="*/ 3119 w 9633"/>
                <a:gd name="connsiteY14" fmla="*/ 9833 h 10000"/>
                <a:gd name="connsiteX15" fmla="*/ 3211 w 9633"/>
                <a:gd name="connsiteY15" fmla="*/ 9900 h 10000"/>
                <a:gd name="connsiteX16" fmla="*/ 3303 w 9633"/>
                <a:gd name="connsiteY16" fmla="*/ 9950 h 10000"/>
                <a:gd name="connsiteX17" fmla="*/ 3348 w 9633"/>
                <a:gd name="connsiteY17" fmla="*/ 9983 h 10000"/>
                <a:gd name="connsiteX18" fmla="*/ 3440 w 9633"/>
                <a:gd name="connsiteY18" fmla="*/ 10000 h 10000"/>
                <a:gd name="connsiteX19" fmla="*/ 3578 w 9633"/>
                <a:gd name="connsiteY19" fmla="*/ 9967 h 10000"/>
                <a:gd name="connsiteX20" fmla="*/ 3669 w 9633"/>
                <a:gd name="connsiteY20" fmla="*/ 9917 h 10000"/>
                <a:gd name="connsiteX21" fmla="*/ 3716 w 9633"/>
                <a:gd name="connsiteY21" fmla="*/ 9850 h 10000"/>
                <a:gd name="connsiteX22" fmla="*/ 3808 w 9633"/>
                <a:gd name="connsiteY22" fmla="*/ 9742 h 10000"/>
                <a:gd name="connsiteX23" fmla="*/ 3853 w 9633"/>
                <a:gd name="connsiteY23" fmla="*/ 9608 h 10000"/>
                <a:gd name="connsiteX24" fmla="*/ 4082 w 9633"/>
                <a:gd name="connsiteY24" fmla="*/ 9233 h 10000"/>
                <a:gd name="connsiteX25" fmla="*/ 4220 w 9633"/>
                <a:gd name="connsiteY25" fmla="*/ 8792 h 10000"/>
                <a:gd name="connsiteX26" fmla="*/ 4587 w 9633"/>
                <a:gd name="connsiteY26" fmla="*/ 7508 h 10000"/>
                <a:gd name="connsiteX27" fmla="*/ 5046 w 9633"/>
                <a:gd name="connsiteY27" fmla="*/ 5808 h 10000"/>
                <a:gd name="connsiteX28" fmla="*/ 5459 w 9633"/>
                <a:gd name="connsiteY28" fmla="*/ 4117 h 10000"/>
                <a:gd name="connsiteX29" fmla="*/ 5826 w 9633"/>
                <a:gd name="connsiteY29" fmla="*/ 2600 h 10000"/>
                <a:gd name="connsiteX30" fmla="*/ 6192 w 9633"/>
                <a:gd name="connsiteY30" fmla="*/ 1317 h 10000"/>
                <a:gd name="connsiteX31" fmla="*/ 6331 w 9633"/>
                <a:gd name="connsiteY31" fmla="*/ 883 h 10000"/>
                <a:gd name="connsiteX32" fmla="*/ 6560 w 9633"/>
                <a:gd name="connsiteY32" fmla="*/ 492 h 10000"/>
                <a:gd name="connsiteX33" fmla="*/ 6652 w 9633"/>
                <a:gd name="connsiteY33" fmla="*/ 308 h 10000"/>
                <a:gd name="connsiteX34" fmla="*/ 6697 w 9633"/>
                <a:gd name="connsiteY34" fmla="*/ 183 h 10000"/>
                <a:gd name="connsiteX35" fmla="*/ 6789 w 9633"/>
                <a:gd name="connsiteY35" fmla="*/ 100 h 10000"/>
                <a:gd name="connsiteX36" fmla="*/ 6927 w 9633"/>
                <a:gd name="connsiteY36" fmla="*/ 33 h 10000"/>
                <a:gd name="connsiteX37" fmla="*/ 7019 w 9633"/>
                <a:gd name="connsiteY37" fmla="*/ 0 h 10000"/>
                <a:gd name="connsiteX38" fmla="*/ 7064 w 9633"/>
                <a:gd name="connsiteY38" fmla="*/ 0 h 10000"/>
                <a:gd name="connsiteX39" fmla="*/ 7156 w 9633"/>
                <a:gd name="connsiteY39" fmla="*/ 17 h 10000"/>
                <a:gd name="connsiteX40" fmla="*/ 7248 w 9633"/>
                <a:gd name="connsiteY40" fmla="*/ 50 h 10000"/>
                <a:gd name="connsiteX41" fmla="*/ 7293 w 9633"/>
                <a:gd name="connsiteY41" fmla="*/ 100 h 10000"/>
                <a:gd name="connsiteX42" fmla="*/ 7293 w 9633"/>
                <a:gd name="connsiteY42" fmla="*/ 150 h 10000"/>
                <a:gd name="connsiteX43" fmla="*/ 7432 w 9633"/>
                <a:gd name="connsiteY43" fmla="*/ 258 h 10000"/>
                <a:gd name="connsiteX44" fmla="*/ 7523 w 9633"/>
                <a:gd name="connsiteY44" fmla="*/ 408 h 10000"/>
                <a:gd name="connsiteX45" fmla="*/ 7753 w 9633"/>
                <a:gd name="connsiteY45" fmla="*/ 833 h 10000"/>
                <a:gd name="connsiteX46" fmla="*/ 8119 w 9633"/>
                <a:gd name="connsiteY46" fmla="*/ 1917 h 10000"/>
                <a:gd name="connsiteX47" fmla="*/ 8899 w 9633"/>
                <a:gd name="connsiteY47" fmla="*/ 5300 h 10000"/>
                <a:gd name="connsiteX48" fmla="*/ 9633 w 9633"/>
                <a:gd name="connsiteY48" fmla="*/ 8117 h 10000"/>
                <a:gd name="connsiteX0" fmla="*/ 0 w 9238"/>
                <a:gd name="connsiteY0" fmla="*/ 67 h 10000"/>
                <a:gd name="connsiteX1" fmla="*/ 96 w 9238"/>
                <a:gd name="connsiteY1" fmla="*/ 150 h 10000"/>
                <a:gd name="connsiteX2" fmla="*/ 142 w 9238"/>
                <a:gd name="connsiteY2" fmla="*/ 258 h 10000"/>
                <a:gd name="connsiteX3" fmla="*/ 287 w 9238"/>
                <a:gd name="connsiteY3" fmla="*/ 408 h 10000"/>
                <a:gd name="connsiteX4" fmla="*/ 476 w 9238"/>
                <a:gd name="connsiteY4" fmla="*/ 750 h 10000"/>
                <a:gd name="connsiteX5" fmla="*/ 619 w 9238"/>
                <a:gd name="connsiteY5" fmla="*/ 1192 h 10000"/>
                <a:gd name="connsiteX6" fmla="*/ 1047 w 9238"/>
                <a:gd name="connsiteY6" fmla="*/ 2542 h 10000"/>
                <a:gd name="connsiteX7" fmla="*/ 1429 w 9238"/>
                <a:gd name="connsiteY7" fmla="*/ 4050 h 10000"/>
                <a:gd name="connsiteX8" fmla="*/ 2143 w 9238"/>
                <a:gd name="connsiteY8" fmla="*/ 6942 h 10000"/>
                <a:gd name="connsiteX9" fmla="*/ 2477 w 9238"/>
                <a:gd name="connsiteY9" fmla="*/ 8308 h 10000"/>
                <a:gd name="connsiteX10" fmla="*/ 2715 w 9238"/>
                <a:gd name="connsiteY10" fmla="*/ 8858 h 10000"/>
                <a:gd name="connsiteX11" fmla="*/ 2857 w 9238"/>
                <a:gd name="connsiteY11" fmla="*/ 9283 h 10000"/>
                <a:gd name="connsiteX12" fmla="*/ 3096 w 9238"/>
                <a:gd name="connsiteY12" fmla="*/ 9642 h 10000"/>
                <a:gd name="connsiteX13" fmla="*/ 3190 w 9238"/>
                <a:gd name="connsiteY13" fmla="*/ 9783 h 10000"/>
                <a:gd name="connsiteX14" fmla="*/ 3238 w 9238"/>
                <a:gd name="connsiteY14" fmla="*/ 9833 h 10000"/>
                <a:gd name="connsiteX15" fmla="*/ 3333 w 9238"/>
                <a:gd name="connsiteY15" fmla="*/ 9900 h 10000"/>
                <a:gd name="connsiteX16" fmla="*/ 3429 w 9238"/>
                <a:gd name="connsiteY16" fmla="*/ 9950 h 10000"/>
                <a:gd name="connsiteX17" fmla="*/ 3476 w 9238"/>
                <a:gd name="connsiteY17" fmla="*/ 9983 h 10000"/>
                <a:gd name="connsiteX18" fmla="*/ 3571 w 9238"/>
                <a:gd name="connsiteY18" fmla="*/ 10000 h 10000"/>
                <a:gd name="connsiteX19" fmla="*/ 3714 w 9238"/>
                <a:gd name="connsiteY19" fmla="*/ 9967 h 10000"/>
                <a:gd name="connsiteX20" fmla="*/ 3809 w 9238"/>
                <a:gd name="connsiteY20" fmla="*/ 9917 h 10000"/>
                <a:gd name="connsiteX21" fmla="*/ 3858 w 9238"/>
                <a:gd name="connsiteY21" fmla="*/ 9850 h 10000"/>
                <a:gd name="connsiteX22" fmla="*/ 3953 w 9238"/>
                <a:gd name="connsiteY22" fmla="*/ 9742 h 10000"/>
                <a:gd name="connsiteX23" fmla="*/ 4000 w 9238"/>
                <a:gd name="connsiteY23" fmla="*/ 9608 h 10000"/>
                <a:gd name="connsiteX24" fmla="*/ 4238 w 9238"/>
                <a:gd name="connsiteY24" fmla="*/ 9233 h 10000"/>
                <a:gd name="connsiteX25" fmla="*/ 4381 w 9238"/>
                <a:gd name="connsiteY25" fmla="*/ 8792 h 10000"/>
                <a:gd name="connsiteX26" fmla="*/ 4762 w 9238"/>
                <a:gd name="connsiteY26" fmla="*/ 7508 h 10000"/>
                <a:gd name="connsiteX27" fmla="*/ 5238 w 9238"/>
                <a:gd name="connsiteY27" fmla="*/ 5808 h 10000"/>
                <a:gd name="connsiteX28" fmla="*/ 5667 w 9238"/>
                <a:gd name="connsiteY28" fmla="*/ 4117 h 10000"/>
                <a:gd name="connsiteX29" fmla="*/ 6048 w 9238"/>
                <a:gd name="connsiteY29" fmla="*/ 2600 h 10000"/>
                <a:gd name="connsiteX30" fmla="*/ 6428 w 9238"/>
                <a:gd name="connsiteY30" fmla="*/ 1317 h 10000"/>
                <a:gd name="connsiteX31" fmla="*/ 6572 w 9238"/>
                <a:gd name="connsiteY31" fmla="*/ 883 h 10000"/>
                <a:gd name="connsiteX32" fmla="*/ 6810 w 9238"/>
                <a:gd name="connsiteY32" fmla="*/ 492 h 10000"/>
                <a:gd name="connsiteX33" fmla="*/ 6905 w 9238"/>
                <a:gd name="connsiteY33" fmla="*/ 308 h 10000"/>
                <a:gd name="connsiteX34" fmla="*/ 6952 w 9238"/>
                <a:gd name="connsiteY34" fmla="*/ 183 h 10000"/>
                <a:gd name="connsiteX35" fmla="*/ 7048 w 9238"/>
                <a:gd name="connsiteY35" fmla="*/ 100 h 10000"/>
                <a:gd name="connsiteX36" fmla="*/ 7191 w 9238"/>
                <a:gd name="connsiteY36" fmla="*/ 33 h 10000"/>
                <a:gd name="connsiteX37" fmla="*/ 7286 w 9238"/>
                <a:gd name="connsiteY37" fmla="*/ 0 h 10000"/>
                <a:gd name="connsiteX38" fmla="*/ 7333 w 9238"/>
                <a:gd name="connsiteY38" fmla="*/ 0 h 10000"/>
                <a:gd name="connsiteX39" fmla="*/ 7429 w 9238"/>
                <a:gd name="connsiteY39" fmla="*/ 17 h 10000"/>
                <a:gd name="connsiteX40" fmla="*/ 7524 w 9238"/>
                <a:gd name="connsiteY40" fmla="*/ 50 h 10000"/>
                <a:gd name="connsiteX41" fmla="*/ 7571 w 9238"/>
                <a:gd name="connsiteY41" fmla="*/ 100 h 10000"/>
                <a:gd name="connsiteX42" fmla="*/ 7571 w 9238"/>
                <a:gd name="connsiteY42" fmla="*/ 150 h 10000"/>
                <a:gd name="connsiteX43" fmla="*/ 7715 w 9238"/>
                <a:gd name="connsiteY43" fmla="*/ 258 h 10000"/>
                <a:gd name="connsiteX44" fmla="*/ 7810 w 9238"/>
                <a:gd name="connsiteY44" fmla="*/ 408 h 10000"/>
                <a:gd name="connsiteX45" fmla="*/ 8048 w 9238"/>
                <a:gd name="connsiteY45" fmla="*/ 833 h 10000"/>
                <a:gd name="connsiteX46" fmla="*/ 8428 w 9238"/>
                <a:gd name="connsiteY46" fmla="*/ 1917 h 10000"/>
                <a:gd name="connsiteX47" fmla="*/ 9238 w 9238"/>
                <a:gd name="connsiteY47" fmla="*/ 53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238" h="10000">
                  <a:moveTo>
                    <a:pt x="0" y="67"/>
                  </a:moveTo>
                  <a:cubicBezTo>
                    <a:pt x="31" y="95"/>
                    <a:pt x="64" y="122"/>
                    <a:pt x="96" y="150"/>
                  </a:cubicBezTo>
                  <a:cubicBezTo>
                    <a:pt x="111" y="186"/>
                    <a:pt x="127" y="222"/>
                    <a:pt x="142" y="258"/>
                  </a:cubicBezTo>
                  <a:lnTo>
                    <a:pt x="287" y="408"/>
                  </a:lnTo>
                  <a:lnTo>
                    <a:pt x="476" y="750"/>
                  </a:lnTo>
                  <a:cubicBezTo>
                    <a:pt x="524" y="897"/>
                    <a:pt x="572" y="1045"/>
                    <a:pt x="619" y="1192"/>
                  </a:cubicBezTo>
                  <a:lnTo>
                    <a:pt x="1047" y="2542"/>
                  </a:lnTo>
                  <a:cubicBezTo>
                    <a:pt x="1174" y="3045"/>
                    <a:pt x="1302" y="3547"/>
                    <a:pt x="1429" y="4050"/>
                  </a:cubicBezTo>
                  <a:lnTo>
                    <a:pt x="2143" y="6942"/>
                  </a:lnTo>
                  <a:lnTo>
                    <a:pt x="2477" y="8308"/>
                  </a:lnTo>
                  <a:cubicBezTo>
                    <a:pt x="2556" y="8491"/>
                    <a:pt x="2635" y="8675"/>
                    <a:pt x="2715" y="8858"/>
                  </a:cubicBezTo>
                  <a:cubicBezTo>
                    <a:pt x="2761" y="9000"/>
                    <a:pt x="2810" y="9141"/>
                    <a:pt x="2857" y="9283"/>
                  </a:cubicBezTo>
                  <a:lnTo>
                    <a:pt x="3096" y="9642"/>
                  </a:lnTo>
                  <a:cubicBezTo>
                    <a:pt x="3127" y="9689"/>
                    <a:pt x="3159" y="9736"/>
                    <a:pt x="3190" y="9783"/>
                  </a:cubicBezTo>
                  <a:cubicBezTo>
                    <a:pt x="3206" y="9800"/>
                    <a:pt x="3222" y="9816"/>
                    <a:pt x="3238" y="9833"/>
                  </a:cubicBezTo>
                  <a:cubicBezTo>
                    <a:pt x="3270" y="9855"/>
                    <a:pt x="3301" y="9878"/>
                    <a:pt x="3333" y="9900"/>
                  </a:cubicBezTo>
                  <a:cubicBezTo>
                    <a:pt x="3364" y="9917"/>
                    <a:pt x="3398" y="9933"/>
                    <a:pt x="3429" y="9950"/>
                  </a:cubicBezTo>
                  <a:cubicBezTo>
                    <a:pt x="3445" y="9961"/>
                    <a:pt x="3460" y="9972"/>
                    <a:pt x="3476" y="9983"/>
                  </a:cubicBezTo>
                  <a:lnTo>
                    <a:pt x="3571" y="10000"/>
                  </a:lnTo>
                  <a:lnTo>
                    <a:pt x="3714" y="9967"/>
                  </a:lnTo>
                  <a:cubicBezTo>
                    <a:pt x="3745" y="9950"/>
                    <a:pt x="3778" y="9934"/>
                    <a:pt x="3809" y="9917"/>
                  </a:cubicBezTo>
                  <a:lnTo>
                    <a:pt x="3858" y="9850"/>
                  </a:lnTo>
                  <a:cubicBezTo>
                    <a:pt x="3889" y="9814"/>
                    <a:pt x="3921" y="9778"/>
                    <a:pt x="3953" y="9742"/>
                  </a:cubicBezTo>
                  <a:cubicBezTo>
                    <a:pt x="3969" y="9697"/>
                    <a:pt x="3984" y="9653"/>
                    <a:pt x="4000" y="9608"/>
                  </a:cubicBezTo>
                  <a:lnTo>
                    <a:pt x="4238" y="9233"/>
                  </a:lnTo>
                  <a:cubicBezTo>
                    <a:pt x="4286" y="9086"/>
                    <a:pt x="4333" y="8939"/>
                    <a:pt x="4381" y="8792"/>
                  </a:cubicBezTo>
                  <a:lnTo>
                    <a:pt x="4762" y="7508"/>
                  </a:lnTo>
                  <a:lnTo>
                    <a:pt x="5238" y="5808"/>
                  </a:lnTo>
                  <a:cubicBezTo>
                    <a:pt x="5380" y="5244"/>
                    <a:pt x="5524" y="4681"/>
                    <a:pt x="5667" y="4117"/>
                  </a:cubicBezTo>
                  <a:lnTo>
                    <a:pt x="6048" y="2600"/>
                  </a:lnTo>
                  <a:lnTo>
                    <a:pt x="6428" y="1317"/>
                  </a:lnTo>
                  <a:cubicBezTo>
                    <a:pt x="6477" y="1172"/>
                    <a:pt x="6523" y="1028"/>
                    <a:pt x="6572" y="883"/>
                  </a:cubicBezTo>
                  <a:lnTo>
                    <a:pt x="6810" y="492"/>
                  </a:lnTo>
                  <a:cubicBezTo>
                    <a:pt x="6841" y="431"/>
                    <a:pt x="6873" y="369"/>
                    <a:pt x="6905" y="308"/>
                  </a:cubicBezTo>
                  <a:cubicBezTo>
                    <a:pt x="6921" y="266"/>
                    <a:pt x="6937" y="225"/>
                    <a:pt x="6952" y="183"/>
                  </a:cubicBezTo>
                  <a:cubicBezTo>
                    <a:pt x="6983" y="155"/>
                    <a:pt x="7017" y="128"/>
                    <a:pt x="7048" y="100"/>
                  </a:cubicBezTo>
                  <a:cubicBezTo>
                    <a:pt x="7096" y="78"/>
                    <a:pt x="7143" y="55"/>
                    <a:pt x="7191" y="33"/>
                  </a:cubicBezTo>
                  <a:lnTo>
                    <a:pt x="7286" y="0"/>
                  </a:lnTo>
                  <a:lnTo>
                    <a:pt x="7333" y="0"/>
                  </a:lnTo>
                  <a:cubicBezTo>
                    <a:pt x="7365" y="6"/>
                    <a:pt x="7397" y="11"/>
                    <a:pt x="7429" y="17"/>
                  </a:cubicBezTo>
                  <a:lnTo>
                    <a:pt x="7524" y="50"/>
                  </a:lnTo>
                  <a:lnTo>
                    <a:pt x="7571" y="100"/>
                  </a:lnTo>
                  <a:lnTo>
                    <a:pt x="7571" y="150"/>
                  </a:lnTo>
                  <a:lnTo>
                    <a:pt x="7715" y="258"/>
                  </a:lnTo>
                  <a:cubicBezTo>
                    <a:pt x="7746" y="308"/>
                    <a:pt x="7778" y="358"/>
                    <a:pt x="7810" y="408"/>
                  </a:cubicBezTo>
                  <a:cubicBezTo>
                    <a:pt x="7889" y="550"/>
                    <a:pt x="7969" y="691"/>
                    <a:pt x="8048" y="833"/>
                  </a:cubicBezTo>
                  <a:cubicBezTo>
                    <a:pt x="8175" y="1194"/>
                    <a:pt x="8301" y="1556"/>
                    <a:pt x="8428" y="1917"/>
                  </a:cubicBezTo>
                  <a:lnTo>
                    <a:pt x="9238" y="530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pic>
        <p:nvPicPr>
          <p:cNvPr id="148" name="Picture 147">
            <a:extLst>
              <a:ext uri="{FF2B5EF4-FFF2-40B4-BE49-F238E27FC236}">
                <a16:creationId xmlns:a16="http://schemas.microsoft.com/office/drawing/2014/main" id="{007D0989-F6C1-43E8-A158-DB94B4408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931" y="5328400"/>
            <a:ext cx="563293" cy="527312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D09362E3-4B43-41E6-BFB2-DDF6C07B1A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8237" y="5310065"/>
            <a:ext cx="543441" cy="529793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E0EFC067-28FB-446C-97DA-7C828AD09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773" y="5336746"/>
            <a:ext cx="563293" cy="52731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E105BA-6BF9-4806-8D2B-F2D607423D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0647" y="1386975"/>
            <a:ext cx="567015" cy="527312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D4019CD9-7ECE-4D6D-907F-8DFE8190A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059" y="1386975"/>
            <a:ext cx="535997" cy="514904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C9D54826-7041-4048-B405-9F8D2A9DDD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6055" y="1392152"/>
            <a:ext cx="535997" cy="514904"/>
          </a:xfrm>
          <a:prstGeom prst="rect">
            <a:avLst/>
          </a:prstGeom>
        </p:spPr>
      </p:pic>
      <p:sp>
        <p:nvSpPr>
          <p:cNvPr id="154" name="Freeform 7 3">
            <a:extLst>
              <a:ext uri="{FF2B5EF4-FFF2-40B4-BE49-F238E27FC236}">
                <a16:creationId xmlns:a16="http://schemas.microsoft.com/office/drawing/2014/main" id="{698787AD-35D2-4580-9819-7DADD94DA722}"/>
              </a:ext>
            </a:extLst>
          </p:cNvPr>
          <p:cNvSpPr>
            <a:spLocks/>
          </p:cNvSpPr>
          <p:nvPr/>
        </p:nvSpPr>
        <p:spPr bwMode="auto">
          <a:xfrm flipV="1">
            <a:off x="5189838" y="3540642"/>
            <a:ext cx="2104472" cy="300548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55" name="Freeform 7 3">
            <a:extLst>
              <a:ext uri="{FF2B5EF4-FFF2-40B4-BE49-F238E27FC236}">
                <a16:creationId xmlns:a16="http://schemas.microsoft.com/office/drawing/2014/main" id="{5676F35A-07CB-46C2-83C6-D71012427E8A}"/>
              </a:ext>
            </a:extLst>
          </p:cNvPr>
          <p:cNvSpPr>
            <a:spLocks/>
          </p:cNvSpPr>
          <p:nvPr/>
        </p:nvSpPr>
        <p:spPr bwMode="auto">
          <a:xfrm flipV="1">
            <a:off x="5160790" y="5571851"/>
            <a:ext cx="2104472" cy="67901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56" name="Freeform 7 3">
            <a:extLst>
              <a:ext uri="{FF2B5EF4-FFF2-40B4-BE49-F238E27FC236}">
                <a16:creationId xmlns:a16="http://schemas.microsoft.com/office/drawing/2014/main" id="{DD3A2D29-995E-42E5-89C0-3E95581DB21D}"/>
              </a:ext>
            </a:extLst>
          </p:cNvPr>
          <p:cNvSpPr>
            <a:spLocks/>
          </p:cNvSpPr>
          <p:nvPr/>
        </p:nvSpPr>
        <p:spPr bwMode="auto">
          <a:xfrm flipV="1">
            <a:off x="5160790" y="1608888"/>
            <a:ext cx="2104472" cy="67901"/>
          </a:xfrm>
          <a:custGeom>
            <a:avLst/>
            <a:gdLst/>
            <a:ahLst/>
            <a:cxnLst>
              <a:cxn ang="0">
                <a:pos x="0" y="599"/>
              </a:cxn>
              <a:cxn ang="0">
                <a:pos x="8" y="420"/>
              </a:cxn>
              <a:cxn ang="0">
                <a:pos x="14" y="266"/>
              </a:cxn>
              <a:cxn ang="0">
                <a:pos x="22" y="127"/>
              </a:cxn>
              <a:cxn ang="0">
                <a:pos x="27" y="70"/>
              </a:cxn>
              <a:cxn ang="0">
                <a:pos x="30" y="31"/>
              </a:cxn>
              <a:cxn ang="0">
                <a:pos x="33" y="18"/>
              </a:cxn>
              <a:cxn ang="0">
                <a:pos x="35" y="8"/>
              </a:cxn>
              <a:cxn ang="0">
                <a:pos x="36" y="2"/>
              </a:cxn>
              <a:cxn ang="0">
                <a:pos x="38" y="0"/>
              </a:cxn>
              <a:cxn ang="0">
                <a:pos x="41" y="2"/>
              </a:cxn>
              <a:cxn ang="0">
                <a:pos x="43" y="4"/>
              </a:cxn>
              <a:cxn ang="0">
                <a:pos x="43" y="8"/>
              </a:cxn>
              <a:cxn ang="0">
                <a:pos x="46" y="20"/>
              </a:cxn>
              <a:cxn ang="0">
                <a:pos x="48" y="35"/>
              </a:cxn>
              <a:cxn ang="0">
                <a:pos x="51" y="74"/>
              </a:cxn>
              <a:cxn ang="0">
                <a:pos x="56" y="121"/>
              </a:cxn>
              <a:cxn ang="0">
                <a:pos x="63" y="266"/>
              </a:cxn>
              <a:cxn ang="0">
                <a:pos x="81" y="660"/>
              </a:cxn>
              <a:cxn ang="0">
                <a:pos x="89" y="855"/>
              </a:cxn>
              <a:cxn ang="0">
                <a:pos x="97" y="1011"/>
              </a:cxn>
              <a:cxn ang="0">
                <a:pos x="102" y="1079"/>
              </a:cxn>
              <a:cxn ang="0">
                <a:pos x="106" y="1137"/>
              </a:cxn>
              <a:cxn ang="0">
                <a:pos x="110" y="1161"/>
              </a:cxn>
              <a:cxn ang="0">
                <a:pos x="111" y="1178"/>
              </a:cxn>
              <a:cxn ang="0">
                <a:pos x="113" y="1186"/>
              </a:cxn>
              <a:cxn ang="0">
                <a:pos x="114" y="1192"/>
              </a:cxn>
              <a:cxn ang="0">
                <a:pos x="114" y="1196"/>
              </a:cxn>
              <a:cxn ang="0">
                <a:pos x="116" y="1198"/>
              </a:cxn>
              <a:cxn ang="0">
                <a:pos x="119" y="1200"/>
              </a:cxn>
              <a:cxn ang="0">
                <a:pos x="119" y="1198"/>
              </a:cxn>
              <a:cxn ang="0">
                <a:pos x="121" y="1196"/>
              </a:cxn>
              <a:cxn ang="0">
                <a:pos x="122" y="1190"/>
              </a:cxn>
              <a:cxn ang="0">
                <a:pos x="124" y="1180"/>
              </a:cxn>
              <a:cxn ang="0">
                <a:pos x="127" y="1163"/>
              </a:cxn>
              <a:cxn ang="0">
                <a:pos x="129" y="1145"/>
              </a:cxn>
              <a:cxn ang="0">
                <a:pos x="134" y="1089"/>
              </a:cxn>
              <a:cxn ang="0">
                <a:pos x="149" y="777"/>
              </a:cxn>
              <a:cxn ang="0">
                <a:pos x="169" y="367"/>
              </a:cxn>
              <a:cxn ang="0">
                <a:pos x="176" y="195"/>
              </a:cxn>
              <a:cxn ang="0">
                <a:pos x="181" y="127"/>
              </a:cxn>
              <a:cxn ang="0">
                <a:pos x="184" y="76"/>
              </a:cxn>
              <a:cxn ang="0">
                <a:pos x="188" y="41"/>
              </a:cxn>
              <a:cxn ang="0">
                <a:pos x="189" y="28"/>
              </a:cxn>
              <a:cxn ang="0">
                <a:pos x="192" y="14"/>
              </a:cxn>
              <a:cxn ang="0">
                <a:pos x="194" y="6"/>
              </a:cxn>
              <a:cxn ang="0">
                <a:pos x="196" y="0"/>
              </a:cxn>
              <a:cxn ang="0">
                <a:pos x="197" y="0"/>
              </a:cxn>
              <a:cxn ang="0">
                <a:pos x="199" y="2"/>
              </a:cxn>
              <a:cxn ang="0">
                <a:pos x="202" y="8"/>
              </a:cxn>
            </a:cxnLst>
            <a:rect l="0" t="0" r="r" b="b"/>
            <a:pathLst>
              <a:path w="202" h="1200">
                <a:moveTo>
                  <a:pt x="0" y="599"/>
                </a:moveTo>
                <a:lnTo>
                  <a:pt x="8" y="420"/>
                </a:lnTo>
                <a:lnTo>
                  <a:pt x="14" y="266"/>
                </a:lnTo>
                <a:lnTo>
                  <a:pt x="22" y="127"/>
                </a:lnTo>
                <a:lnTo>
                  <a:pt x="27" y="70"/>
                </a:lnTo>
                <a:lnTo>
                  <a:pt x="30" y="31"/>
                </a:lnTo>
                <a:lnTo>
                  <a:pt x="33" y="18"/>
                </a:lnTo>
                <a:lnTo>
                  <a:pt x="35" y="8"/>
                </a:lnTo>
                <a:lnTo>
                  <a:pt x="36" y="2"/>
                </a:lnTo>
                <a:lnTo>
                  <a:pt x="38" y="0"/>
                </a:lnTo>
                <a:lnTo>
                  <a:pt x="41" y="2"/>
                </a:lnTo>
                <a:lnTo>
                  <a:pt x="43" y="4"/>
                </a:lnTo>
                <a:lnTo>
                  <a:pt x="43" y="8"/>
                </a:lnTo>
                <a:lnTo>
                  <a:pt x="46" y="20"/>
                </a:lnTo>
                <a:lnTo>
                  <a:pt x="48" y="35"/>
                </a:lnTo>
                <a:lnTo>
                  <a:pt x="51" y="74"/>
                </a:lnTo>
                <a:lnTo>
                  <a:pt x="56" y="121"/>
                </a:lnTo>
                <a:lnTo>
                  <a:pt x="63" y="266"/>
                </a:lnTo>
                <a:lnTo>
                  <a:pt x="81" y="660"/>
                </a:lnTo>
                <a:lnTo>
                  <a:pt x="89" y="855"/>
                </a:lnTo>
                <a:lnTo>
                  <a:pt x="97" y="1011"/>
                </a:lnTo>
                <a:lnTo>
                  <a:pt x="102" y="1079"/>
                </a:lnTo>
                <a:lnTo>
                  <a:pt x="106" y="1137"/>
                </a:lnTo>
                <a:lnTo>
                  <a:pt x="110" y="1161"/>
                </a:lnTo>
                <a:lnTo>
                  <a:pt x="111" y="1178"/>
                </a:lnTo>
                <a:lnTo>
                  <a:pt x="113" y="1186"/>
                </a:lnTo>
                <a:lnTo>
                  <a:pt x="114" y="1192"/>
                </a:lnTo>
                <a:lnTo>
                  <a:pt x="114" y="1196"/>
                </a:lnTo>
                <a:lnTo>
                  <a:pt x="116" y="1198"/>
                </a:lnTo>
                <a:lnTo>
                  <a:pt x="119" y="1200"/>
                </a:lnTo>
                <a:lnTo>
                  <a:pt x="119" y="1198"/>
                </a:lnTo>
                <a:lnTo>
                  <a:pt x="121" y="1196"/>
                </a:lnTo>
                <a:lnTo>
                  <a:pt x="122" y="1190"/>
                </a:lnTo>
                <a:lnTo>
                  <a:pt x="124" y="1180"/>
                </a:lnTo>
                <a:lnTo>
                  <a:pt x="127" y="1163"/>
                </a:lnTo>
                <a:lnTo>
                  <a:pt x="129" y="1145"/>
                </a:lnTo>
                <a:lnTo>
                  <a:pt x="134" y="1089"/>
                </a:lnTo>
                <a:lnTo>
                  <a:pt x="149" y="777"/>
                </a:lnTo>
                <a:lnTo>
                  <a:pt x="169" y="367"/>
                </a:lnTo>
                <a:lnTo>
                  <a:pt x="176" y="195"/>
                </a:lnTo>
                <a:lnTo>
                  <a:pt x="181" y="127"/>
                </a:lnTo>
                <a:lnTo>
                  <a:pt x="184" y="76"/>
                </a:lnTo>
                <a:lnTo>
                  <a:pt x="188" y="41"/>
                </a:lnTo>
                <a:lnTo>
                  <a:pt x="189" y="28"/>
                </a:lnTo>
                <a:lnTo>
                  <a:pt x="192" y="14"/>
                </a:lnTo>
                <a:lnTo>
                  <a:pt x="194" y="6"/>
                </a:lnTo>
                <a:lnTo>
                  <a:pt x="196" y="0"/>
                </a:lnTo>
                <a:lnTo>
                  <a:pt x="197" y="0"/>
                </a:lnTo>
                <a:lnTo>
                  <a:pt x="199" y="2"/>
                </a:lnTo>
                <a:lnTo>
                  <a:pt x="202" y="8"/>
                </a:lnTo>
              </a:path>
            </a:pathLst>
          </a:cu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4" name="Rechteck 175">
            <a:extLst>
              <a:ext uri="{FF2B5EF4-FFF2-40B4-BE49-F238E27FC236}">
                <a16:creationId xmlns:a16="http://schemas.microsoft.com/office/drawing/2014/main" id="{7A018DD0-6A95-4008-9A87-22FD606BB044}"/>
              </a:ext>
            </a:extLst>
          </p:cNvPr>
          <p:cNvSpPr/>
          <p:nvPr/>
        </p:nvSpPr>
        <p:spPr>
          <a:xfrm>
            <a:off x="10278086" y="1105902"/>
            <a:ext cx="1876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rgbClr val="0000FF"/>
                </a:solidFill>
                <a:latin typeface="Arial" charset="0"/>
              </a:rPr>
              <a:t>Bloch vector</a:t>
            </a:r>
          </a:p>
        </p:txBody>
      </p:sp>
      <p:sp>
        <p:nvSpPr>
          <p:cNvPr id="65" name="Rechteck 175">
            <a:extLst>
              <a:ext uri="{FF2B5EF4-FFF2-40B4-BE49-F238E27FC236}">
                <a16:creationId xmlns:a16="http://schemas.microsoft.com/office/drawing/2014/main" id="{6B875B6E-A2AE-4BA3-BD88-1B162EC3C3AB}"/>
              </a:ext>
            </a:extLst>
          </p:cNvPr>
          <p:cNvSpPr/>
          <p:nvPr/>
        </p:nvSpPr>
        <p:spPr>
          <a:xfrm>
            <a:off x="10278086" y="1748661"/>
            <a:ext cx="1876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  <a:latin typeface="Arial" charset="0"/>
              </a:rPr>
              <a:t>E-field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8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5" grpId="0" animBg="1"/>
      <p:bldP spid="156" grpId="0" animBg="1"/>
      <p:bldP spid="6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8643E1-3A83-496A-A212-E6A259F134DE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0F43530-5D3E-46C9-85A5-0C0FF40E5FFF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Superradiant </a:t>
            </a: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lasers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Imperial URW Bold"/>
              <a:sym typeface="Imperial URW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793691-C6EE-4CEB-963A-035332749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88"/>
          <a:stretch/>
        </p:blipFill>
        <p:spPr>
          <a:xfrm>
            <a:off x="6643102" y="3617243"/>
            <a:ext cx="3284669" cy="24470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24ABE-99F4-4EE7-B267-731D030D1239}"/>
              </a:ext>
            </a:extLst>
          </p:cNvPr>
          <p:cNvGrpSpPr>
            <a:grpSpLocks noChangeAspect="1"/>
          </p:cNvGrpSpPr>
          <p:nvPr/>
        </p:nvGrpSpPr>
        <p:grpSpPr>
          <a:xfrm>
            <a:off x="5999113" y="1539653"/>
            <a:ext cx="3782528" cy="2251876"/>
            <a:chOff x="1005708" y="4262054"/>
            <a:chExt cx="4008481" cy="23863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9CCA1B-8BD8-4882-ABB4-38C5760CA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9" t="3842"/>
            <a:stretch/>
          </p:blipFill>
          <p:spPr>
            <a:xfrm>
              <a:off x="1005708" y="4262054"/>
              <a:ext cx="3929961" cy="238639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2F2D48-57FB-4CC0-AFCE-41152EB09B04}"/>
                </a:ext>
              </a:extLst>
            </p:cNvPr>
            <p:cNvSpPr/>
            <p:nvPr/>
          </p:nvSpPr>
          <p:spPr>
            <a:xfrm>
              <a:off x="3906005" y="5840664"/>
              <a:ext cx="1108184" cy="376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1600" dirty="0">
                  <a:solidFill>
                    <a:srgbClr val="6B8E23"/>
                  </a:solidFill>
                  <a:latin typeface="Arial"/>
                </a:rPr>
                <a:t>10</a:t>
              </a:r>
              <a:r>
                <a:rPr lang="en-GB" sz="2000" baseline="30000" dirty="0">
                  <a:solidFill>
                    <a:srgbClr val="6B8E23"/>
                  </a:solidFill>
                  <a:latin typeface="Arial"/>
                </a:rPr>
                <a:t>5</a:t>
              </a:r>
              <a:endParaRPr lang="en-GB" sz="1600" dirty="0">
                <a:solidFill>
                  <a:srgbClr val="6B8E23"/>
                </a:solidFill>
                <a:latin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FF1B82-243E-4028-B52E-9CD6CD33F7AA}"/>
                </a:ext>
              </a:extLst>
            </p:cNvPr>
            <p:cNvSpPr/>
            <p:nvPr/>
          </p:nvSpPr>
          <p:spPr>
            <a:xfrm>
              <a:off x="2970687" y="5585449"/>
              <a:ext cx="1246675" cy="376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1600" dirty="0">
                  <a:solidFill>
                    <a:srgbClr val="000087"/>
                  </a:solidFill>
                  <a:latin typeface="Arial"/>
                </a:rPr>
                <a:t>1.25 x 10</a:t>
              </a:r>
              <a:r>
                <a:rPr lang="en-GB" sz="2000" baseline="30000" dirty="0">
                  <a:solidFill>
                    <a:srgbClr val="000087"/>
                  </a:solidFill>
                  <a:latin typeface="Arial"/>
                </a:rPr>
                <a:t>5</a:t>
              </a:r>
              <a:endParaRPr lang="en-GB" sz="1600" dirty="0">
                <a:solidFill>
                  <a:srgbClr val="000087"/>
                </a:solidFill>
                <a:latin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AF6A66-F443-4F2F-B3B3-E88BC9875F71}"/>
                </a:ext>
              </a:extLst>
            </p:cNvPr>
            <p:cNvSpPr/>
            <p:nvPr/>
          </p:nvSpPr>
          <p:spPr>
            <a:xfrm>
              <a:off x="2647457" y="5201526"/>
              <a:ext cx="1108184" cy="376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1600" dirty="0">
                  <a:solidFill>
                    <a:srgbClr val="B22222"/>
                  </a:solidFill>
                  <a:latin typeface="Arial"/>
                </a:rPr>
                <a:t>1.5 x 10</a:t>
              </a:r>
              <a:r>
                <a:rPr lang="en-GB" sz="2000" baseline="30000" dirty="0">
                  <a:solidFill>
                    <a:srgbClr val="B22222"/>
                  </a:solidFill>
                  <a:latin typeface="Arial"/>
                </a:rPr>
                <a:t>5</a:t>
              </a:r>
              <a:endParaRPr lang="en-GB" sz="1600" dirty="0">
                <a:solidFill>
                  <a:srgbClr val="B22222"/>
                </a:solidFill>
                <a:latin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4FBFE7-F8F2-41E1-A2D8-B2ED229B0B12}"/>
                </a:ext>
              </a:extLst>
            </p:cNvPr>
            <p:cNvSpPr/>
            <p:nvPr/>
          </p:nvSpPr>
          <p:spPr>
            <a:xfrm>
              <a:off x="2416595" y="4560323"/>
              <a:ext cx="1489409" cy="376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1600" dirty="0">
                  <a:solidFill>
                    <a:srgbClr val="000000"/>
                  </a:solidFill>
                  <a:latin typeface="Arial"/>
                </a:rPr>
                <a:t>N = 2 x 10</a:t>
              </a:r>
              <a:r>
                <a:rPr lang="en-GB" sz="2000" baseline="30000" dirty="0">
                  <a:solidFill>
                    <a:srgbClr val="000000"/>
                  </a:solidFill>
                  <a:latin typeface="Arial"/>
                </a:rPr>
                <a:t>5</a:t>
              </a:r>
              <a:endParaRPr lang="en-GB" sz="1600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74FA618-C649-4E4A-A403-E562826E9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4" r="62302" b="63158"/>
          <a:stretch/>
        </p:blipFill>
        <p:spPr>
          <a:xfrm>
            <a:off x="2221818" y="1627870"/>
            <a:ext cx="2867380" cy="15711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1A5AA39-542A-42B9-AD3B-32D670BF9EE7}"/>
              </a:ext>
            </a:extLst>
          </p:cNvPr>
          <p:cNvSpPr/>
          <p:nvPr/>
        </p:nvSpPr>
        <p:spPr bwMode="auto">
          <a:xfrm>
            <a:off x="6543778" y="3621617"/>
            <a:ext cx="376659" cy="339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" name="Rechteck 175">
            <a:extLst>
              <a:ext uri="{FF2B5EF4-FFF2-40B4-BE49-F238E27FC236}">
                <a16:creationId xmlns:a16="http://schemas.microsoft.com/office/drawing/2014/main" id="{AC7633A9-B8F2-4001-B826-1419217AA767}"/>
              </a:ext>
            </a:extLst>
          </p:cNvPr>
          <p:cNvSpPr/>
          <p:nvPr/>
        </p:nvSpPr>
        <p:spPr>
          <a:xfrm>
            <a:off x="123070" y="6163686"/>
            <a:ext cx="99998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Jan Thomsen group (Copenhagen):          pulsed Sr 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</a:rPr>
              <a:t>superradiance</a:t>
            </a:r>
            <a:r>
              <a:rPr lang="en-GB" sz="1400" dirty="0">
                <a:solidFill>
                  <a:prstClr val="black"/>
                </a:solidFill>
                <a:latin typeface="Arial" charset="0"/>
              </a:rPr>
              <a:t> on kHz transition,          PR A </a:t>
            </a:r>
            <a:r>
              <a:rPr lang="en-GB" sz="1400" b="1" dirty="0">
                <a:solidFill>
                  <a:prstClr val="black"/>
                </a:solidFill>
                <a:latin typeface="Arial" charset="0"/>
              </a:rPr>
              <a:t>101</a:t>
            </a:r>
            <a:r>
              <a:rPr lang="en-GB" sz="1400" dirty="0">
                <a:solidFill>
                  <a:prstClr val="black"/>
                </a:solidFill>
                <a:latin typeface="Arial" charset="0"/>
              </a:rPr>
              <a:t>, 013819 (2020)</a:t>
            </a:r>
            <a:endParaRPr lang="de-DE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" name="Rechteck 175">
            <a:extLst>
              <a:ext uri="{FF2B5EF4-FFF2-40B4-BE49-F238E27FC236}">
                <a16:creationId xmlns:a16="http://schemas.microsoft.com/office/drawing/2014/main" id="{6DFBCDDC-A939-487C-B83D-33D29939DA51}"/>
              </a:ext>
            </a:extLst>
          </p:cNvPr>
          <p:cNvSpPr/>
          <p:nvPr/>
        </p:nvSpPr>
        <p:spPr>
          <a:xfrm>
            <a:off x="123070" y="5838420"/>
            <a:ext cx="9658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Andreas 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</a:rPr>
              <a:t>Hemmerich</a:t>
            </a:r>
            <a:r>
              <a:rPr lang="en-GB" sz="1400" dirty="0">
                <a:solidFill>
                  <a:prstClr val="black"/>
                </a:solidFill>
                <a:latin typeface="Arial" charset="0"/>
              </a:rPr>
              <a:t> group (Hamburg):    pulsed Ca 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</a:rPr>
              <a:t>superradiance</a:t>
            </a:r>
            <a:r>
              <a:rPr lang="en-GB" sz="1400" dirty="0">
                <a:solidFill>
                  <a:prstClr val="black"/>
                </a:solidFill>
                <a:latin typeface="Arial" charset="0"/>
              </a:rPr>
              <a:t> on 379-Hz transition,    PRL </a:t>
            </a:r>
            <a:r>
              <a:rPr lang="en-GB" sz="1400" b="1" dirty="0">
                <a:solidFill>
                  <a:prstClr val="black"/>
                </a:solidFill>
                <a:latin typeface="Arial" charset="0"/>
              </a:rPr>
              <a:t>123</a:t>
            </a:r>
            <a:r>
              <a:rPr lang="en-GB" sz="1400" dirty="0">
                <a:solidFill>
                  <a:prstClr val="black"/>
                </a:solidFill>
                <a:latin typeface="Arial" charset="0"/>
              </a:rPr>
              <a:t>, 103601 (2019)</a:t>
            </a:r>
            <a:endParaRPr lang="de-DE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Rechteck 175">
            <a:extLst>
              <a:ext uri="{FF2B5EF4-FFF2-40B4-BE49-F238E27FC236}">
                <a16:creationId xmlns:a16="http://schemas.microsoft.com/office/drawing/2014/main" id="{ED255062-F989-4DE7-AE07-9708235AAC90}"/>
              </a:ext>
            </a:extLst>
          </p:cNvPr>
          <p:cNvSpPr/>
          <p:nvPr/>
        </p:nvSpPr>
        <p:spPr>
          <a:xfrm>
            <a:off x="123070" y="6547815"/>
            <a:ext cx="121062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dirty="0">
                <a:solidFill>
                  <a:prstClr val="black"/>
                </a:solidFill>
                <a:latin typeface="Arial" charset="0"/>
              </a:rPr>
              <a:t>Related: </a:t>
            </a:r>
            <a:r>
              <a:rPr lang="en-GB" sz="1200" dirty="0" err="1">
                <a:solidFill>
                  <a:prstClr val="black"/>
                </a:solidFill>
                <a:latin typeface="Arial" charset="0"/>
              </a:rPr>
              <a:t>Jingbiao</a:t>
            </a:r>
            <a:r>
              <a:rPr lang="en-GB" sz="1200" dirty="0">
                <a:solidFill>
                  <a:prstClr val="black"/>
                </a:solidFill>
                <a:latin typeface="Arial" charset="0"/>
              </a:rPr>
              <a:t> Chen group (Beijing</a:t>
            </a:r>
            <a:r>
              <a:rPr lang="en-GB" sz="1200" dirty="0">
                <a:solidFill>
                  <a:srgbClr val="000000"/>
                </a:solidFill>
                <a:latin typeface="Arial" charset="0"/>
              </a:rPr>
              <a:t>):          continuous </a:t>
            </a:r>
            <a:r>
              <a:rPr lang="en-GB" sz="1200" dirty="0">
                <a:solidFill>
                  <a:prstClr val="black"/>
                </a:solidFill>
                <a:latin typeface="Arial" charset="0"/>
              </a:rPr>
              <a:t>Cs bad-cavity laser on 1.8-MHz transition,         IEEE Trans. </a:t>
            </a:r>
            <a:r>
              <a:rPr lang="en-GB" sz="1200" dirty="0" err="1">
                <a:solidFill>
                  <a:prstClr val="black"/>
                </a:solidFill>
                <a:latin typeface="Arial" charset="0"/>
              </a:rPr>
              <a:t>Ultrason</a:t>
            </a:r>
            <a:r>
              <a:rPr lang="en-GB" sz="1200" dirty="0">
                <a:solidFill>
                  <a:prstClr val="black"/>
                </a:solidFill>
                <a:latin typeface="Arial" charset="0"/>
              </a:rPr>
              <a:t>. Ferroelectrics. Freq. Contr. </a:t>
            </a:r>
            <a:r>
              <a:rPr lang="en-GB" sz="1200" b="1" dirty="0">
                <a:solidFill>
                  <a:prstClr val="black"/>
                </a:solidFill>
                <a:latin typeface="Arial" charset="0"/>
              </a:rPr>
              <a:t>65</a:t>
            </a:r>
            <a:r>
              <a:rPr lang="en-GB" sz="1200" dirty="0">
                <a:solidFill>
                  <a:prstClr val="black"/>
                </a:solidFill>
                <a:latin typeface="Arial" charset="0"/>
              </a:rPr>
              <a:t>, 1958 (2018)</a:t>
            </a:r>
            <a:endParaRPr lang="de-DE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" name="Rechteck 175">
            <a:extLst>
              <a:ext uri="{FF2B5EF4-FFF2-40B4-BE49-F238E27FC236}">
                <a16:creationId xmlns:a16="http://schemas.microsoft.com/office/drawing/2014/main" id="{C9D9C587-B326-4C42-B16A-650B15FCF226}"/>
              </a:ext>
            </a:extLst>
          </p:cNvPr>
          <p:cNvSpPr/>
          <p:nvPr/>
        </p:nvSpPr>
        <p:spPr>
          <a:xfrm>
            <a:off x="123070" y="783567"/>
            <a:ext cx="11287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James Thompson group, JILA:       pulsed 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</a:rPr>
              <a:t>superradiance</a:t>
            </a:r>
            <a:r>
              <a:rPr lang="en-GB" sz="1400" dirty="0">
                <a:solidFill>
                  <a:prstClr val="black"/>
                </a:solidFill>
                <a:latin typeface="Arial" charset="0"/>
              </a:rPr>
              <a:t> Rb Raman transition, Nature, </a:t>
            </a:r>
            <a:r>
              <a:rPr lang="en-GB" sz="1400" b="1" dirty="0">
                <a:solidFill>
                  <a:prstClr val="black"/>
                </a:solidFill>
                <a:latin typeface="Arial" charset="0"/>
              </a:rPr>
              <a:t>484</a:t>
            </a:r>
            <a:r>
              <a:rPr lang="en-GB" sz="1400" dirty="0">
                <a:solidFill>
                  <a:prstClr val="black"/>
                </a:solidFill>
                <a:latin typeface="Arial" charset="0"/>
              </a:rPr>
              <a:t>, 78 (2012)  </a:t>
            </a:r>
          </a:p>
          <a:p>
            <a:pPr algn="l"/>
            <a:r>
              <a:rPr lang="en-GB" sz="1400" dirty="0">
                <a:solidFill>
                  <a:prstClr val="black"/>
                </a:solidFill>
                <a:latin typeface="Arial" charset="0"/>
              </a:rPr>
              <a:t>                                                        pulsed 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</a:rPr>
              <a:t>superradiance</a:t>
            </a:r>
            <a:r>
              <a:rPr lang="en-GB" sz="1400" dirty="0">
                <a:solidFill>
                  <a:prstClr val="black"/>
                </a:solidFill>
                <a:latin typeface="Arial" charset="0"/>
              </a:rPr>
              <a:t> on Sr </a:t>
            </a:r>
            <a:r>
              <a:rPr lang="en-GB" sz="1400" dirty="0" err="1">
                <a:solidFill>
                  <a:prstClr val="black"/>
                </a:solidFill>
                <a:latin typeface="Arial" charset="0"/>
              </a:rPr>
              <a:t>mHz</a:t>
            </a:r>
            <a:r>
              <a:rPr lang="en-GB" sz="1400" dirty="0">
                <a:solidFill>
                  <a:prstClr val="black"/>
                </a:solidFill>
                <a:latin typeface="Arial" charset="0"/>
              </a:rPr>
              <a:t> transition, Science Advances, </a:t>
            </a:r>
            <a:r>
              <a:rPr lang="en-GB" sz="1400" b="1" dirty="0">
                <a:solidFill>
                  <a:prstClr val="black"/>
                </a:solidFill>
                <a:latin typeface="Arial" charset="0"/>
              </a:rPr>
              <a:t>2</a:t>
            </a:r>
            <a:r>
              <a:rPr lang="en-GB" sz="1400" dirty="0">
                <a:solidFill>
                  <a:prstClr val="black"/>
                </a:solidFill>
                <a:latin typeface="Arial" charset="0"/>
              </a:rPr>
              <a:t>, e1601231 (2016)</a:t>
            </a:r>
            <a:endParaRPr lang="de-DE" sz="14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705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A34894-89B4-49D6-B8D9-055A0166D5E7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0F43530-5D3E-46C9-85A5-0C0FF40E5FFF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defTabSz="410766" fontAlgn="auto">
              <a:defRPr/>
            </a:pPr>
            <a:r>
              <a:rPr lang="de-DE" sz="3600" kern="0" dirty="0" err="1"/>
              <a:t>How</a:t>
            </a:r>
            <a:r>
              <a:rPr lang="de-DE" sz="3600" kern="0" dirty="0"/>
              <a:t> </a:t>
            </a:r>
            <a:r>
              <a:rPr lang="de-DE" sz="3600" kern="0" dirty="0" err="1"/>
              <a:t>can</a:t>
            </a:r>
            <a:r>
              <a:rPr lang="de-DE" sz="3600" kern="0" dirty="0"/>
              <a:t> </a:t>
            </a:r>
            <a:r>
              <a:rPr lang="de-DE" sz="3600" kern="0" dirty="0" err="1"/>
              <a:t>superradiance</a:t>
            </a:r>
            <a:r>
              <a:rPr lang="de-DE" sz="3600" kern="0" dirty="0"/>
              <a:t> </a:t>
            </a:r>
            <a:r>
              <a:rPr lang="de-DE" sz="3600" kern="0" dirty="0" err="1"/>
              <a:t>be</a:t>
            </a:r>
            <a:r>
              <a:rPr lang="de-DE" sz="3600" kern="0" dirty="0"/>
              <a:t> </a:t>
            </a:r>
            <a:r>
              <a:rPr lang="de-DE" sz="3600" kern="0" dirty="0" err="1"/>
              <a:t>maintained</a:t>
            </a:r>
            <a:r>
              <a:rPr lang="de-DE" sz="3600" kern="0" dirty="0"/>
              <a:t>?</a:t>
            </a:r>
            <a:endParaRPr lang="en-US" sz="3600" kern="0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FBD77328-85C4-4A49-A768-86D6C1C6F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2987" y="5394290"/>
            <a:ext cx="1762174" cy="170698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0A11667-5BAD-4662-81C5-1EFD4BA86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1507" y="5904434"/>
            <a:ext cx="554607" cy="5372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EE01511-58C3-4B82-ACA9-2630F8F126AE}"/>
              </a:ext>
            </a:extLst>
          </p:cNvPr>
          <p:cNvGrpSpPr/>
          <p:nvPr/>
        </p:nvGrpSpPr>
        <p:grpSpPr>
          <a:xfrm>
            <a:off x="1373433" y="743323"/>
            <a:ext cx="9181383" cy="5917124"/>
            <a:chOff x="1373433" y="743323"/>
            <a:chExt cx="9181383" cy="5917124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6E54091-90DD-4B07-8B9D-12E1BB9DD08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560954" y="2588978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2F39A23-439D-4462-95EA-95BF89E11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0630" y="3167320"/>
              <a:ext cx="558330" cy="539719"/>
            </a:xfrm>
            <a:prstGeom prst="rect">
              <a:avLst/>
            </a:prstGeom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9DD2A05E-F6FA-49C6-BFD0-583589FB606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281411" y="2616575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22814A5-0746-4AA2-9759-3FB8D2F14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5285" y="3212950"/>
              <a:ext cx="558330" cy="539719"/>
            </a:xfrm>
            <a:prstGeom prst="rect">
              <a:avLst/>
            </a:prstGeom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F058E6F-0C5B-4F7F-86AF-6F9B8A094453}"/>
                </a:ext>
              </a:extLst>
            </p:cNvPr>
            <p:cNvGrpSpPr/>
            <p:nvPr/>
          </p:nvGrpSpPr>
          <p:grpSpPr>
            <a:xfrm>
              <a:off x="1373433" y="3171021"/>
              <a:ext cx="4135618" cy="782152"/>
              <a:chOff x="1072470" y="1867791"/>
              <a:chExt cx="956161" cy="989621"/>
            </a:xfrm>
          </p:grpSpPr>
          <p:sp>
            <p:nvSpPr>
              <p:cNvPr id="76" name="Freeform 7 3">
                <a:extLst>
                  <a:ext uri="{FF2B5EF4-FFF2-40B4-BE49-F238E27FC236}">
                    <a16:creationId xmlns:a16="http://schemas.microsoft.com/office/drawing/2014/main" id="{D37C4E9E-2049-4BAD-B38D-9A25D88FD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470" y="1867791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Freeform 8 3">
                <a:extLst>
                  <a:ext uri="{FF2B5EF4-FFF2-40B4-BE49-F238E27FC236}">
                    <a16:creationId xmlns:a16="http://schemas.microsoft.com/office/drawing/2014/main" id="{1578E5E5-F1EF-4217-8C23-6906A6DE8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1355" y="1867791"/>
                <a:ext cx="467276" cy="989621"/>
              </a:xfrm>
              <a:custGeom>
                <a:avLst/>
                <a:gdLst>
                  <a:gd name="connsiteX0" fmla="*/ 0 w 9909"/>
                  <a:gd name="connsiteY0" fmla="*/ 67 h 10000"/>
                  <a:gd name="connsiteX1" fmla="*/ 91 w 9909"/>
                  <a:gd name="connsiteY1" fmla="*/ 150 h 10000"/>
                  <a:gd name="connsiteX2" fmla="*/ 136 w 9909"/>
                  <a:gd name="connsiteY2" fmla="*/ 258 h 10000"/>
                  <a:gd name="connsiteX3" fmla="*/ 273 w 9909"/>
                  <a:gd name="connsiteY3" fmla="*/ 408 h 10000"/>
                  <a:gd name="connsiteX4" fmla="*/ 455 w 9909"/>
                  <a:gd name="connsiteY4" fmla="*/ 750 h 10000"/>
                  <a:gd name="connsiteX5" fmla="*/ 591 w 9909"/>
                  <a:gd name="connsiteY5" fmla="*/ 1192 h 10000"/>
                  <a:gd name="connsiteX6" fmla="*/ 1000 w 9909"/>
                  <a:gd name="connsiteY6" fmla="*/ 2542 h 10000"/>
                  <a:gd name="connsiteX7" fmla="*/ 1364 w 9909"/>
                  <a:gd name="connsiteY7" fmla="*/ 4050 h 10000"/>
                  <a:gd name="connsiteX8" fmla="*/ 2045 w 9909"/>
                  <a:gd name="connsiteY8" fmla="*/ 6942 h 10000"/>
                  <a:gd name="connsiteX9" fmla="*/ 2364 w 9909"/>
                  <a:gd name="connsiteY9" fmla="*/ 8308 h 10000"/>
                  <a:gd name="connsiteX10" fmla="*/ 2591 w 9909"/>
                  <a:gd name="connsiteY10" fmla="*/ 8858 h 10000"/>
                  <a:gd name="connsiteX11" fmla="*/ 2727 w 9909"/>
                  <a:gd name="connsiteY11" fmla="*/ 9283 h 10000"/>
                  <a:gd name="connsiteX12" fmla="*/ 2955 w 9909"/>
                  <a:gd name="connsiteY12" fmla="*/ 9642 h 10000"/>
                  <a:gd name="connsiteX13" fmla="*/ 3045 w 9909"/>
                  <a:gd name="connsiteY13" fmla="*/ 9783 h 10000"/>
                  <a:gd name="connsiteX14" fmla="*/ 3091 w 9909"/>
                  <a:gd name="connsiteY14" fmla="*/ 9833 h 10000"/>
                  <a:gd name="connsiteX15" fmla="*/ 3182 w 9909"/>
                  <a:gd name="connsiteY15" fmla="*/ 9900 h 10000"/>
                  <a:gd name="connsiteX16" fmla="*/ 3273 w 9909"/>
                  <a:gd name="connsiteY16" fmla="*/ 9950 h 10000"/>
                  <a:gd name="connsiteX17" fmla="*/ 3318 w 9909"/>
                  <a:gd name="connsiteY17" fmla="*/ 9983 h 10000"/>
                  <a:gd name="connsiteX18" fmla="*/ 3409 w 9909"/>
                  <a:gd name="connsiteY18" fmla="*/ 10000 h 10000"/>
                  <a:gd name="connsiteX19" fmla="*/ 3545 w 9909"/>
                  <a:gd name="connsiteY19" fmla="*/ 9967 h 10000"/>
                  <a:gd name="connsiteX20" fmla="*/ 3636 w 9909"/>
                  <a:gd name="connsiteY20" fmla="*/ 9917 h 10000"/>
                  <a:gd name="connsiteX21" fmla="*/ 3682 w 9909"/>
                  <a:gd name="connsiteY21" fmla="*/ 9850 h 10000"/>
                  <a:gd name="connsiteX22" fmla="*/ 3773 w 9909"/>
                  <a:gd name="connsiteY22" fmla="*/ 9742 h 10000"/>
                  <a:gd name="connsiteX23" fmla="*/ 3818 w 9909"/>
                  <a:gd name="connsiteY23" fmla="*/ 9608 h 10000"/>
                  <a:gd name="connsiteX24" fmla="*/ 4045 w 9909"/>
                  <a:gd name="connsiteY24" fmla="*/ 9233 h 10000"/>
                  <a:gd name="connsiteX25" fmla="*/ 4182 w 9909"/>
                  <a:gd name="connsiteY25" fmla="*/ 8792 h 10000"/>
                  <a:gd name="connsiteX26" fmla="*/ 4545 w 9909"/>
                  <a:gd name="connsiteY26" fmla="*/ 7508 h 10000"/>
                  <a:gd name="connsiteX27" fmla="*/ 5000 w 9909"/>
                  <a:gd name="connsiteY27" fmla="*/ 5808 h 10000"/>
                  <a:gd name="connsiteX28" fmla="*/ 5409 w 9909"/>
                  <a:gd name="connsiteY28" fmla="*/ 4117 h 10000"/>
                  <a:gd name="connsiteX29" fmla="*/ 5773 w 9909"/>
                  <a:gd name="connsiteY29" fmla="*/ 2600 h 10000"/>
                  <a:gd name="connsiteX30" fmla="*/ 6136 w 9909"/>
                  <a:gd name="connsiteY30" fmla="*/ 1317 h 10000"/>
                  <a:gd name="connsiteX31" fmla="*/ 6273 w 9909"/>
                  <a:gd name="connsiteY31" fmla="*/ 883 h 10000"/>
                  <a:gd name="connsiteX32" fmla="*/ 6500 w 9909"/>
                  <a:gd name="connsiteY32" fmla="*/ 492 h 10000"/>
                  <a:gd name="connsiteX33" fmla="*/ 6591 w 9909"/>
                  <a:gd name="connsiteY33" fmla="*/ 308 h 10000"/>
                  <a:gd name="connsiteX34" fmla="*/ 6636 w 9909"/>
                  <a:gd name="connsiteY34" fmla="*/ 183 h 10000"/>
                  <a:gd name="connsiteX35" fmla="*/ 6727 w 9909"/>
                  <a:gd name="connsiteY35" fmla="*/ 100 h 10000"/>
                  <a:gd name="connsiteX36" fmla="*/ 6864 w 9909"/>
                  <a:gd name="connsiteY36" fmla="*/ 33 h 10000"/>
                  <a:gd name="connsiteX37" fmla="*/ 6955 w 9909"/>
                  <a:gd name="connsiteY37" fmla="*/ 0 h 10000"/>
                  <a:gd name="connsiteX38" fmla="*/ 7000 w 9909"/>
                  <a:gd name="connsiteY38" fmla="*/ 0 h 10000"/>
                  <a:gd name="connsiteX39" fmla="*/ 7091 w 9909"/>
                  <a:gd name="connsiteY39" fmla="*/ 17 h 10000"/>
                  <a:gd name="connsiteX40" fmla="*/ 7182 w 9909"/>
                  <a:gd name="connsiteY40" fmla="*/ 50 h 10000"/>
                  <a:gd name="connsiteX41" fmla="*/ 7227 w 9909"/>
                  <a:gd name="connsiteY41" fmla="*/ 100 h 10000"/>
                  <a:gd name="connsiteX42" fmla="*/ 7227 w 9909"/>
                  <a:gd name="connsiteY42" fmla="*/ 150 h 10000"/>
                  <a:gd name="connsiteX43" fmla="*/ 7364 w 9909"/>
                  <a:gd name="connsiteY43" fmla="*/ 258 h 10000"/>
                  <a:gd name="connsiteX44" fmla="*/ 7455 w 9909"/>
                  <a:gd name="connsiteY44" fmla="*/ 408 h 10000"/>
                  <a:gd name="connsiteX45" fmla="*/ 7682 w 9909"/>
                  <a:gd name="connsiteY45" fmla="*/ 833 h 10000"/>
                  <a:gd name="connsiteX46" fmla="*/ 8045 w 9909"/>
                  <a:gd name="connsiteY46" fmla="*/ 1917 h 10000"/>
                  <a:gd name="connsiteX47" fmla="*/ 8818 w 9909"/>
                  <a:gd name="connsiteY47" fmla="*/ 5300 h 10000"/>
                  <a:gd name="connsiteX48" fmla="*/ 9545 w 9909"/>
                  <a:gd name="connsiteY48" fmla="*/ 8117 h 10000"/>
                  <a:gd name="connsiteX49" fmla="*/ 9909 w 9909"/>
                  <a:gd name="connsiteY49" fmla="*/ 9150 h 10000"/>
                  <a:gd name="connsiteX0" fmla="*/ 0 w 9633"/>
                  <a:gd name="connsiteY0" fmla="*/ 67 h 10000"/>
                  <a:gd name="connsiteX1" fmla="*/ 92 w 9633"/>
                  <a:gd name="connsiteY1" fmla="*/ 150 h 10000"/>
                  <a:gd name="connsiteX2" fmla="*/ 137 w 9633"/>
                  <a:gd name="connsiteY2" fmla="*/ 258 h 10000"/>
                  <a:gd name="connsiteX3" fmla="*/ 276 w 9633"/>
                  <a:gd name="connsiteY3" fmla="*/ 408 h 10000"/>
                  <a:gd name="connsiteX4" fmla="*/ 459 w 9633"/>
                  <a:gd name="connsiteY4" fmla="*/ 750 h 10000"/>
                  <a:gd name="connsiteX5" fmla="*/ 596 w 9633"/>
                  <a:gd name="connsiteY5" fmla="*/ 1192 h 10000"/>
                  <a:gd name="connsiteX6" fmla="*/ 1009 w 9633"/>
                  <a:gd name="connsiteY6" fmla="*/ 2542 h 10000"/>
                  <a:gd name="connsiteX7" fmla="*/ 1377 w 9633"/>
                  <a:gd name="connsiteY7" fmla="*/ 4050 h 10000"/>
                  <a:gd name="connsiteX8" fmla="*/ 2064 w 9633"/>
                  <a:gd name="connsiteY8" fmla="*/ 6942 h 10000"/>
                  <a:gd name="connsiteX9" fmla="*/ 2386 w 9633"/>
                  <a:gd name="connsiteY9" fmla="*/ 8308 h 10000"/>
                  <a:gd name="connsiteX10" fmla="*/ 2615 w 9633"/>
                  <a:gd name="connsiteY10" fmla="*/ 8858 h 10000"/>
                  <a:gd name="connsiteX11" fmla="*/ 2752 w 9633"/>
                  <a:gd name="connsiteY11" fmla="*/ 9283 h 10000"/>
                  <a:gd name="connsiteX12" fmla="*/ 2982 w 9633"/>
                  <a:gd name="connsiteY12" fmla="*/ 9642 h 10000"/>
                  <a:gd name="connsiteX13" fmla="*/ 3073 w 9633"/>
                  <a:gd name="connsiteY13" fmla="*/ 9783 h 10000"/>
                  <a:gd name="connsiteX14" fmla="*/ 3119 w 9633"/>
                  <a:gd name="connsiteY14" fmla="*/ 9833 h 10000"/>
                  <a:gd name="connsiteX15" fmla="*/ 3211 w 9633"/>
                  <a:gd name="connsiteY15" fmla="*/ 9900 h 10000"/>
                  <a:gd name="connsiteX16" fmla="*/ 3303 w 9633"/>
                  <a:gd name="connsiteY16" fmla="*/ 9950 h 10000"/>
                  <a:gd name="connsiteX17" fmla="*/ 3348 w 9633"/>
                  <a:gd name="connsiteY17" fmla="*/ 9983 h 10000"/>
                  <a:gd name="connsiteX18" fmla="*/ 3440 w 9633"/>
                  <a:gd name="connsiteY18" fmla="*/ 10000 h 10000"/>
                  <a:gd name="connsiteX19" fmla="*/ 3578 w 9633"/>
                  <a:gd name="connsiteY19" fmla="*/ 9967 h 10000"/>
                  <a:gd name="connsiteX20" fmla="*/ 3669 w 9633"/>
                  <a:gd name="connsiteY20" fmla="*/ 9917 h 10000"/>
                  <a:gd name="connsiteX21" fmla="*/ 3716 w 9633"/>
                  <a:gd name="connsiteY21" fmla="*/ 9850 h 10000"/>
                  <a:gd name="connsiteX22" fmla="*/ 3808 w 9633"/>
                  <a:gd name="connsiteY22" fmla="*/ 9742 h 10000"/>
                  <a:gd name="connsiteX23" fmla="*/ 3853 w 9633"/>
                  <a:gd name="connsiteY23" fmla="*/ 9608 h 10000"/>
                  <a:gd name="connsiteX24" fmla="*/ 4082 w 9633"/>
                  <a:gd name="connsiteY24" fmla="*/ 9233 h 10000"/>
                  <a:gd name="connsiteX25" fmla="*/ 4220 w 9633"/>
                  <a:gd name="connsiteY25" fmla="*/ 8792 h 10000"/>
                  <a:gd name="connsiteX26" fmla="*/ 4587 w 9633"/>
                  <a:gd name="connsiteY26" fmla="*/ 7508 h 10000"/>
                  <a:gd name="connsiteX27" fmla="*/ 5046 w 9633"/>
                  <a:gd name="connsiteY27" fmla="*/ 5808 h 10000"/>
                  <a:gd name="connsiteX28" fmla="*/ 5459 w 9633"/>
                  <a:gd name="connsiteY28" fmla="*/ 4117 h 10000"/>
                  <a:gd name="connsiteX29" fmla="*/ 5826 w 9633"/>
                  <a:gd name="connsiteY29" fmla="*/ 2600 h 10000"/>
                  <a:gd name="connsiteX30" fmla="*/ 6192 w 9633"/>
                  <a:gd name="connsiteY30" fmla="*/ 1317 h 10000"/>
                  <a:gd name="connsiteX31" fmla="*/ 6331 w 9633"/>
                  <a:gd name="connsiteY31" fmla="*/ 883 h 10000"/>
                  <a:gd name="connsiteX32" fmla="*/ 6560 w 9633"/>
                  <a:gd name="connsiteY32" fmla="*/ 492 h 10000"/>
                  <a:gd name="connsiteX33" fmla="*/ 6652 w 9633"/>
                  <a:gd name="connsiteY33" fmla="*/ 308 h 10000"/>
                  <a:gd name="connsiteX34" fmla="*/ 6697 w 9633"/>
                  <a:gd name="connsiteY34" fmla="*/ 183 h 10000"/>
                  <a:gd name="connsiteX35" fmla="*/ 6789 w 9633"/>
                  <a:gd name="connsiteY35" fmla="*/ 100 h 10000"/>
                  <a:gd name="connsiteX36" fmla="*/ 6927 w 9633"/>
                  <a:gd name="connsiteY36" fmla="*/ 33 h 10000"/>
                  <a:gd name="connsiteX37" fmla="*/ 7019 w 9633"/>
                  <a:gd name="connsiteY37" fmla="*/ 0 h 10000"/>
                  <a:gd name="connsiteX38" fmla="*/ 7064 w 9633"/>
                  <a:gd name="connsiteY38" fmla="*/ 0 h 10000"/>
                  <a:gd name="connsiteX39" fmla="*/ 7156 w 9633"/>
                  <a:gd name="connsiteY39" fmla="*/ 17 h 10000"/>
                  <a:gd name="connsiteX40" fmla="*/ 7248 w 9633"/>
                  <a:gd name="connsiteY40" fmla="*/ 50 h 10000"/>
                  <a:gd name="connsiteX41" fmla="*/ 7293 w 9633"/>
                  <a:gd name="connsiteY41" fmla="*/ 100 h 10000"/>
                  <a:gd name="connsiteX42" fmla="*/ 7293 w 9633"/>
                  <a:gd name="connsiteY42" fmla="*/ 150 h 10000"/>
                  <a:gd name="connsiteX43" fmla="*/ 7432 w 9633"/>
                  <a:gd name="connsiteY43" fmla="*/ 258 h 10000"/>
                  <a:gd name="connsiteX44" fmla="*/ 7523 w 9633"/>
                  <a:gd name="connsiteY44" fmla="*/ 408 h 10000"/>
                  <a:gd name="connsiteX45" fmla="*/ 7753 w 9633"/>
                  <a:gd name="connsiteY45" fmla="*/ 833 h 10000"/>
                  <a:gd name="connsiteX46" fmla="*/ 8119 w 9633"/>
                  <a:gd name="connsiteY46" fmla="*/ 1917 h 10000"/>
                  <a:gd name="connsiteX47" fmla="*/ 8899 w 9633"/>
                  <a:gd name="connsiteY47" fmla="*/ 5300 h 10000"/>
                  <a:gd name="connsiteX48" fmla="*/ 9633 w 9633"/>
                  <a:gd name="connsiteY48" fmla="*/ 8117 h 10000"/>
                  <a:gd name="connsiteX0" fmla="*/ 0 w 9238"/>
                  <a:gd name="connsiteY0" fmla="*/ 67 h 10000"/>
                  <a:gd name="connsiteX1" fmla="*/ 96 w 9238"/>
                  <a:gd name="connsiteY1" fmla="*/ 150 h 10000"/>
                  <a:gd name="connsiteX2" fmla="*/ 142 w 9238"/>
                  <a:gd name="connsiteY2" fmla="*/ 258 h 10000"/>
                  <a:gd name="connsiteX3" fmla="*/ 287 w 9238"/>
                  <a:gd name="connsiteY3" fmla="*/ 408 h 10000"/>
                  <a:gd name="connsiteX4" fmla="*/ 476 w 9238"/>
                  <a:gd name="connsiteY4" fmla="*/ 750 h 10000"/>
                  <a:gd name="connsiteX5" fmla="*/ 619 w 9238"/>
                  <a:gd name="connsiteY5" fmla="*/ 1192 h 10000"/>
                  <a:gd name="connsiteX6" fmla="*/ 1047 w 9238"/>
                  <a:gd name="connsiteY6" fmla="*/ 2542 h 10000"/>
                  <a:gd name="connsiteX7" fmla="*/ 1429 w 9238"/>
                  <a:gd name="connsiteY7" fmla="*/ 4050 h 10000"/>
                  <a:gd name="connsiteX8" fmla="*/ 2143 w 9238"/>
                  <a:gd name="connsiteY8" fmla="*/ 6942 h 10000"/>
                  <a:gd name="connsiteX9" fmla="*/ 2477 w 9238"/>
                  <a:gd name="connsiteY9" fmla="*/ 8308 h 10000"/>
                  <a:gd name="connsiteX10" fmla="*/ 2715 w 9238"/>
                  <a:gd name="connsiteY10" fmla="*/ 8858 h 10000"/>
                  <a:gd name="connsiteX11" fmla="*/ 2857 w 9238"/>
                  <a:gd name="connsiteY11" fmla="*/ 9283 h 10000"/>
                  <a:gd name="connsiteX12" fmla="*/ 3096 w 9238"/>
                  <a:gd name="connsiteY12" fmla="*/ 9642 h 10000"/>
                  <a:gd name="connsiteX13" fmla="*/ 3190 w 9238"/>
                  <a:gd name="connsiteY13" fmla="*/ 9783 h 10000"/>
                  <a:gd name="connsiteX14" fmla="*/ 3238 w 9238"/>
                  <a:gd name="connsiteY14" fmla="*/ 9833 h 10000"/>
                  <a:gd name="connsiteX15" fmla="*/ 3333 w 9238"/>
                  <a:gd name="connsiteY15" fmla="*/ 9900 h 10000"/>
                  <a:gd name="connsiteX16" fmla="*/ 3429 w 9238"/>
                  <a:gd name="connsiteY16" fmla="*/ 9950 h 10000"/>
                  <a:gd name="connsiteX17" fmla="*/ 3476 w 9238"/>
                  <a:gd name="connsiteY17" fmla="*/ 9983 h 10000"/>
                  <a:gd name="connsiteX18" fmla="*/ 3571 w 9238"/>
                  <a:gd name="connsiteY18" fmla="*/ 10000 h 10000"/>
                  <a:gd name="connsiteX19" fmla="*/ 3714 w 9238"/>
                  <a:gd name="connsiteY19" fmla="*/ 9967 h 10000"/>
                  <a:gd name="connsiteX20" fmla="*/ 3809 w 9238"/>
                  <a:gd name="connsiteY20" fmla="*/ 9917 h 10000"/>
                  <a:gd name="connsiteX21" fmla="*/ 3858 w 9238"/>
                  <a:gd name="connsiteY21" fmla="*/ 9850 h 10000"/>
                  <a:gd name="connsiteX22" fmla="*/ 3953 w 9238"/>
                  <a:gd name="connsiteY22" fmla="*/ 9742 h 10000"/>
                  <a:gd name="connsiteX23" fmla="*/ 4000 w 9238"/>
                  <a:gd name="connsiteY23" fmla="*/ 9608 h 10000"/>
                  <a:gd name="connsiteX24" fmla="*/ 4238 w 9238"/>
                  <a:gd name="connsiteY24" fmla="*/ 9233 h 10000"/>
                  <a:gd name="connsiteX25" fmla="*/ 4381 w 9238"/>
                  <a:gd name="connsiteY25" fmla="*/ 8792 h 10000"/>
                  <a:gd name="connsiteX26" fmla="*/ 4762 w 9238"/>
                  <a:gd name="connsiteY26" fmla="*/ 7508 h 10000"/>
                  <a:gd name="connsiteX27" fmla="*/ 5238 w 9238"/>
                  <a:gd name="connsiteY27" fmla="*/ 5808 h 10000"/>
                  <a:gd name="connsiteX28" fmla="*/ 5667 w 9238"/>
                  <a:gd name="connsiteY28" fmla="*/ 4117 h 10000"/>
                  <a:gd name="connsiteX29" fmla="*/ 6048 w 9238"/>
                  <a:gd name="connsiteY29" fmla="*/ 2600 h 10000"/>
                  <a:gd name="connsiteX30" fmla="*/ 6428 w 9238"/>
                  <a:gd name="connsiteY30" fmla="*/ 1317 h 10000"/>
                  <a:gd name="connsiteX31" fmla="*/ 6572 w 9238"/>
                  <a:gd name="connsiteY31" fmla="*/ 883 h 10000"/>
                  <a:gd name="connsiteX32" fmla="*/ 6810 w 9238"/>
                  <a:gd name="connsiteY32" fmla="*/ 492 h 10000"/>
                  <a:gd name="connsiteX33" fmla="*/ 6905 w 9238"/>
                  <a:gd name="connsiteY33" fmla="*/ 308 h 10000"/>
                  <a:gd name="connsiteX34" fmla="*/ 6952 w 9238"/>
                  <a:gd name="connsiteY34" fmla="*/ 183 h 10000"/>
                  <a:gd name="connsiteX35" fmla="*/ 7048 w 9238"/>
                  <a:gd name="connsiteY35" fmla="*/ 100 h 10000"/>
                  <a:gd name="connsiteX36" fmla="*/ 7191 w 9238"/>
                  <a:gd name="connsiteY36" fmla="*/ 33 h 10000"/>
                  <a:gd name="connsiteX37" fmla="*/ 7286 w 9238"/>
                  <a:gd name="connsiteY37" fmla="*/ 0 h 10000"/>
                  <a:gd name="connsiteX38" fmla="*/ 7333 w 9238"/>
                  <a:gd name="connsiteY38" fmla="*/ 0 h 10000"/>
                  <a:gd name="connsiteX39" fmla="*/ 7429 w 9238"/>
                  <a:gd name="connsiteY39" fmla="*/ 17 h 10000"/>
                  <a:gd name="connsiteX40" fmla="*/ 7524 w 9238"/>
                  <a:gd name="connsiteY40" fmla="*/ 50 h 10000"/>
                  <a:gd name="connsiteX41" fmla="*/ 7571 w 9238"/>
                  <a:gd name="connsiteY41" fmla="*/ 100 h 10000"/>
                  <a:gd name="connsiteX42" fmla="*/ 7571 w 9238"/>
                  <a:gd name="connsiteY42" fmla="*/ 150 h 10000"/>
                  <a:gd name="connsiteX43" fmla="*/ 7715 w 9238"/>
                  <a:gd name="connsiteY43" fmla="*/ 258 h 10000"/>
                  <a:gd name="connsiteX44" fmla="*/ 7810 w 9238"/>
                  <a:gd name="connsiteY44" fmla="*/ 408 h 10000"/>
                  <a:gd name="connsiteX45" fmla="*/ 8048 w 9238"/>
                  <a:gd name="connsiteY45" fmla="*/ 833 h 10000"/>
                  <a:gd name="connsiteX46" fmla="*/ 8428 w 9238"/>
                  <a:gd name="connsiteY46" fmla="*/ 1917 h 10000"/>
                  <a:gd name="connsiteX47" fmla="*/ 9238 w 9238"/>
                  <a:gd name="connsiteY47" fmla="*/ 53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238" h="10000">
                    <a:moveTo>
                      <a:pt x="0" y="67"/>
                    </a:moveTo>
                    <a:cubicBezTo>
                      <a:pt x="31" y="95"/>
                      <a:pt x="64" y="122"/>
                      <a:pt x="96" y="150"/>
                    </a:cubicBezTo>
                    <a:cubicBezTo>
                      <a:pt x="111" y="186"/>
                      <a:pt x="127" y="222"/>
                      <a:pt x="142" y="258"/>
                    </a:cubicBezTo>
                    <a:lnTo>
                      <a:pt x="287" y="408"/>
                    </a:lnTo>
                    <a:lnTo>
                      <a:pt x="476" y="750"/>
                    </a:lnTo>
                    <a:cubicBezTo>
                      <a:pt x="524" y="897"/>
                      <a:pt x="572" y="1045"/>
                      <a:pt x="619" y="1192"/>
                    </a:cubicBezTo>
                    <a:lnTo>
                      <a:pt x="1047" y="2542"/>
                    </a:lnTo>
                    <a:cubicBezTo>
                      <a:pt x="1174" y="3045"/>
                      <a:pt x="1302" y="3547"/>
                      <a:pt x="1429" y="4050"/>
                    </a:cubicBezTo>
                    <a:lnTo>
                      <a:pt x="2143" y="6942"/>
                    </a:lnTo>
                    <a:lnTo>
                      <a:pt x="2477" y="8308"/>
                    </a:lnTo>
                    <a:cubicBezTo>
                      <a:pt x="2556" y="8491"/>
                      <a:pt x="2635" y="8675"/>
                      <a:pt x="2715" y="8858"/>
                    </a:cubicBezTo>
                    <a:cubicBezTo>
                      <a:pt x="2761" y="9000"/>
                      <a:pt x="2810" y="9141"/>
                      <a:pt x="2857" y="9283"/>
                    </a:cubicBezTo>
                    <a:lnTo>
                      <a:pt x="3096" y="9642"/>
                    </a:lnTo>
                    <a:cubicBezTo>
                      <a:pt x="3127" y="9689"/>
                      <a:pt x="3159" y="9736"/>
                      <a:pt x="3190" y="9783"/>
                    </a:cubicBezTo>
                    <a:cubicBezTo>
                      <a:pt x="3206" y="9800"/>
                      <a:pt x="3222" y="9816"/>
                      <a:pt x="3238" y="9833"/>
                    </a:cubicBezTo>
                    <a:cubicBezTo>
                      <a:pt x="3270" y="9855"/>
                      <a:pt x="3301" y="9878"/>
                      <a:pt x="3333" y="9900"/>
                    </a:cubicBezTo>
                    <a:cubicBezTo>
                      <a:pt x="3364" y="9917"/>
                      <a:pt x="3398" y="9933"/>
                      <a:pt x="3429" y="9950"/>
                    </a:cubicBezTo>
                    <a:cubicBezTo>
                      <a:pt x="3445" y="9961"/>
                      <a:pt x="3460" y="9972"/>
                      <a:pt x="3476" y="9983"/>
                    </a:cubicBezTo>
                    <a:lnTo>
                      <a:pt x="3571" y="10000"/>
                    </a:lnTo>
                    <a:lnTo>
                      <a:pt x="3714" y="9967"/>
                    </a:lnTo>
                    <a:cubicBezTo>
                      <a:pt x="3745" y="9950"/>
                      <a:pt x="3778" y="9934"/>
                      <a:pt x="3809" y="9917"/>
                    </a:cubicBezTo>
                    <a:lnTo>
                      <a:pt x="3858" y="9850"/>
                    </a:lnTo>
                    <a:cubicBezTo>
                      <a:pt x="3889" y="9814"/>
                      <a:pt x="3921" y="9778"/>
                      <a:pt x="3953" y="9742"/>
                    </a:cubicBezTo>
                    <a:cubicBezTo>
                      <a:pt x="3969" y="9697"/>
                      <a:pt x="3984" y="9653"/>
                      <a:pt x="4000" y="9608"/>
                    </a:cubicBezTo>
                    <a:lnTo>
                      <a:pt x="4238" y="9233"/>
                    </a:lnTo>
                    <a:cubicBezTo>
                      <a:pt x="4286" y="9086"/>
                      <a:pt x="4333" y="8939"/>
                      <a:pt x="4381" y="8792"/>
                    </a:cubicBezTo>
                    <a:lnTo>
                      <a:pt x="4762" y="7508"/>
                    </a:lnTo>
                    <a:lnTo>
                      <a:pt x="5238" y="5808"/>
                    </a:lnTo>
                    <a:cubicBezTo>
                      <a:pt x="5380" y="5244"/>
                      <a:pt x="5524" y="4681"/>
                      <a:pt x="5667" y="4117"/>
                    </a:cubicBezTo>
                    <a:lnTo>
                      <a:pt x="6048" y="2600"/>
                    </a:lnTo>
                    <a:lnTo>
                      <a:pt x="6428" y="1317"/>
                    </a:lnTo>
                    <a:cubicBezTo>
                      <a:pt x="6477" y="1172"/>
                      <a:pt x="6523" y="1028"/>
                      <a:pt x="6572" y="883"/>
                    </a:cubicBezTo>
                    <a:lnTo>
                      <a:pt x="6810" y="492"/>
                    </a:lnTo>
                    <a:cubicBezTo>
                      <a:pt x="6841" y="431"/>
                      <a:pt x="6873" y="369"/>
                      <a:pt x="6905" y="308"/>
                    </a:cubicBezTo>
                    <a:cubicBezTo>
                      <a:pt x="6921" y="266"/>
                      <a:pt x="6937" y="225"/>
                      <a:pt x="6952" y="183"/>
                    </a:cubicBezTo>
                    <a:cubicBezTo>
                      <a:pt x="6983" y="155"/>
                      <a:pt x="7017" y="128"/>
                      <a:pt x="7048" y="100"/>
                    </a:cubicBezTo>
                    <a:cubicBezTo>
                      <a:pt x="7096" y="78"/>
                      <a:pt x="7143" y="55"/>
                      <a:pt x="7191" y="33"/>
                    </a:cubicBezTo>
                    <a:lnTo>
                      <a:pt x="7286" y="0"/>
                    </a:lnTo>
                    <a:lnTo>
                      <a:pt x="7333" y="0"/>
                    </a:lnTo>
                    <a:cubicBezTo>
                      <a:pt x="7365" y="6"/>
                      <a:pt x="7397" y="11"/>
                      <a:pt x="7429" y="17"/>
                    </a:cubicBezTo>
                    <a:lnTo>
                      <a:pt x="7524" y="50"/>
                    </a:lnTo>
                    <a:lnTo>
                      <a:pt x="7571" y="100"/>
                    </a:lnTo>
                    <a:lnTo>
                      <a:pt x="7571" y="150"/>
                    </a:lnTo>
                    <a:lnTo>
                      <a:pt x="7715" y="258"/>
                    </a:lnTo>
                    <a:cubicBezTo>
                      <a:pt x="7746" y="308"/>
                      <a:pt x="7778" y="358"/>
                      <a:pt x="7810" y="408"/>
                    </a:cubicBezTo>
                    <a:cubicBezTo>
                      <a:pt x="7889" y="550"/>
                      <a:pt x="7969" y="691"/>
                      <a:pt x="8048" y="833"/>
                    </a:cubicBezTo>
                    <a:cubicBezTo>
                      <a:pt x="8175" y="1194"/>
                      <a:pt x="8301" y="1556"/>
                      <a:pt x="8428" y="1917"/>
                    </a:cubicBezTo>
                    <a:lnTo>
                      <a:pt x="9238" y="530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760EC48-0E7C-4B6A-BA54-97780985B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2145" y="2814633"/>
              <a:ext cx="1742671" cy="1655736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6AE446A-A7D2-48A4-A84E-460C7426C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55717" y="5004712"/>
              <a:ext cx="1699099" cy="1655735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68E7EB4-B041-434A-BA29-4D9EF4C0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33159" y="743323"/>
              <a:ext cx="1789770" cy="1675445"/>
            </a:xfrm>
            <a:prstGeom prst="rect">
              <a:avLst/>
            </a:prstGeom>
          </p:spPr>
        </p:pic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9FCF879-1B66-41D3-A00D-12BD9EB06AA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466348" y="4684641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E9003803-C334-4A17-8E77-B1E2B8C1DA8F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551264" y="4055818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7D530ACF-086D-40C7-9FBE-4CBE93766A2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200190" y="5282069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8F0D44F6-4F6C-47F5-BC50-CA4D70388F8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410750" y="2761132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13C0D170-F9BC-49EF-A953-4EA2233CBAF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474733" y="846166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E5A80041-E40F-4397-B05C-29DC837DC8D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178461" y="1465485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5B9F8998-8DD6-40E9-BFD9-9588184D1B5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985285" y="813022"/>
              <a:ext cx="1" cy="835432"/>
            </a:xfrm>
            <a:prstGeom prst="straightConnector1">
              <a:avLst/>
            </a:prstGeom>
            <a:noFill/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9233123-205B-4C2C-973E-BC134F2EC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8971" y="5259519"/>
              <a:ext cx="534756" cy="521108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AE11D2E8-9661-43A3-BF38-2386098AB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89467" y="4605198"/>
              <a:ext cx="534756" cy="521108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EF32A010-4EE2-4822-8E3E-DB8ADE96B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2735" y="5872904"/>
              <a:ext cx="534756" cy="521108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AA938EDF-2E0F-43E6-9E89-604CC1946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7921" y="1413251"/>
              <a:ext cx="563293" cy="527312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D0F3CDCD-D153-492F-85F6-FF52B4182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84203" y="2119946"/>
              <a:ext cx="543441" cy="529793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036DBADC-7822-42EF-9535-1FBF038A4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8472" y="1317390"/>
              <a:ext cx="563293" cy="527312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E5409662-032F-45EC-93C9-ED794B0F4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6759" y="3478527"/>
              <a:ext cx="567015" cy="527312"/>
            </a:xfrm>
            <a:prstGeom prst="rect">
              <a:avLst/>
            </a:prstGeom>
          </p:spPr>
        </p:pic>
        <p:sp>
          <p:nvSpPr>
            <p:cNvPr id="160" name="Freeform 7 3">
              <a:extLst>
                <a:ext uri="{FF2B5EF4-FFF2-40B4-BE49-F238E27FC236}">
                  <a16:creationId xmlns:a16="http://schemas.microsoft.com/office/drawing/2014/main" id="{AFD05349-CBEA-48FA-9904-4214CC8ACCB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501585" y="3409745"/>
              <a:ext cx="2104472" cy="300548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8" y="420"/>
                </a:cxn>
                <a:cxn ang="0">
                  <a:pos x="14" y="266"/>
                </a:cxn>
                <a:cxn ang="0">
                  <a:pos x="22" y="127"/>
                </a:cxn>
                <a:cxn ang="0">
                  <a:pos x="27" y="70"/>
                </a:cxn>
                <a:cxn ang="0">
                  <a:pos x="30" y="31"/>
                </a:cxn>
                <a:cxn ang="0">
                  <a:pos x="33" y="18"/>
                </a:cxn>
                <a:cxn ang="0">
                  <a:pos x="35" y="8"/>
                </a:cxn>
                <a:cxn ang="0">
                  <a:pos x="36" y="2"/>
                </a:cxn>
                <a:cxn ang="0">
                  <a:pos x="38" y="0"/>
                </a:cxn>
                <a:cxn ang="0">
                  <a:pos x="41" y="2"/>
                </a:cxn>
                <a:cxn ang="0">
                  <a:pos x="43" y="4"/>
                </a:cxn>
                <a:cxn ang="0">
                  <a:pos x="43" y="8"/>
                </a:cxn>
                <a:cxn ang="0">
                  <a:pos x="46" y="20"/>
                </a:cxn>
                <a:cxn ang="0">
                  <a:pos x="48" y="35"/>
                </a:cxn>
                <a:cxn ang="0">
                  <a:pos x="51" y="74"/>
                </a:cxn>
                <a:cxn ang="0">
                  <a:pos x="56" y="121"/>
                </a:cxn>
                <a:cxn ang="0">
                  <a:pos x="63" y="266"/>
                </a:cxn>
                <a:cxn ang="0">
                  <a:pos x="81" y="660"/>
                </a:cxn>
                <a:cxn ang="0">
                  <a:pos x="89" y="855"/>
                </a:cxn>
                <a:cxn ang="0">
                  <a:pos x="97" y="1011"/>
                </a:cxn>
                <a:cxn ang="0">
                  <a:pos x="102" y="1079"/>
                </a:cxn>
                <a:cxn ang="0">
                  <a:pos x="106" y="1137"/>
                </a:cxn>
                <a:cxn ang="0">
                  <a:pos x="110" y="1161"/>
                </a:cxn>
                <a:cxn ang="0">
                  <a:pos x="111" y="1178"/>
                </a:cxn>
                <a:cxn ang="0">
                  <a:pos x="113" y="1186"/>
                </a:cxn>
                <a:cxn ang="0">
                  <a:pos x="114" y="1192"/>
                </a:cxn>
                <a:cxn ang="0">
                  <a:pos x="114" y="1196"/>
                </a:cxn>
                <a:cxn ang="0">
                  <a:pos x="116" y="1198"/>
                </a:cxn>
                <a:cxn ang="0">
                  <a:pos x="119" y="1200"/>
                </a:cxn>
                <a:cxn ang="0">
                  <a:pos x="119" y="1198"/>
                </a:cxn>
                <a:cxn ang="0">
                  <a:pos x="121" y="1196"/>
                </a:cxn>
                <a:cxn ang="0">
                  <a:pos x="122" y="1190"/>
                </a:cxn>
                <a:cxn ang="0">
                  <a:pos x="124" y="1180"/>
                </a:cxn>
                <a:cxn ang="0">
                  <a:pos x="127" y="1163"/>
                </a:cxn>
                <a:cxn ang="0">
                  <a:pos x="129" y="1145"/>
                </a:cxn>
                <a:cxn ang="0">
                  <a:pos x="134" y="1089"/>
                </a:cxn>
                <a:cxn ang="0">
                  <a:pos x="149" y="777"/>
                </a:cxn>
                <a:cxn ang="0">
                  <a:pos x="169" y="367"/>
                </a:cxn>
                <a:cxn ang="0">
                  <a:pos x="176" y="195"/>
                </a:cxn>
                <a:cxn ang="0">
                  <a:pos x="181" y="127"/>
                </a:cxn>
                <a:cxn ang="0">
                  <a:pos x="184" y="76"/>
                </a:cxn>
                <a:cxn ang="0">
                  <a:pos x="188" y="41"/>
                </a:cxn>
                <a:cxn ang="0">
                  <a:pos x="189" y="28"/>
                </a:cxn>
                <a:cxn ang="0">
                  <a:pos x="192" y="14"/>
                </a:cxn>
                <a:cxn ang="0">
                  <a:pos x="194" y="6"/>
                </a:cxn>
                <a:cxn ang="0">
                  <a:pos x="196" y="0"/>
                </a:cxn>
                <a:cxn ang="0">
                  <a:pos x="197" y="0"/>
                </a:cxn>
                <a:cxn ang="0">
                  <a:pos x="199" y="2"/>
                </a:cxn>
                <a:cxn ang="0">
                  <a:pos x="202" y="8"/>
                </a:cxn>
              </a:cxnLst>
              <a:rect l="0" t="0" r="r" b="b"/>
              <a:pathLst>
                <a:path w="202" h="1200">
                  <a:moveTo>
                    <a:pt x="0" y="599"/>
                  </a:moveTo>
                  <a:lnTo>
                    <a:pt x="8" y="420"/>
                  </a:lnTo>
                  <a:lnTo>
                    <a:pt x="14" y="266"/>
                  </a:lnTo>
                  <a:lnTo>
                    <a:pt x="22" y="127"/>
                  </a:lnTo>
                  <a:lnTo>
                    <a:pt x="27" y="70"/>
                  </a:lnTo>
                  <a:lnTo>
                    <a:pt x="30" y="31"/>
                  </a:lnTo>
                  <a:lnTo>
                    <a:pt x="33" y="18"/>
                  </a:lnTo>
                  <a:lnTo>
                    <a:pt x="35" y="8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1" y="2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6" y="20"/>
                  </a:lnTo>
                  <a:lnTo>
                    <a:pt x="48" y="35"/>
                  </a:lnTo>
                  <a:lnTo>
                    <a:pt x="51" y="74"/>
                  </a:lnTo>
                  <a:lnTo>
                    <a:pt x="56" y="121"/>
                  </a:lnTo>
                  <a:lnTo>
                    <a:pt x="63" y="266"/>
                  </a:lnTo>
                  <a:lnTo>
                    <a:pt x="81" y="660"/>
                  </a:lnTo>
                  <a:lnTo>
                    <a:pt x="89" y="855"/>
                  </a:lnTo>
                  <a:lnTo>
                    <a:pt x="97" y="1011"/>
                  </a:lnTo>
                  <a:lnTo>
                    <a:pt x="102" y="1079"/>
                  </a:lnTo>
                  <a:lnTo>
                    <a:pt x="106" y="1137"/>
                  </a:lnTo>
                  <a:lnTo>
                    <a:pt x="110" y="1161"/>
                  </a:lnTo>
                  <a:lnTo>
                    <a:pt x="111" y="1178"/>
                  </a:lnTo>
                  <a:lnTo>
                    <a:pt x="113" y="1186"/>
                  </a:lnTo>
                  <a:lnTo>
                    <a:pt x="114" y="1192"/>
                  </a:lnTo>
                  <a:lnTo>
                    <a:pt x="114" y="1196"/>
                  </a:lnTo>
                  <a:lnTo>
                    <a:pt x="116" y="1198"/>
                  </a:lnTo>
                  <a:lnTo>
                    <a:pt x="119" y="1200"/>
                  </a:lnTo>
                  <a:lnTo>
                    <a:pt x="119" y="1198"/>
                  </a:lnTo>
                  <a:lnTo>
                    <a:pt x="121" y="1196"/>
                  </a:lnTo>
                  <a:lnTo>
                    <a:pt x="122" y="1190"/>
                  </a:lnTo>
                  <a:lnTo>
                    <a:pt x="124" y="1180"/>
                  </a:lnTo>
                  <a:lnTo>
                    <a:pt x="127" y="1163"/>
                  </a:lnTo>
                  <a:lnTo>
                    <a:pt x="129" y="1145"/>
                  </a:lnTo>
                  <a:lnTo>
                    <a:pt x="134" y="1089"/>
                  </a:lnTo>
                  <a:lnTo>
                    <a:pt x="149" y="777"/>
                  </a:lnTo>
                  <a:lnTo>
                    <a:pt x="169" y="367"/>
                  </a:lnTo>
                  <a:lnTo>
                    <a:pt x="176" y="195"/>
                  </a:lnTo>
                  <a:lnTo>
                    <a:pt x="181" y="127"/>
                  </a:lnTo>
                  <a:lnTo>
                    <a:pt x="184" y="76"/>
                  </a:lnTo>
                  <a:lnTo>
                    <a:pt x="188" y="41"/>
                  </a:lnTo>
                  <a:lnTo>
                    <a:pt x="189" y="28"/>
                  </a:lnTo>
                  <a:lnTo>
                    <a:pt x="192" y="14"/>
                  </a:lnTo>
                  <a:lnTo>
                    <a:pt x="194" y="6"/>
                  </a:lnTo>
                  <a:lnTo>
                    <a:pt x="196" y="0"/>
                  </a:lnTo>
                  <a:lnTo>
                    <a:pt x="197" y="0"/>
                  </a:lnTo>
                  <a:lnTo>
                    <a:pt x="199" y="2"/>
                  </a:lnTo>
                  <a:lnTo>
                    <a:pt x="202" y="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5C54D32-D8B3-408A-844F-609467363F07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242127" y="2977235"/>
            <a:ext cx="489470" cy="1112668"/>
            <a:chOff x="1233578" y="1958196"/>
            <a:chExt cx="758963" cy="1725283"/>
          </a:xfrm>
        </p:grpSpPr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71E4E2C7-BBFD-48F0-8513-F263B9DD7242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0C0E148-4EEC-4D48-8448-A9C16C042A87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7C05016-46BD-4F8F-AF68-491FB7E97295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46598C6-C626-4F47-8641-ABCBE137D538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5D3552B-FB7F-47EB-8512-F3352821AC6B}"/>
              </a:ext>
            </a:extLst>
          </p:cNvPr>
          <p:cNvGrpSpPr>
            <a:grpSpLocks noChangeAspect="1"/>
          </p:cNvGrpSpPr>
          <p:nvPr/>
        </p:nvGrpSpPr>
        <p:grpSpPr>
          <a:xfrm>
            <a:off x="1105707" y="2987804"/>
            <a:ext cx="489470" cy="1112668"/>
            <a:chOff x="1233578" y="1958196"/>
            <a:chExt cx="758963" cy="1725283"/>
          </a:xfrm>
        </p:grpSpPr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4E0C51F0-B27E-45CA-873F-9AE2AE5A0346}"/>
                </a:ext>
              </a:extLst>
            </p:cNvPr>
            <p:cNvSpPr/>
            <p:nvPr/>
          </p:nvSpPr>
          <p:spPr bwMode="auto">
            <a:xfrm rot="10800000">
              <a:off x="1604353" y="1958196"/>
              <a:ext cx="388188" cy="1725283"/>
            </a:xfrm>
            <a:prstGeom prst="arc">
              <a:avLst>
                <a:gd name="adj1" fmla="val 16856060"/>
                <a:gd name="adj2" fmla="val 4793707"/>
              </a:avLst>
            </a:prstGeom>
            <a:noFill/>
            <a:ln w="28575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D513975-84E9-4501-BB1F-6ACA6B82581D}"/>
                </a:ext>
              </a:extLst>
            </p:cNvPr>
            <p:cNvCxnSpPr/>
            <p:nvPr/>
          </p:nvCxnSpPr>
          <p:spPr bwMode="auto">
            <a:xfrm flipH="1">
              <a:off x="1233578" y="2130725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81B3C4B-9116-43AA-B8CC-842B01CE6F80}"/>
                </a:ext>
              </a:extLst>
            </p:cNvPr>
            <p:cNvCxnSpPr/>
            <p:nvPr/>
          </p:nvCxnSpPr>
          <p:spPr bwMode="auto">
            <a:xfrm flipH="1">
              <a:off x="1233578" y="3485072"/>
              <a:ext cx="447626" cy="0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34034FD-FD48-4928-A7D8-0CB84C86C226}"/>
                </a:ext>
              </a:extLst>
            </p:cNvPr>
            <p:cNvCxnSpPr/>
            <p:nvPr/>
          </p:nvCxnSpPr>
          <p:spPr bwMode="auto">
            <a:xfrm>
              <a:off x="1233578" y="2130725"/>
              <a:ext cx="0" cy="1354347"/>
            </a:xfrm>
            <a:prstGeom prst="line">
              <a:avLst/>
            </a:prstGeom>
            <a:noFill/>
            <a:ln w="19050" cap="sq" cmpd="sng" algn="ctr">
              <a:solidFill>
                <a:schemeClr val="tx1"/>
              </a:solidFill>
              <a:prstDash val="solid"/>
              <a:bevel/>
              <a:headEnd type="none" w="med" len="med"/>
              <a:tailEnd type="none" w="med" len="med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9459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98E5F2B-F08A-493A-AA75-C7F8CD4A28E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Optical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clock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scheme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D2A1EE81-2874-4D4A-8B63-96AE869C8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" b="7868"/>
          <a:stretch/>
        </p:blipFill>
        <p:spPr bwMode="auto">
          <a:xfrm>
            <a:off x="3611784" y="1983970"/>
            <a:ext cx="2633465" cy="162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4" descr="http://upload.wikimedia.org/wikipedia/commons/thumb/e/ef/Station_Clock.svg/1028px-Station_Clock.svg.png">
            <a:extLst>
              <a:ext uri="{FF2B5EF4-FFF2-40B4-BE49-F238E27FC236}">
                <a16:creationId xmlns:a16="http://schemas.microsoft.com/office/drawing/2014/main" id="{885209E6-B788-4A67-A7F0-42B7DC2ED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943" y="4583229"/>
            <a:ext cx="997850" cy="99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ight Arrow 53">
            <a:extLst>
              <a:ext uri="{FF2B5EF4-FFF2-40B4-BE49-F238E27FC236}">
                <a16:creationId xmlns:a16="http://schemas.microsoft.com/office/drawing/2014/main" id="{BD9AD0B9-91B9-4601-8BA0-D29C331CBF34}"/>
              </a:ext>
            </a:extLst>
          </p:cNvPr>
          <p:cNvSpPr/>
          <p:nvPr/>
        </p:nvSpPr>
        <p:spPr>
          <a:xfrm rot="16200000">
            <a:off x="3897800" y="4743516"/>
            <a:ext cx="2072807" cy="240148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</a:pPr>
            <a:endParaRPr lang="en-GB" sz="5000" kern="0">
              <a:solidFill>
                <a:srgbClr val="FFFFFF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2193B2E-D530-44AA-B417-CF298FE0C640}"/>
              </a:ext>
            </a:extLst>
          </p:cNvPr>
          <p:cNvSpPr txBox="1"/>
          <p:nvPr/>
        </p:nvSpPr>
        <p:spPr>
          <a:xfrm>
            <a:off x="4648137" y="5872522"/>
            <a:ext cx="100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</a:pPr>
            <a:r>
              <a:rPr lang="en-GB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laser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E0B33D7-53DB-43D0-BB0A-9B87546DA1AE}"/>
              </a:ext>
            </a:extLst>
          </p:cNvPr>
          <p:cNvSpPr/>
          <p:nvPr/>
        </p:nvSpPr>
        <p:spPr>
          <a:xfrm>
            <a:off x="4549045" y="5899555"/>
            <a:ext cx="751349" cy="3145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</a:pPr>
            <a:endParaRPr lang="en-GB" sz="5000" kern="0">
              <a:solidFill>
                <a:srgbClr val="FFFFFF"/>
              </a:solidFill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F13CB1E-8144-4FCB-8334-E9DBA855C9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42" y="4841779"/>
            <a:ext cx="1565180" cy="58889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60FD1605-7FAE-4BB0-8030-035D18D558D7}"/>
              </a:ext>
            </a:extLst>
          </p:cNvPr>
          <p:cNvSpPr txBox="1"/>
          <p:nvPr/>
        </p:nvSpPr>
        <p:spPr>
          <a:xfrm>
            <a:off x="5627914" y="4408084"/>
            <a:ext cx="2327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</a:pPr>
            <a:r>
              <a:rPr lang="en-GB" sz="16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optical frequency comb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43A09AA-52C9-4EC7-B0D9-13B44DA61BC1}"/>
              </a:ext>
            </a:extLst>
          </p:cNvPr>
          <p:cNvCxnSpPr/>
          <p:nvPr/>
        </p:nvCxnSpPr>
        <p:spPr bwMode="auto">
          <a:xfrm>
            <a:off x="7842345" y="5088946"/>
            <a:ext cx="514258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EF547559-5614-4C10-B296-3CED6B0AA5E3}"/>
              </a:ext>
            </a:extLst>
          </p:cNvPr>
          <p:cNvSpPr txBox="1"/>
          <p:nvPr/>
        </p:nvSpPr>
        <p:spPr>
          <a:xfrm>
            <a:off x="5717411" y="5488141"/>
            <a:ext cx="263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</a:pPr>
            <a:r>
              <a:rPr lang="en-GB" sz="1600" kern="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translates optical frequency into microwave frequency</a:t>
            </a:r>
          </a:p>
        </p:txBody>
      </p:sp>
      <p:sp>
        <p:nvSpPr>
          <p:cNvPr id="68" name="Right Arrow 47">
            <a:extLst>
              <a:ext uri="{FF2B5EF4-FFF2-40B4-BE49-F238E27FC236}">
                <a16:creationId xmlns:a16="http://schemas.microsoft.com/office/drawing/2014/main" id="{CFA5D052-4528-429D-A9EC-4EB787B7F597}"/>
              </a:ext>
            </a:extLst>
          </p:cNvPr>
          <p:cNvSpPr/>
          <p:nvPr/>
        </p:nvSpPr>
        <p:spPr>
          <a:xfrm>
            <a:off x="4920535" y="4951021"/>
            <a:ext cx="1018303" cy="256191"/>
          </a:xfrm>
          <a:prstGeom prst="rightArrow">
            <a:avLst>
              <a:gd name="adj1" fmla="val 50000"/>
              <a:gd name="adj2" fmla="val 10344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</a:pPr>
            <a:endParaRPr lang="en-GB" sz="5000" kern="0">
              <a:solidFill>
                <a:srgbClr val="FFFFFF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818418B-CD21-412A-B695-2AA8E2FA2B6A}"/>
              </a:ext>
            </a:extLst>
          </p:cNvPr>
          <p:cNvSpPr/>
          <p:nvPr/>
        </p:nvSpPr>
        <p:spPr>
          <a:xfrm>
            <a:off x="4884962" y="4946833"/>
            <a:ext cx="95898" cy="268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410766" fontAlgn="auto">
              <a:spcBef>
                <a:spcPts val="0"/>
              </a:spcBef>
              <a:spcAft>
                <a:spcPts val="0"/>
              </a:spcAft>
            </a:pPr>
            <a:endParaRPr lang="en-GB" sz="5000" kern="0">
              <a:solidFill>
                <a:srgbClr val="FFFFFF"/>
              </a:solidFill>
            </a:endParaRPr>
          </a:p>
        </p:txBody>
      </p:sp>
      <p:sp>
        <p:nvSpPr>
          <p:cNvPr id="70" name="Textfeld 28">
            <a:extLst>
              <a:ext uri="{FF2B5EF4-FFF2-40B4-BE49-F238E27FC236}">
                <a16:creationId xmlns:a16="http://schemas.microsoft.com/office/drawing/2014/main" id="{92767553-B66C-4413-AC80-E1AE2891E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502" y="4126791"/>
            <a:ext cx="31376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10766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800" kern="0" dirty="0" err="1">
                <a:solidFill>
                  <a:srgbClr val="0070C0"/>
                </a:solidFill>
                <a:latin typeface="+mn-lt"/>
              </a:rPr>
              <a:t>Clockwork</a:t>
            </a:r>
            <a:endParaRPr lang="de-DE" sz="1600" kern="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1" name="Textfeld 28">
            <a:extLst>
              <a:ext uri="{FF2B5EF4-FFF2-40B4-BE49-F238E27FC236}">
                <a16:creationId xmlns:a16="http://schemas.microsoft.com/office/drawing/2014/main" id="{DEFEACB6-60D1-45BA-9612-0883107DA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0" y="1232756"/>
            <a:ext cx="313765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10766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800" kern="0" dirty="0" err="1">
                <a:solidFill>
                  <a:srgbClr val="0070C0"/>
                </a:solidFill>
                <a:latin typeface="+mn-lt"/>
              </a:rPr>
              <a:t>Frequency</a:t>
            </a:r>
            <a:r>
              <a:rPr lang="de-AT" sz="1800" kern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sz="1800" kern="0" dirty="0" err="1">
                <a:solidFill>
                  <a:srgbClr val="0070C0"/>
                </a:solidFill>
                <a:latin typeface="+mn-lt"/>
              </a:rPr>
              <a:t>reference</a:t>
            </a:r>
            <a:endParaRPr lang="de-AT" sz="1800" kern="0" dirty="0">
              <a:solidFill>
                <a:srgbClr val="0070C0"/>
              </a:solidFill>
              <a:latin typeface="+mn-lt"/>
            </a:endParaRPr>
          </a:p>
          <a:p>
            <a:pPr defTabSz="410766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600" kern="0" dirty="0" err="1">
                <a:solidFill>
                  <a:prstClr val="black"/>
                </a:solidFill>
                <a:latin typeface="+mn-lt"/>
              </a:rPr>
              <a:t>ultracold</a:t>
            </a:r>
            <a:r>
              <a:rPr lang="de-AT" sz="1600" kern="0" dirty="0">
                <a:solidFill>
                  <a:prstClr val="black"/>
                </a:solidFill>
                <a:latin typeface="+mn-lt"/>
              </a:rPr>
              <a:t> </a:t>
            </a:r>
            <a:r>
              <a:rPr lang="de-AT" sz="1600" kern="0" dirty="0" err="1">
                <a:solidFill>
                  <a:prstClr val="black"/>
                </a:solidFill>
                <a:latin typeface="+mn-lt"/>
              </a:rPr>
              <a:t>Sr</a:t>
            </a:r>
            <a:r>
              <a:rPr lang="de-AT" sz="1600" kern="0" dirty="0">
                <a:solidFill>
                  <a:prstClr val="black"/>
                </a:solidFill>
                <a:latin typeface="+mn-lt"/>
              </a:rPr>
              <a:t> </a:t>
            </a:r>
            <a:r>
              <a:rPr lang="de-AT" sz="1600" kern="0" dirty="0" err="1">
                <a:solidFill>
                  <a:prstClr val="black"/>
                </a:solidFill>
                <a:latin typeface="+mn-lt"/>
              </a:rPr>
              <a:t>atoms</a:t>
            </a:r>
            <a:r>
              <a:rPr lang="de-AT" sz="1600" kern="0" dirty="0">
                <a:solidFill>
                  <a:prstClr val="black"/>
                </a:solidFill>
                <a:latin typeface="+mn-lt"/>
              </a:rPr>
              <a:t> in </a:t>
            </a:r>
            <a:r>
              <a:rPr lang="de-AT" sz="1600" kern="0" dirty="0" err="1">
                <a:solidFill>
                  <a:prstClr val="black"/>
                </a:solidFill>
                <a:latin typeface="+mn-lt"/>
              </a:rPr>
              <a:t>lattice</a:t>
            </a:r>
            <a:endParaRPr lang="de-DE" sz="1600" kern="0" dirty="0">
              <a:solidFill>
                <a:srgbClr val="0070C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48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  <p:bldP spid="63" grpId="0" animBg="1"/>
      <p:bldP spid="65" grpId="0"/>
      <p:bldP spid="67" grpId="0"/>
      <p:bldP spid="68" grpId="0" animBg="1"/>
      <p:bldP spid="69" grpId="0" animBg="1"/>
      <p:bldP spid="7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96F4B34-2DF6-4944-B368-80DCEEF6DD85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0F43530-5D3E-46C9-85A5-0C0FF40E5FFF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Hydrogen </a:t>
            </a: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maser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Imperial URW Bold"/>
              <a:sym typeface="Imperial URW Bold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004160C-5087-4EFE-9D6E-F82A9A531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88" y="1816644"/>
            <a:ext cx="2453436" cy="460019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4BA183F-14A5-4371-B535-16E3D3583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8" r="39525" b="65600"/>
          <a:stretch/>
        </p:blipFill>
        <p:spPr>
          <a:xfrm>
            <a:off x="4588176" y="1486529"/>
            <a:ext cx="6068587" cy="49303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61F6359-74B8-401C-B67A-2220BF9F7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626" y="6416837"/>
            <a:ext cx="780068" cy="31911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485F48C-D9A3-4209-B820-A8863127E2E8}"/>
              </a:ext>
            </a:extLst>
          </p:cNvPr>
          <p:cNvSpPr/>
          <p:nvPr/>
        </p:nvSpPr>
        <p:spPr>
          <a:xfrm>
            <a:off x="980649" y="798078"/>
            <a:ext cx="7840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dirty="0">
                <a:latin typeface="+mj-lt"/>
              </a:rPr>
              <a:t>Continuous </a:t>
            </a:r>
            <a:r>
              <a:rPr lang="en-GB" dirty="0" err="1">
                <a:latin typeface="+mj-lt"/>
              </a:rPr>
              <a:t>superradiant</a:t>
            </a:r>
            <a:r>
              <a:rPr lang="en-GB" dirty="0">
                <a:latin typeface="+mj-lt"/>
              </a:rPr>
              <a:t> microwave emission, used as frequency reference</a:t>
            </a:r>
          </a:p>
        </p:txBody>
      </p:sp>
    </p:spTree>
    <p:extLst>
      <p:ext uri="{BB962C8B-B14F-4D97-AF65-F5344CB8AC3E}">
        <p14:creationId xmlns:p14="http://schemas.microsoft.com/office/powerpoint/2010/main" val="32343191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C047097-9FFE-4B73-8FDB-D451E3D194A1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5" name="Textfeld 186">
            <a:extLst>
              <a:ext uri="{FF2B5EF4-FFF2-40B4-BE49-F238E27FC236}">
                <a16:creationId xmlns:a16="http://schemas.microsoft.com/office/drawing/2014/main" id="{065D7221-6755-4281-AC52-4E3127807275}"/>
              </a:ext>
            </a:extLst>
          </p:cNvPr>
          <p:cNvSpPr txBox="1"/>
          <p:nvPr/>
        </p:nvSpPr>
        <p:spPr>
          <a:xfrm>
            <a:off x="946875" y="1554877"/>
            <a:ext cx="17558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rgbClr val="000000"/>
                </a:solidFill>
                <a:latin typeface="Calibri"/>
              </a:rPr>
              <a:t>kHz </a:t>
            </a:r>
            <a:r>
              <a:rPr lang="de-AT" sz="2000" dirty="0" err="1">
                <a:solidFill>
                  <a:srgbClr val="000000"/>
                </a:solidFill>
                <a:latin typeface="Calibri"/>
              </a:rPr>
              <a:t>transition</a:t>
            </a:r>
            <a:endParaRPr lang="de-AT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feld 186">
            <a:extLst>
              <a:ext uri="{FF2B5EF4-FFF2-40B4-BE49-F238E27FC236}">
                <a16:creationId xmlns:a16="http://schemas.microsoft.com/office/drawing/2014/main" id="{CE8D0BDD-6260-4672-A872-B01683B86EBD}"/>
              </a:ext>
            </a:extLst>
          </p:cNvPr>
          <p:cNvSpPr txBox="1"/>
          <p:nvPr/>
        </p:nvSpPr>
        <p:spPr>
          <a:xfrm>
            <a:off x="4759465" y="1554877"/>
            <a:ext cx="17558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000" dirty="0" err="1">
                <a:solidFill>
                  <a:srgbClr val="000000"/>
                </a:solidFill>
                <a:latin typeface="Calibri"/>
              </a:rPr>
              <a:t>mHz</a:t>
            </a:r>
            <a:r>
              <a:rPr lang="de-AT" sz="2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Calibri"/>
              </a:rPr>
              <a:t>transition</a:t>
            </a:r>
            <a:endParaRPr lang="de-AT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Textfeld 186">
            <a:extLst>
              <a:ext uri="{FF2B5EF4-FFF2-40B4-BE49-F238E27FC236}">
                <a16:creationId xmlns:a16="http://schemas.microsoft.com/office/drawing/2014/main" id="{B916B7CC-46B2-4399-91F9-6278D4537DB1}"/>
              </a:ext>
            </a:extLst>
          </p:cNvPr>
          <p:cNvSpPr txBox="1"/>
          <p:nvPr/>
        </p:nvSpPr>
        <p:spPr>
          <a:xfrm>
            <a:off x="946875" y="1092456"/>
            <a:ext cx="17558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rgbClr val="0070C0"/>
                </a:solidFill>
                <a:latin typeface="Calibri"/>
              </a:rPr>
              <a:t>Version 1</a:t>
            </a:r>
          </a:p>
        </p:txBody>
      </p:sp>
      <p:sp>
        <p:nvSpPr>
          <p:cNvPr id="28" name="Textfeld 186">
            <a:extLst>
              <a:ext uri="{FF2B5EF4-FFF2-40B4-BE49-F238E27FC236}">
                <a16:creationId xmlns:a16="http://schemas.microsoft.com/office/drawing/2014/main" id="{FB3D0BFC-47F2-4E27-9EB9-9FE97729B798}"/>
              </a:ext>
            </a:extLst>
          </p:cNvPr>
          <p:cNvSpPr txBox="1"/>
          <p:nvPr/>
        </p:nvSpPr>
        <p:spPr>
          <a:xfrm>
            <a:off x="4759465" y="1092456"/>
            <a:ext cx="17558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rgbClr val="0070C0"/>
                </a:solidFill>
                <a:latin typeface="Calibri"/>
              </a:rPr>
              <a:t>Version 2</a:t>
            </a:r>
          </a:p>
        </p:txBody>
      </p:sp>
      <p:sp>
        <p:nvSpPr>
          <p:cNvPr id="29" name="Textfeld 186">
            <a:extLst>
              <a:ext uri="{FF2B5EF4-FFF2-40B4-BE49-F238E27FC236}">
                <a16:creationId xmlns:a16="http://schemas.microsoft.com/office/drawing/2014/main" id="{A3110319-A82E-4CA5-A542-DA853141721E}"/>
              </a:ext>
            </a:extLst>
          </p:cNvPr>
          <p:cNvSpPr txBox="1"/>
          <p:nvPr/>
        </p:nvSpPr>
        <p:spPr>
          <a:xfrm>
            <a:off x="9009571" y="1092456"/>
            <a:ext cx="17558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rgbClr val="0070C0"/>
                </a:solidFill>
                <a:latin typeface="Calibri"/>
              </a:rPr>
              <a:t>Version 3</a:t>
            </a:r>
          </a:p>
        </p:txBody>
      </p:sp>
      <p:sp>
        <p:nvSpPr>
          <p:cNvPr id="30" name="Textfeld 186">
            <a:extLst>
              <a:ext uri="{FF2B5EF4-FFF2-40B4-BE49-F238E27FC236}">
                <a16:creationId xmlns:a16="http://schemas.microsoft.com/office/drawing/2014/main" id="{9DBE0B05-604A-459C-88CF-C9D8AE44DBDC}"/>
              </a:ext>
            </a:extLst>
          </p:cNvPr>
          <p:cNvSpPr txBox="1"/>
          <p:nvPr/>
        </p:nvSpPr>
        <p:spPr>
          <a:xfrm>
            <a:off x="9009571" y="1554877"/>
            <a:ext cx="17558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000" dirty="0" err="1">
                <a:solidFill>
                  <a:srgbClr val="000000"/>
                </a:solidFill>
                <a:latin typeface="Calibri"/>
              </a:rPr>
              <a:t>mHz</a:t>
            </a:r>
            <a:r>
              <a:rPr lang="de-AT" sz="2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Calibri"/>
              </a:rPr>
              <a:t>transition</a:t>
            </a:r>
            <a:endParaRPr lang="de-AT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extfeld 186">
            <a:extLst>
              <a:ext uri="{FF2B5EF4-FFF2-40B4-BE49-F238E27FC236}">
                <a16:creationId xmlns:a16="http://schemas.microsoft.com/office/drawing/2014/main" id="{D528404C-AC75-433C-835F-7820A8FD125D}"/>
              </a:ext>
            </a:extLst>
          </p:cNvPr>
          <p:cNvSpPr txBox="1"/>
          <p:nvPr/>
        </p:nvSpPr>
        <p:spPr>
          <a:xfrm>
            <a:off x="633131" y="1955744"/>
            <a:ext cx="23833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Calibri"/>
              </a:rPr>
              <a:t>hot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/>
              </a:rPr>
              <a:t>atomic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beam</a:t>
            </a:r>
          </a:p>
        </p:txBody>
      </p:sp>
      <p:sp>
        <p:nvSpPr>
          <p:cNvPr id="32" name="Textfeld 186">
            <a:extLst>
              <a:ext uri="{FF2B5EF4-FFF2-40B4-BE49-F238E27FC236}">
                <a16:creationId xmlns:a16="http://schemas.microsoft.com/office/drawing/2014/main" id="{D337E5F5-A753-46E3-84B0-8B95BC4E19FE}"/>
              </a:ext>
            </a:extLst>
          </p:cNvPr>
          <p:cNvSpPr txBox="1"/>
          <p:nvPr/>
        </p:nvSpPr>
        <p:spPr>
          <a:xfrm>
            <a:off x="3674620" y="1955744"/>
            <a:ext cx="39255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Calibri"/>
              </a:rPr>
              <a:t>continuous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/>
              </a:rPr>
              <a:t>ultracold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beam </a:t>
            </a:r>
          </a:p>
          <a:p>
            <a:r>
              <a:rPr lang="de-AT" dirty="0" err="1">
                <a:solidFill>
                  <a:srgbClr val="000000"/>
                </a:solidFill>
                <a:latin typeface="Calibri"/>
              </a:rPr>
              <a:t>from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/>
              </a:rPr>
              <a:t>periodically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/>
              </a:rPr>
              <a:t>refilled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/>
              </a:rPr>
              <a:t>reservoir</a:t>
            </a:r>
            <a:endParaRPr lang="de-AT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Textfeld 186">
            <a:extLst>
              <a:ext uri="{FF2B5EF4-FFF2-40B4-BE49-F238E27FC236}">
                <a16:creationId xmlns:a16="http://schemas.microsoft.com/office/drawing/2014/main" id="{51280336-00D3-4557-BC18-A04A5AC8C8CD}"/>
              </a:ext>
            </a:extLst>
          </p:cNvPr>
          <p:cNvSpPr txBox="1"/>
          <p:nvPr/>
        </p:nvSpPr>
        <p:spPr>
          <a:xfrm>
            <a:off x="8072091" y="1955744"/>
            <a:ext cx="36308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Calibri"/>
              </a:rPr>
              <a:t>continuous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/>
              </a:rPr>
              <a:t>ultracold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beam</a:t>
            </a:r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F141C13F-7E56-43E8-8DC7-14BE6644D2FE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Continuous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 </a:t>
            </a: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superradiant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 Sr </a:t>
            </a: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lasers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Imperial URW Bold"/>
              <a:sym typeface="Imperial URW Bold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BB9D95-83D1-4B29-97AB-A266FB39D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505"/>
          <a:stretch/>
        </p:blipFill>
        <p:spPr>
          <a:xfrm>
            <a:off x="3775678" y="2874215"/>
            <a:ext cx="3723449" cy="32575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DD109D-5DF3-46FF-95BF-E90B28D18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77" y="3376700"/>
            <a:ext cx="3197871" cy="2305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B26D54-4FC5-45B7-ABEB-8AB9C86AD8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3" r="3147"/>
          <a:stretch/>
        </p:blipFill>
        <p:spPr>
          <a:xfrm>
            <a:off x="7822537" y="2874215"/>
            <a:ext cx="4129943" cy="313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771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A9908C4-BFD1-4D4A-B79D-631E83843CF1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3" name="Titel 1">
            <a:extLst>
              <a:ext uri="{FF2B5EF4-FFF2-40B4-BE49-F238E27FC236}">
                <a16:creationId xmlns:a16="http://schemas.microsoft.com/office/drawing/2014/main" id="{DF1671F8-D620-4B81-829C-FBE5FD10944B}"/>
              </a:ext>
            </a:extLst>
          </p:cNvPr>
          <p:cNvSpPr txBox="1">
            <a:spLocks/>
          </p:cNvSpPr>
          <p:nvPr/>
        </p:nvSpPr>
        <p:spPr>
          <a:xfrm>
            <a:off x="1455554" y="653891"/>
            <a:ext cx="10383371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Imperial URW Bold"/>
              <a:sym typeface="Imperial URW Bold"/>
            </a:endParaRPr>
          </a:p>
        </p:txBody>
      </p:sp>
      <p:sp>
        <p:nvSpPr>
          <p:cNvPr id="13" name="Textfeld 186">
            <a:extLst>
              <a:ext uri="{FF2B5EF4-FFF2-40B4-BE49-F238E27FC236}">
                <a16:creationId xmlns:a16="http://schemas.microsoft.com/office/drawing/2014/main" id="{283EA356-D13C-4950-BCB2-B6164AAFC58F}"/>
              </a:ext>
            </a:extLst>
          </p:cNvPr>
          <p:cNvSpPr txBox="1"/>
          <p:nvPr/>
        </p:nvSpPr>
        <p:spPr>
          <a:xfrm>
            <a:off x="7729352" y="1578610"/>
            <a:ext cx="30070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AT" sz="2400" dirty="0">
                <a:solidFill>
                  <a:srgbClr val="0070C0"/>
                </a:solidFill>
                <a:latin typeface="Calibri"/>
              </a:rPr>
              <a:t>Key </a:t>
            </a:r>
            <a:r>
              <a:rPr lang="de-AT" sz="2400" dirty="0" err="1">
                <a:solidFill>
                  <a:srgbClr val="0070C0"/>
                </a:solidFill>
                <a:latin typeface="Calibri"/>
              </a:rPr>
              <a:t>requirements</a:t>
            </a:r>
            <a:endParaRPr lang="de-AT" sz="24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2" name="Textfeld 186">
            <a:extLst>
              <a:ext uri="{FF2B5EF4-FFF2-40B4-BE49-F238E27FC236}">
                <a16:creationId xmlns:a16="http://schemas.microsoft.com/office/drawing/2014/main" id="{3B1DE7F6-CDA1-415F-99BA-D2E5125E31EE}"/>
              </a:ext>
            </a:extLst>
          </p:cNvPr>
          <p:cNvSpPr txBox="1"/>
          <p:nvPr/>
        </p:nvSpPr>
        <p:spPr>
          <a:xfrm>
            <a:off x="7729351" y="2356910"/>
            <a:ext cx="41467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400" dirty="0" err="1">
                <a:latin typeface="Calibri"/>
              </a:rPr>
              <a:t>sufficient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atom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flux</a:t>
            </a:r>
            <a:endParaRPr lang="de-AT" sz="2400" dirty="0">
              <a:latin typeface="Calibri"/>
            </a:endParaRPr>
          </a:p>
        </p:txBody>
      </p:sp>
      <p:sp>
        <p:nvSpPr>
          <p:cNvPr id="23" name="Textfeld 186">
            <a:extLst>
              <a:ext uri="{FF2B5EF4-FFF2-40B4-BE49-F238E27FC236}">
                <a16:creationId xmlns:a16="http://schemas.microsoft.com/office/drawing/2014/main" id="{A48193ED-AFF5-4B57-8814-AEF73C0E5AF6}"/>
              </a:ext>
            </a:extLst>
          </p:cNvPr>
          <p:cNvSpPr txBox="1"/>
          <p:nvPr/>
        </p:nvSpPr>
        <p:spPr>
          <a:xfrm>
            <a:off x="8204480" y="2904377"/>
            <a:ext cx="41467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AT" sz="2000" dirty="0">
                <a:latin typeface="Calibri"/>
              </a:rPr>
              <a:t>~ 10</a:t>
            </a:r>
            <a:r>
              <a:rPr lang="de-AT" sz="2400" baseline="30000" dirty="0">
                <a:latin typeface="Calibri"/>
              </a:rPr>
              <a:t>12</a:t>
            </a:r>
            <a:r>
              <a:rPr lang="de-AT" sz="2000" dirty="0">
                <a:latin typeface="Calibri"/>
              </a:rPr>
              <a:t> </a:t>
            </a:r>
            <a:r>
              <a:rPr lang="de-AT" sz="2000" dirty="0" err="1">
                <a:latin typeface="Calibri"/>
              </a:rPr>
              <a:t>atoms</a:t>
            </a:r>
            <a:r>
              <a:rPr lang="de-AT" sz="2000" dirty="0">
                <a:latin typeface="Calibri"/>
              </a:rPr>
              <a:t>/s </a:t>
            </a:r>
            <a:r>
              <a:rPr lang="de-AT" sz="2000" dirty="0" err="1">
                <a:latin typeface="Calibri"/>
              </a:rPr>
              <a:t>through</a:t>
            </a:r>
            <a:r>
              <a:rPr lang="de-AT" sz="2000" dirty="0">
                <a:latin typeface="Calibri"/>
              </a:rPr>
              <a:t> </a:t>
            </a:r>
            <a:r>
              <a:rPr lang="de-AT" sz="2000" dirty="0" err="1">
                <a:latin typeface="Calibri"/>
              </a:rPr>
              <a:t>cavity</a:t>
            </a:r>
            <a:r>
              <a:rPr lang="de-AT" sz="2000" dirty="0">
                <a:latin typeface="Calibri"/>
              </a:rPr>
              <a:t> </a:t>
            </a:r>
            <a:r>
              <a:rPr lang="de-AT" sz="2000" dirty="0" err="1">
                <a:latin typeface="Calibri"/>
              </a:rPr>
              <a:t>mode</a:t>
            </a:r>
            <a:r>
              <a:rPr lang="de-AT" sz="2000" dirty="0">
                <a:latin typeface="Calibri"/>
              </a:rPr>
              <a:t> </a:t>
            </a:r>
          </a:p>
        </p:txBody>
      </p:sp>
      <p:sp>
        <p:nvSpPr>
          <p:cNvPr id="24" name="Textfeld 186">
            <a:extLst>
              <a:ext uri="{FF2B5EF4-FFF2-40B4-BE49-F238E27FC236}">
                <a16:creationId xmlns:a16="http://schemas.microsoft.com/office/drawing/2014/main" id="{DE7CE362-CDFB-4AC1-B8DE-EFC018E5CC80}"/>
              </a:ext>
            </a:extLst>
          </p:cNvPr>
          <p:cNvSpPr txBox="1"/>
          <p:nvPr/>
        </p:nvSpPr>
        <p:spPr>
          <a:xfrm>
            <a:off x="7729351" y="3881804"/>
            <a:ext cx="41467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400" dirty="0" err="1">
                <a:latin typeface="Calibri"/>
              </a:rPr>
              <a:t>low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velocity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along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cavity</a:t>
            </a:r>
            <a:endParaRPr lang="de-AT" sz="2400" dirty="0">
              <a:latin typeface="Calibri"/>
            </a:endParaRPr>
          </a:p>
        </p:txBody>
      </p:sp>
      <p:sp>
        <p:nvSpPr>
          <p:cNvPr id="25" name="Textfeld 186">
            <a:extLst>
              <a:ext uri="{FF2B5EF4-FFF2-40B4-BE49-F238E27FC236}">
                <a16:creationId xmlns:a16="http://schemas.microsoft.com/office/drawing/2014/main" id="{899E38FD-31A1-48A3-BCA2-6254B7DA7879}"/>
              </a:ext>
            </a:extLst>
          </p:cNvPr>
          <p:cNvSpPr txBox="1"/>
          <p:nvPr/>
        </p:nvSpPr>
        <p:spPr>
          <a:xfrm>
            <a:off x="8204480" y="4482880"/>
            <a:ext cx="16325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AT" sz="2000" dirty="0">
                <a:latin typeface="Calibri"/>
              </a:rPr>
              <a:t>~ 0.4 m/s  </a:t>
            </a:r>
          </a:p>
        </p:txBody>
      </p:sp>
      <p:sp>
        <p:nvSpPr>
          <p:cNvPr id="26" name="Textfeld 186">
            <a:extLst>
              <a:ext uri="{FF2B5EF4-FFF2-40B4-BE49-F238E27FC236}">
                <a16:creationId xmlns:a16="http://schemas.microsoft.com/office/drawing/2014/main" id="{4898BC24-2FC4-49FD-A7C9-2CF3066DFA87}"/>
              </a:ext>
            </a:extLst>
          </p:cNvPr>
          <p:cNvSpPr txBox="1"/>
          <p:nvPr/>
        </p:nvSpPr>
        <p:spPr>
          <a:xfrm>
            <a:off x="7729352" y="5035512"/>
            <a:ext cx="42347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AT" sz="2400" dirty="0" err="1">
                <a:solidFill>
                  <a:srgbClr val="0070C0"/>
                </a:solidFill>
                <a:latin typeface="Calibri"/>
              </a:rPr>
              <a:t>Expected</a:t>
            </a:r>
            <a:r>
              <a:rPr lang="de-AT" sz="24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de-AT" sz="2400" dirty="0" err="1">
                <a:solidFill>
                  <a:srgbClr val="0070C0"/>
                </a:solidFill>
                <a:latin typeface="Calibri"/>
              </a:rPr>
              <a:t>performance</a:t>
            </a:r>
            <a:r>
              <a:rPr lang="de-AT" sz="2400" dirty="0">
                <a:solidFill>
                  <a:srgbClr val="0070C0"/>
                </a:solidFill>
                <a:latin typeface="Calibri"/>
              </a:rPr>
              <a:t>   V1.1</a:t>
            </a:r>
          </a:p>
        </p:txBody>
      </p:sp>
      <p:sp>
        <p:nvSpPr>
          <p:cNvPr id="27" name="Textfeld 186">
            <a:extLst>
              <a:ext uri="{FF2B5EF4-FFF2-40B4-BE49-F238E27FC236}">
                <a16:creationId xmlns:a16="http://schemas.microsoft.com/office/drawing/2014/main" id="{59528077-D750-4F41-AF2B-6A7DF520AC9F}"/>
              </a:ext>
            </a:extLst>
          </p:cNvPr>
          <p:cNvSpPr txBox="1"/>
          <p:nvPr/>
        </p:nvSpPr>
        <p:spPr>
          <a:xfrm>
            <a:off x="7851684" y="5636588"/>
            <a:ext cx="41467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400" dirty="0" err="1">
                <a:latin typeface="Calibri"/>
              </a:rPr>
              <a:t>Linewidth</a:t>
            </a:r>
            <a:r>
              <a:rPr lang="de-AT" sz="2400" dirty="0">
                <a:latin typeface="Calibri"/>
              </a:rPr>
              <a:t> ~  100</a:t>
            </a:r>
            <a:r>
              <a:rPr lang="de-AT" sz="1100" dirty="0">
                <a:latin typeface="Calibri"/>
              </a:rPr>
              <a:t> </a:t>
            </a:r>
            <a:r>
              <a:rPr lang="de-AT" sz="2400" dirty="0">
                <a:latin typeface="Calibri"/>
              </a:rPr>
              <a:t>Hz</a:t>
            </a:r>
          </a:p>
        </p:txBody>
      </p:sp>
      <p:sp>
        <p:nvSpPr>
          <p:cNvPr id="28" name="Textfeld 186">
            <a:extLst>
              <a:ext uri="{FF2B5EF4-FFF2-40B4-BE49-F238E27FC236}">
                <a16:creationId xmlns:a16="http://schemas.microsoft.com/office/drawing/2014/main" id="{E6E6CC52-4CB3-4932-BF7B-B148CD710B17}"/>
              </a:ext>
            </a:extLst>
          </p:cNvPr>
          <p:cNvSpPr txBox="1"/>
          <p:nvPr/>
        </p:nvSpPr>
        <p:spPr>
          <a:xfrm>
            <a:off x="7851684" y="6179315"/>
            <a:ext cx="41467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400" dirty="0">
                <a:latin typeface="Calibri"/>
              </a:rPr>
              <a:t>Power ~  100</a:t>
            </a:r>
            <a:r>
              <a:rPr lang="de-AT" sz="11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nW</a:t>
            </a:r>
            <a:endParaRPr lang="de-AT" sz="2400" dirty="0">
              <a:latin typeface="Calibri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A89753E-18CA-408C-9093-B3B425FEA0F7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lvl="0" defTabSz="410766" fontAlgn="auto">
              <a:defRPr/>
            </a:pPr>
            <a:r>
              <a:rPr lang="en-GB" sz="3600" kern="0" dirty="0"/>
              <a:t>V1: kHz-transition </a:t>
            </a:r>
            <a:r>
              <a:rPr lang="en-GB" sz="3600" kern="0" dirty="0" err="1"/>
              <a:t>superradiant</a:t>
            </a:r>
            <a:r>
              <a:rPr lang="en-GB" sz="3600" kern="0" dirty="0"/>
              <a:t> Sr laser</a:t>
            </a:r>
            <a:endParaRPr lang="en-US" sz="3600" kern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AC5308-41C0-4CD8-A60D-CC8FAB075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06" y="2547485"/>
            <a:ext cx="4834081" cy="4240655"/>
          </a:xfrm>
          <a:prstGeom prst="rect">
            <a:avLst/>
          </a:prstGeom>
        </p:spPr>
      </p:pic>
      <p:sp>
        <p:nvSpPr>
          <p:cNvPr id="17" name="Textfeld 186">
            <a:extLst>
              <a:ext uri="{FF2B5EF4-FFF2-40B4-BE49-F238E27FC236}">
                <a16:creationId xmlns:a16="http://schemas.microsoft.com/office/drawing/2014/main" id="{7FD57EBA-6E90-4B9D-BC73-D784608491DD}"/>
              </a:ext>
            </a:extLst>
          </p:cNvPr>
          <p:cNvSpPr txBox="1"/>
          <p:nvPr/>
        </p:nvSpPr>
        <p:spPr>
          <a:xfrm>
            <a:off x="8204480" y="3393090"/>
            <a:ext cx="41467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AT" sz="2000" dirty="0">
                <a:latin typeface="Calibri"/>
              </a:rPr>
              <a:t>~ 10</a:t>
            </a:r>
            <a:r>
              <a:rPr lang="de-AT" sz="2400" baseline="30000" dirty="0">
                <a:latin typeface="Calibri"/>
              </a:rPr>
              <a:t>5</a:t>
            </a:r>
            <a:r>
              <a:rPr lang="de-AT" sz="2000" dirty="0">
                <a:latin typeface="Calibri"/>
              </a:rPr>
              <a:t> </a:t>
            </a:r>
            <a:r>
              <a:rPr lang="de-AT" sz="2000" dirty="0" err="1">
                <a:latin typeface="Calibri"/>
              </a:rPr>
              <a:t>atoms</a:t>
            </a:r>
            <a:r>
              <a:rPr lang="de-AT" sz="2000" dirty="0">
                <a:latin typeface="Calibri"/>
              </a:rPr>
              <a:t> in </a:t>
            </a:r>
            <a:r>
              <a:rPr lang="de-AT" sz="2000" dirty="0" err="1">
                <a:latin typeface="Calibri"/>
              </a:rPr>
              <a:t>cavity</a:t>
            </a:r>
            <a:r>
              <a:rPr lang="de-AT" sz="2000" dirty="0">
                <a:latin typeface="Calibri"/>
              </a:rPr>
              <a:t> </a:t>
            </a:r>
            <a:r>
              <a:rPr lang="de-AT" sz="2000" dirty="0" err="1">
                <a:latin typeface="Calibri"/>
              </a:rPr>
              <a:t>mode</a:t>
            </a:r>
            <a:r>
              <a:rPr lang="de-AT" sz="2000" dirty="0">
                <a:latin typeface="Calibri"/>
              </a:rPr>
              <a:t> 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EE4D5D4B-6E49-4781-93FD-88E27DEEF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28" y="858854"/>
            <a:ext cx="584647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Jingbiao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Chen</a:t>
            </a:r>
          </a:p>
          <a:p>
            <a:pPr algn="l" eaLnBrk="0" hangingPunct="0"/>
            <a:r>
              <a:rPr lang="en-US" altLang="en-US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Active Optical Clock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l" eaLnBrk="0" hangingPunct="0"/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arXiv:physics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/0512096 (2005), Chinese Science Bulletin 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54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348 (2009)</a:t>
            </a:r>
          </a:p>
          <a:p>
            <a:pPr algn="l" eaLnBrk="0" hangingPunct="0"/>
            <a:endParaRPr lang="en-US" altLang="en-US" sz="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9BC46F40-4502-4F28-8DFB-2EDB9B96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28" y="1634161"/>
            <a:ext cx="693401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H. Liu, S. B.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Jäger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X. Yu, S.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Touzard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A. Shankar, M. J. Holland, and T. L. Nicholson </a:t>
            </a:r>
          </a:p>
          <a:p>
            <a:pPr algn="l" eaLnBrk="0" hangingPunct="0"/>
            <a:r>
              <a:rPr lang="en-US" altLang="en-US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Rugged </a:t>
            </a:r>
            <a:r>
              <a:rPr lang="en-US" altLang="en-US" sz="14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mHz</a:t>
            </a:r>
            <a:r>
              <a:rPr lang="en-US" altLang="en-US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-Linewidth </a:t>
            </a:r>
            <a:r>
              <a:rPr lang="en-US" altLang="en-US" sz="14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Superradiant</a:t>
            </a:r>
            <a:r>
              <a:rPr lang="en-US" altLang="en-US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 Laser Driven by a Hot Atomic Beam</a:t>
            </a:r>
            <a:endParaRPr lang="en-US" alt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PRL 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125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253602 (2020)</a:t>
            </a:r>
          </a:p>
          <a:p>
            <a:pPr algn="l" eaLnBrk="0" hangingPunct="0"/>
            <a:endParaRPr lang="en-US" altLang="en-US" sz="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eaLnBrk="0" hangingPunct="0"/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5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DA59E75-173A-4221-A9FC-923E8048640B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3" name="Titel 1">
            <a:extLst>
              <a:ext uri="{FF2B5EF4-FFF2-40B4-BE49-F238E27FC236}">
                <a16:creationId xmlns:a16="http://schemas.microsoft.com/office/drawing/2014/main" id="{DF1671F8-D620-4B81-829C-FBE5FD10944B}"/>
              </a:ext>
            </a:extLst>
          </p:cNvPr>
          <p:cNvSpPr txBox="1">
            <a:spLocks/>
          </p:cNvSpPr>
          <p:nvPr/>
        </p:nvSpPr>
        <p:spPr>
          <a:xfrm>
            <a:off x="1455554" y="653891"/>
            <a:ext cx="10383371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Imperial URW Bold"/>
              <a:sym typeface="Imperial URW Bold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A89753E-18CA-408C-9093-B3B425FEA0F7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lvl="0" defTabSz="410766" fontAlgn="auto">
              <a:defRPr/>
            </a:pPr>
            <a:r>
              <a:rPr lang="en-GB" sz="3600" kern="0" dirty="0"/>
              <a:t>V1: kHz-transition </a:t>
            </a:r>
            <a:r>
              <a:rPr lang="en-GB" sz="3600" kern="0" dirty="0" err="1"/>
              <a:t>superradiant</a:t>
            </a:r>
            <a:r>
              <a:rPr lang="en-GB" sz="3600" kern="0" dirty="0"/>
              <a:t> Sr laser</a:t>
            </a:r>
            <a:endParaRPr lang="en-US" sz="3600" kern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AC5308-41C0-4CD8-A60D-CC8FAB075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06" y="2547485"/>
            <a:ext cx="4834081" cy="4240655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EE4D5D4B-6E49-4781-93FD-88E27DEEF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28" y="858854"/>
            <a:ext cx="584647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Jingbiao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Chen</a:t>
            </a:r>
          </a:p>
          <a:p>
            <a:pPr algn="l" eaLnBrk="0" hangingPunct="0"/>
            <a:r>
              <a:rPr lang="en-US" altLang="en-US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Active Optical Clock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l" eaLnBrk="0" hangingPunct="0"/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arXiv:physics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/0512096 (2005), Chinese Science Bulletin 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54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348 (2009)</a:t>
            </a:r>
          </a:p>
          <a:p>
            <a:pPr algn="l" eaLnBrk="0" hangingPunct="0"/>
            <a:endParaRPr lang="en-US" altLang="en-US" sz="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9BC46F40-4502-4F28-8DFB-2EDB9B96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28" y="1634161"/>
            <a:ext cx="693401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H. Liu, S. B.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Jäger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X. Yu, S.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Touzard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A. Shankar, M. J. Holland, and T. L. Nicholson </a:t>
            </a:r>
          </a:p>
          <a:p>
            <a:pPr algn="l" eaLnBrk="0" hangingPunct="0"/>
            <a:r>
              <a:rPr lang="en-US" altLang="en-US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Rugged </a:t>
            </a:r>
            <a:r>
              <a:rPr lang="en-US" altLang="en-US" sz="14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mHz</a:t>
            </a:r>
            <a:r>
              <a:rPr lang="en-US" altLang="en-US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-Linewidth </a:t>
            </a:r>
            <a:r>
              <a:rPr lang="en-US" altLang="en-US" sz="14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Superradiant</a:t>
            </a:r>
            <a:r>
              <a:rPr lang="en-US" altLang="en-US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 Laser Driven by a Hot Atomic Beam</a:t>
            </a:r>
            <a:endParaRPr lang="en-US" alt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PRL 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125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253602 (2020)</a:t>
            </a:r>
          </a:p>
          <a:p>
            <a:pPr algn="l" eaLnBrk="0" hangingPunct="0"/>
            <a:endParaRPr lang="en-US" altLang="en-US" sz="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eaLnBrk="0" hangingPunct="0"/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989BD8-07F5-4664-8DBE-62ACF1B6EC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58" r="18722"/>
          <a:stretch/>
        </p:blipFill>
        <p:spPr>
          <a:xfrm>
            <a:off x="7408808" y="1468213"/>
            <a:ext cx="4428901" cy="493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5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AF117EC-1684-4826-85B8-B9042E984F95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3" name="Titel 1">
            <a:extLst>
              <a:ext uri="{FF2B5EF4-FFF2-40B4-BE49-F238E27FC236}">
                <a16:creationId xmlns:a16="http://schemas.microsoft.com/office/drawing/2014/main" id="{DF1671F8-D620-4B81-829C-FBE5FD10944B}"/>
              </a:ext>
            </a:extLst>
          </p:cNvPr>
          <p:cNvSpPr txBox="1">
            <a:spLocks/>
          </p:cNvSpPr>
          <p:nvPr/>
        </p:nvSpPr>
        <p:spPr>
          <a:xfrm>
            <a:off x="1455554" y="653891"/>
            <a:ext cx="10383371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Imperial URW Bold"/>
              <a:sym typeface="Imperial URW Bold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A89753E-18CA-408C-9093-B3B425FEA0F7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lvl="0" defTabSz="410766" fontAlgn="auto">
              <a:defRPr/>
            </a:pPr>
            <a:r>
              <a:rPr lang="en-GB" sz="3600" kern="0" dirty="0"/>
              <a:t>V1: kHz-transition </a:t>
            </a:r>
            <a:r>
              <a:rPr lang="en-GB" sz="3600" kern="0" dirty="0" err="1"/>
              <a:t>superradiant</a:t>
            </a:r>
            <a:r>
              <a:rPr lang="en-GB" sz="3600" kern="0" dirty="0"/>
              <a:t> Sr laser</a:t>
            </a:r>
            <a:endParaRPr lang="en-US" sz="3600" kern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AC5308-41C0-4CD8-A60D-CC8FAB075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06" y="2547485"/>
            <a:ext cx="4834081" cy="4240655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EE4D5D4B-6E49-4781-93FD-88E27DEEF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28" y="858854"/>
            <a:ext cx="584647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Jingbiao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Chen</a:t>
            </a:r>
          </a:p>
          <a:p>
            <a:pPr algn="l" eaLnBrk="0" hangingPunct="0"/>
            <a:r>
              <a:rPr lang="en-US" altLang="en-US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Active Optical Clock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l" eaLnBrk="0" hangingPunct="0"/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arXiv:physics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/0512096 (2005), Chinese Science Bulletin 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54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348 (2009)</a:t>
            </a:r>
          </a:p>
          <a:p>
            <a:pPr algn="l" eaLnBrk="0" hangingPunct="0"/>
            <a:endParaRPr lang="en-US" altLang="en-US" sz="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9BC46F40-4502-4F28-8DFB-2EDB9B96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28" y="1634161"/>
            <a:ext cx="693401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H. Liu, S. B.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Jäger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X. Yu, S.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Touzard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A. Shankar, M. J. Holland, and T. L. Nicholson </a:t>
            </a:r>
          </a:p>
          <a:p>
            <a:pPr algn="l" eaLnBrk="0" hangingPunct="0"/>
            <a:r>
              <a:rPr lang="en-US" altLang="en-US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Rugged </a:t>
            </a:r>
            <a:r>
              <a:rPr lang="en-US" altLang="en-US" sz="14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mHz</a:t>
            </a:r>
            <a:r>
              <a:rPr lang="en-US" altLang="en-US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-Linewidth </a:t>
            </a:r>
            <a:r>
              <a:rPr lang="en-US" altLang="en-US" sz="14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Superradiant</a:t>
            </a:r>
            <a:r>
              <a:rPr lang="en-US" altLang="en-US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 Laser Driven by a Hot Atomic Beam</a:t>
            </a:r>
            <a:endParaRPr lang="en-US" altLang="en-U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PRL 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125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253602 (2020)</a:t>
            </a:r>
          </a:p>
          <a:p>
            <a:pPr algn="l" eaLnBrk="0" hangingPunct="0"/>
            <a:endParaRPr lang="en-US" altLang="en-US" sz="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eaLnBrk="0" hangingPunct="0"/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4499D7-CE40-474A-BFF0-4B0931EB08A5}"/>
              </a:ext>
            </a:extLst>
          </p:cNvPr>
          <p:cNvGrpSpPr>
            <a:grpSpLocks noChangeAspect="1"/>
          </p:cNvGrpSpPr>
          <p:nvPr/>
        </p:nvGrpSpPr>
        <p:grpSpPr>
          <a:xfrm>
            <a:off x="6858291" y="1931143"/>
            <a:ext cx="4882412" cy="4646694"/>
            <a:chOff x="155884" y="2859244"/>
            <a:chExt cx="3693479" cy="35151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0C011A-78F9-45F6-94F0-597A61CB8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349" t="16850" r="25397" b="2711"/>
            <a:stretch/>
          </p:blipFill>
          <p:spPr>
            <a:xfrm>
              <a:off x="359812" y="2859244"/>
              <a:ext cx="3489551" cy="351516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D22F12-4BEA-4B78-BC92-A443FF0BF3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39038" y="3880044"/>
              <a:ext cx="1" cy="1350092"/>
            </a:xfrm>
            <a:prstGeom prst="line">
              <a:avLst/>
            </a:prstGeom>
            <a:ln w="38100">
              <a:solidFill>
                <a:srgbClr val="0070C0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C1553AF-C6EF-442D-A380-115685F072E3}"/>
                </a:ext>
              </a:extLst>
            </p:cNvPr>
            <p:cNvSpPr/>
            <p:nvPr/>
          </p:nvSpPr>
          <p:spPr>
            <a:xfrm>
              <a:off x="2005104" y="4696241"/>
              <a:ext cx="67867" cy="251590"/>
            </a:xfrm>
            <a:prstGeom prst="ellipse">
              <a:avLst/>
            </a:prstGeom>
            <a:solidFill>
              <a:srgbClr val="000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AU" sz="1000">
                <a:solidFill>
                  <a:srgbClr val="FFFFFF"/>
                </a:solidFill>
                <a:latin typeface="Times New Roman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C08469-77BE-4929-9934-42FFD3BE995B}"/>
                </a:ext>
              </a:extLst>
            </p:cNvPr>
            <p:cNvCxnSpPr>
              <a:cxnSpLocks/>
            </p:cNvCxnSpPr>
            <p:nvPr/>
          </p:nvCxnSpPr>
          <p:spPr>
            <a:xfrm>
              <a:off x="155884" y="4264289"/>
              <a:ext cx="3600000" cy="0"/>
            </a:xfrm>
            <a:prstGeom prst="line">
              <a:avLst/>
            </a:prstGeom>
            <a:ln w="12700">
              <a:solidFill>
                <a:srgbClr val="FF0000"/>
              </a:solidFill>
              <a:headEnd type="arrow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6F3BAEB-13EB-4761-8E71-B43AC6A058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9036" y="4305489"/>
              <a:ext cx="0" cy="328023"/>
            </a:xfrm>
            <a:prstGeom prst="line">
              <a:avLst/>
            </a:prstGeom>
            <a:ln w="38100">
              <a:solidFill>
                <a:srgbClr val="CC00FF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CA8FCB3-7C4C-44B0-AE30-BFECB5AD9281}"/>
                </a:ext>
              </a:extLst>
            </p:cNvPr>
            <p:cNvSpPr/>
            <p:nvPr/>
          </p:nvSpPr>
          <p:spPr>
            <a:xfrm>
              <a:off x="2005103" y="4498178"/>
              <a:ext cx="67866" cy="2257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AU" sz="1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150C007-AE8D-4EE1-9B02-1A0D197F40DA}"/>
                </a:ext>
              </a:extLst>
            </p:cNvPr>
            <p:cNvSpPr/>
            <p:nvPr/>
          </p:nvSpPr>
          <p:spPr>
            <a:xfrm rot="5400000" flipH="1">
              <a:off x="2019090" y="4228751"/>
              <a:ext cx="45719" cy="12626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AU" sz="1000">
                <a:solidFill>
                  <a:srgbClr val="FFFFFF"/>
                </a:solidFill>
                <a:latin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54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17D48D7-6C0E-4342-9E10-1172EBCBFB94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C895F19-306F-45E9-9EF2-EDE47A240D07}"/>
              </a:ext>
            </a:extLst>
          </p:cNvPr>
          <p:cNvGrpSpPr/>
          <p:nvPr/>
        </p:nvGrpSpPr>
        <p:grpSpPr>
          <a:xfrm>
            <a:off x="4795024" y="1180540"/>
            <a:ext cx="6942438" cy="5471039"/>
            <a:chOff x="3902928" y="1180540"/>
            <a:chExt cx="6942438" cy="547103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7BFABE-9879-4D40-B7C1-CD58BB5F6D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7399" y="1180540"/>
              <a:ext cx="3757967" cy="5471039"/>
              <a:chOff x="8939852" y="3283078"/>
              <a:chExt cx="1022320" cy="148834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326BAD0-0DA0-46A8-9678-8742AD2031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7139" t="42115" r="42721" b="23827"/>
              <a:stretch/>
            </p:blipFill>
            <p:spPr>
              <a:xfrm>
                <a:off x="9049251" y="3283078"/>
                <a:ext cx="818052" cy="1488345"/>
              </a:xfrm>
              <a:prstGeom prst="rect">
                <a:avLst/>
              </a:prstGeom>
            </p:spPr>
          </p:pic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D484820-A204-4E5D-BD4B-42642416A8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454595" y="3424851"/>
                <a:ext cx="5" cy="1125061"/>
              </a:xfrm>
              <a:prstGeom prst="line">
                <a:avLst/>
              </a:prstGeom>
              <a:ln w="95250">
                <a:solidFill>
                  <a:srgbClr val="0070C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5328F61-FB3D-41E8-A683-B4F6AF76B45E}"/>
                  </a:ext>
                </a:extLst>
              </p:cNvPr>
              <p:cNvSpPr/>
              <p:nvPr/>
            </p:nvSpPr>
            <p:spPr>
              <a:xfrm>
                <a:off x="9420665" y="4016017"/>
                <a:ext cx="67867" cy="251590"/>
              </a:xfrm>
              <a:prstGeom prst="ellipse">
                <a:avLst/>
              </a:prstGeom>
              <a:solidFill>
                <a:srgbClr val="000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AU" sz="1000">
                  <a:solidFill>
                    <a:srgbClr val="FFFFFF"/>
                  </a:solidFill>
                  <a:latin typeface="Times New Roman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9C343A7-BBF1-4034-B27B-D44A3B4486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9852" y="3584065"/>
                <a:ext cx="1022320" cy="0"/>
              </a:xfrm>
              <a:prstGeom prst="line">
                <a:avLst/>
              </a:prstGeom>
              <a:ln w="34925">
                <a:solidFill>
                  <a:srgbClr val="FF0000"/>
                </a:solidFill>
                <a:headEnd type="arrow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B7A3E14-E894-4F9E-8737-AE5F774F6E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54597" y="3625265"/>
                <a:ext cx="0" cy="328023"/>
              </a:xfrm>
              <a:prstGeom prst="line">
                <a:avLst/>
              </a:prstGeom>
              <a:ln w="95250">
                <a:solidFill>
                  <a:srgbClr val="CC00FF"/>
                </a:solidFill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2662B3C-F1CE-49E5-ABDB-3C081F39A7E1}"/>
                  </a:ext>
                </a:extLst>
              </p:cNvPr>
              <p:cNvSpPr/>
              <p:nvPr/>
            </p:nvSpPr>
            <p:spPr>
              <a:xfrm>
                <a:off x="9420664" y="3817954"/>
                <a:ext cx="67866" cy="2257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AU" sz="1000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F10A29A-8C87-4405-95AC-F90EEF7897E9}"/>
                  </a:ext>
                </a:extLst>
              </p:cNvPr>
              <p:cNvSpPr/>
              <p:nvPr/>
            </p:nvSpPr>
            <p:spPr>
              <a:xfrm rot="5400000" flipH="1">
                <a:off x="9434651" y="3548527"/>
                <a:ext cx="45719" cy="1262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AU" sz="1000">
                  <a:solidFill>
                    <a:srgbClr val="FFFFFF"/>
                  </a:solidFill>
                  <a:latin typeface="Times New Roman"/>
                </a:endParaRPr>
              </a:p>
            </p:txBody>
          </p:sp>
        </p:grpSp>
        <p:sp>
          <p:nvSpPr>
            <p:cNvPr id="29" name="Textfeld 186">
              <a:extLst>
                <a:ext uri="{FF2B5EF4-FFF2-40B4-BE49-F238E27FC236}">
                  <a16:creationId xmlns:a16="http://schemas.microsoft.com/office/drawing/2014/main" id="{09786E89-331C-41A6-AF9C-C824E748EF25}"/>
                </a:ext>
              </a:extLst>
            </p:cNvPr>
            <p:cNvSpPr txBox="1"/>
            <p:nvPr/>
          </p:nvSpPr>
          <p:spPr>
            <a:xfrm>
              <a:off x="5030280" y="5467990"/>
              <a:ext cx="23833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AT" dirty="0">
                  <a:solidFill>
                    <a:srgbClr val="000000"/>
                  </a:solidFill>
                  <a:latin typeface="Calibri"/>
                </a:rPr>
                <a:t>Beam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oven</a:t>
              </a:r>
              <a:endParaRPr lang="de-AT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0" name="Textfeld 186">
              <a:extLst>
                <a:ext uri="{FF2B5EF4-FFF2-40B4-BE49-F238E27FC236}">
                  <a16:creationId xmlns:a16="http://schemas.microsoft.com/office/drawing/2014/main" id="{469642C2-AC91-4096-B686-D32A008D387C}"/>
                </a:ext>
              </a:extLst>
            </p:cNvPr>
            <p:cNvSpPr txBox="1"/>
            <p:nvPr/>
          </p:nvSpPr>
          <p:spPr>
            <a:xfrm>
              <a:off x="5030280" y="4152512"/>
              <a:ext cx="23833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AT" dirty="0">
                  <a:solidFill>
                    <a:srgbClr val="000000"/>
                  </a:solidFill>
                  <a:latin typeface="Calibri"/>
                </a:rPr>
                <a:t>Transversal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cooling</a:t>
              </a:r>
              <a:endParaRPr lang="de-AT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Textfeld 186">
              <a:extLst>
                <a:ext uri="{FF2B5EF4-FFF2-40B4-BE49-F238E27FC236}">
                  <a16:creationId xmlns:a16="http://schemas.microsoft.com/office/drawing/2014/main" id="{E494F24F-858A-4125-973E-D202FE8B2F97}"/>
                </a:ext>
              </a:extLst>
            </p:cNvPr>
            <p:cNvSpPr txBox="1"/>
            <p:nvPr/>
          </p:nvSpPr>
          <p:spPr>
            <a:xfrm>
              <a:off x="3902928" y="3240801"/>
              <a:ext cx="35107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AT" dirty="0">
                  <a:solidFill>
                    <a:srgbClr val="000000"/>
                  </a:solidFill>
                  <a:latin typeface="Calibri"/>
                </a:rPr>
                <a:t>Velocity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selective</a:t>
              </a:r>
              <a:r>
                <a:rPr lang="de-AT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optical</a:t>
              </a:r>
              <a:r>
                <a:rPr lang="de-AT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pumping</a:t>
              </a:r>
              <a:r>
                <a:rPr lang="de-AT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to</a:t>
              </a:r>
              <a:r>
                <a:rPr lang="de-AT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metastable</a:t>
              </a:r>
              <a:r>
                <a:rPr lang="de-AT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state</a:t>
              </a:r>
              <a:endParaRPr lang="de-AT" baseline="-250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" name="Textfeld 186">
              <a:extLst>
                <a:ext uri="{FF2B5EF4-FFF2-40B4-BE49-F238E27FC236}">
                  <a16:creationId xmlns:a16="http://schemas.microsoft.com/office/drawing/2014/main" id="{34F22052-546C-455B-B53C-B1BF1D942201}"/>
                </a:ext>
              </a:extLst>
            </p:cNvPr>
            <p:cNvSpPr txBox="1"/>
            <p:nvPr/>
          </p:nvSpPr>
          <p:spPr>
            <a:xfrm>
              <a:off x="5030280" y="2306649"/>
              <a:ext cx="238336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AT" dirty="0">
                  <a:solidFill>
                    <a:srgbClr val="000000"/>
                  </a:solidFill>
                  <a:latin typeface="Calibri"/>
                </a:rPr>
                <a:t>Optical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pumping</a:t>
              </a:r>
              <a:r>
                <a:rPr lang="de-AT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to</a:t>
              </a:r>
              <a:r>
                <a:rPr lang="de-AT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upper</a:t>
              </a:r>
              <a:r>
                <a:rPr lang="de-AT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lasing</a:t>
              </a:r>
              <a:r>
                <a:rPr lang="de-AT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state</a:t>
              </a:r>
              <a:endParaRPr lang="de-AT" baseline="-250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3" name="Textfeld 186">
              <a:extLst>
                <a:ext uri="{FF2B5EF4-FFF2-40B4-BE49-F238E27FC236}">
                  <a16:creationId xmlns:a16="http://schemas.microsoft.com/office/drawing/2014/main" id="{4BF17C31-DDA1-4410-BBDB-176C64543965}"/>
                </a:ext>
              </a:extLst>
            </p:cNvPr>
            <p:cNvSpPr txBox="1"/>
            <p:nvPr/>
          </p:nvSpPr>
          <p:spPr>
            <a:xfrm>
              <a:off x="4406549" y="1890889"/>
              <a:ext cx="30070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Cavity</a:t>
              </a:r>
              <a:r>
                <a:rPr lang="de-AT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for</a:t>
              </a:r>
              <a:r>
                <a:rPr lang="de-AT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superradiant</a:t>
              </a:r>
              <a:r>
                <a:rPr lang="de-AT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AT" dirty="0" err="1">
                  <a:solidFill>
                    <a:srgbClr val="000000"/>
                  </a:solidFill>
                  <a:latin typeface="Calibri"/>
                </a:rPr>
                <a:t>lasing</a:t>
              </a:r>
              <a:endParaRPr lang="de-AT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7" name="Titel 1">
            <a:extLst>
              <a:ext uri="{FF2B5EF4-FFF2-40B4-BE49-F238E27FC236}">
                <a16:creationId xmlns:a16="http://schemas.microsoft.com/office/drawing/2014/main" id="{3161D002-6898-4876-96BE-96F30968681A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lvl="0" defTabSz="410766" fontAlgn="auto">
              <a:defRPr/>
            </a:pPr>
            <a:r>
              <a:rPr lang="en-GB" sz="3600" kern="0" dirty="0"/>
              <a:t>V1: kHz-transition </a:t>
            </a:r>
            <a:r>
              <a:rPr lang="en-GB" sz="3600" kern="0" dirty="0" err="1"/>
              <a:t>superradiant</a:t>
            </a:r>
            <a:r>
              <a:rPr lang="en-GB" sz="3600" kern="0" dirty="0"/>
              <a:t> Sr laser</a:t>
            </a:r>
            <a:endParaRPr 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25313424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362EAE-D4A4-4ABE-B728-95054AF894E6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7BFABE-9879-4D40-B7C1-CD58BB5F6DCD}"/>
              </a:ext>
            </a:extLst>
          </p:cNvPr>
          <p:cNvGrpSpPr>
            <a:grpSpLocks noChangeAspect="1"/>
          </p:cNvGrpSpPr>
          <p:nvPr/>
        </p:nvGrpSpPr>
        <p:grpSpPr>
          <a:xfrm>
            <a:off x="7979495" y="1180540"/>
            <a:ext cx="3757967" cy="5471039"/>
            <a:chOff x="8939852" y="3283078"/>
            <a:chExt cx="1022320" cy="14883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326BAD0-0DA0-46A8-9678-8742AD203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139" t="42115" r="42721" b="23827"/>
            <a:stretch/>
          </p:blipFill>
          <p:spPr>
            <a:xfrm>
              <a:off x="9049251" y="3283078"/>
              <a:ext cx="818052" cy="1488345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D484820-A204-4E5D-BD4B-42642416A8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54595" y="3424851"/>
              <a:ext cx="5" cy="1125061"/>
            </a:xfrm>
            <a:prstGeom prst="line">
              <a:avLst/>
            </a:prstGeom>
            <a:ln w="95250">
              <a:solidFill>
                <a:srgbClr val="0070C0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5328F61-FB3D-41E8-A683-B4F6AF76B45E}"/>
                </a:ext>
              </a:extLst>
            </p:cNvPr>
            <p:cNvSpPr/>
            <p:nvPr/>
          </p:nvSpPr>
          <p:spPr>
            <a:xfrm>
              <a:off x="9420665" y="4016017"/>
              <a:ext cx="67867" cy="251590"/>
            </a:xfrm>
            <a:prstGeom prst="ellipse">
              <a:avLst/>
            </a:prstGeom>
            <a:solidFill>
              <a:srgbClr val="000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AU" sz="1000">
                <a:solidFill>
                  <a:srgbClr val="FFFFFF"/>
                </a:solidFill>
                <a:latin typeface="Times New Roman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C343A7-BBF1-4034-B27B-D44A3B448645}"/>
                </a:ext>
              </a:extLst>
            </p:cNvPr>
            <p:cNvCxnSpPr>
              <a:cxnSpLocks/>
            </p:cNvCxnSpPr>
            <p:nvPr/>
          </p:nvCxnSpPr>
          <p:spPr>
            <a:xfrm>
              <a:off x="8939852" y="3584065"/>
              <a:ext cx="1022320" cy="0"/>
            </a:xfrm>
            <a:prstGeom prst="line">
              <a:avLst/>
            </a:prstGeom>
            <a:ln w="34925">
              <a:solidFill>
                <a:srgbClr val="FF0000"/>
              </a:solidFill>
              <a:headEnd type="arrow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B7A3E14-E894-4F9E-8737-AE5F774F6E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4597" y="3625265"/>
              <a:ext cx="0" cy="328023"/>
            </a:xfrm>
            <a:prstGeom prst="line">
              <a:avLst/>
            </a:prstGeom>
            <a:ln w="95250">
              <a:solidFill>
                <a:srgbClr val="CC00FF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2662B3C-F1CE-49E5-ABDB-3C081F39A7E1}"/>
                </a:ext>
              </a:extLst>
            </p:cNvPr>
            <p:cNvSpPr/>
            <p:nvPr/>
          </p:nvSpPr>
          <p:spPr>
            <a:xfrm>
              <a:off x="9420664" y="3817954"/>
              <a:ext cx="67866" cy="2257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AU" sz="10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F10A29A-8C87-4405-95AC-F90EEF7897E9}"/>
                </a:ext>
              </a:extLst>
            </p:cNvPr>
            <p:cNvSpPr/>
            <p:nvPr/>
          </p:nvSpPr>
          <p:spPr>
            <a:xfrm rot="5400000" flipH="1">
              <a:off x="9434651" y="3548527"/>
              <a:ext cx="45719" cy="12626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AU" sz="1000">
                <a:solidFill>
                  <a:srgbClr val="FFFFFF"/>
                </a:solidFill>
                <a:latin typeface="Times New Roman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F7C294C-D000-4AF2-883A-E7D99C39B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78" y="1202842"/>
            <a:ext cx="7294701" cy="5471026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C54BD61-EFB7-4F91-9E73-564B73599458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lvl="0" defTabSz="410766" fontAlgn="auto">
              <a:defRPr/>
            </a:pPr>
            <a:r>
              <a:rPr lang="en-GB" sz="3600" kern="0" dirty="0"/>
              <a:t>V1: kHz-transition </a:t>
            </a:r>
            <a:r>
              <a:rPr lang="en-GB" sz="3600" kern="0" dirty="0" err="1"/>
              <a:t>superradiant</a:t>
            </a:r>
            <a:r>
              <a:rPr lang="en-GB" sz="3600" kern="0" dirty="0"/>
              <a:t> Sr laser</a:t>
            </a:r>
            <a:endParaRPr 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40542832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D775E91-5F53-48B8-99B9-91C1C70264C7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5" name="Textfeld 186">
            <a:extLst>
              <a:ext uri="{FF2B5EF4-FFF2-40B4-BE49-F238E27FC236}">
                <a16:creationId xmlns:a16="http://schemas.microsoft.com/office/drawing/2014/main" id="{065D7221-6755-4281-AC52-4E3127807275}"/>
              </a:ext>
            </a:extLst>
          </p:cNvPr>
          <p:cNvSpPr txBox="1"/>
          <p:nvPr/>
        </p:nvSpPr>
        <p:spPr>
          <a:xfrm>
            <a:off x="946875" y="1554877"/>
            <a:ext cx="17558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rgbClr val="000000"/>
                </a:solidFill>
                <a:latin typeface="Calibri"/>
              </a:rPr>
              <a:t>kHz </a:t>
            </a:r>
            <a:r>
              <a:rPr lang="de-AT" sz="2000" dirty="0" err="1">
                <a:solidFill>
                  <a:srgbClr val="000000"/>
                </a:solidFill>
                <a:latin typeface="Calibri"/>
              </a:rPr>
              <a:t>transition</a:t>
            </a:r>
            <a:endParaRPr lang="de-AT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feld 186">
            <a:extLst>
              <a:ext uri="{FF2B5EF4-FFF2-40B4-BE49-F238E27FC236}">
                <a16:creationId xmlns:a16="http://schemas.microsoft.com/office/drawing/2014/main" id="{CE8D0BDD-6260-4672-A872-B01683B86EBD}"/>
              </a:ext>
            </a:extLst>
          </p:cNvPr>
          <p:cNvSpPr txBox="1"/>
          <p:nvPr/>
        </p:nvSpPr>
        <p:spPr>
          <a:xfrm>
            <a:off x="4759465" y="1554877"/>
            <a:ext cx="17558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000" dirty="0" err="1">
                <a:solidFill>
                  <a:srgbClr val="000000"/>
                </a:solidFill>
                <a:latin typeface="Calibri"/>
              </a:rPr>
              <a:t>mHz</a:t>
            </a:r>
            <a:r>
              <a:rPr lang="de-AT" sz="2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Calibri"/>
              </a:rPr>
              <a:t>transition</a:t>
            </a:r>
            <a:endParaRPr lang="de-AT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Textfeld 186">
            <a:extLst>
              <a:ext uri="{FF2B5EF4-FFF2-40B4-BE49-F238E27FC236}">
                <a16:creationId xmlns:a16="http://schemas.microsoft.com/office/drawing/2014/main" id="{B916B7CC-46B2-4399-91F9-6278D4537DB1}"/>
              </a:ext>
            </a:extLst>
          </p:cNvPr>
          <p:cNvSpPr txBox="1"/>
          <p:nvPr/>
        </p:nvSpPr>
        <p:spPr>
          <a:xfrm>
            <a:off x="946875" y="1092456"/>
            <a:ext cx="17558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rgbClr val="0070C0"/>
                </a:solidFill>
                <a:latin typeface="Calibri"/>
              </a:rPr>
              <a:t>Version 1</a:t>
            </a:r>
          </a:p>
        </p:txBody>
      </p:sp>
      <p:sp>
        <p:nvSpPr>
          <p:cNvPr id="28" name="Textfeld 186">
            <a:extLst>
              <a:ext uri="{FF2B5EF4-FFF2-40B4-BE49-F238E27FC236}">
                <a16:creationId xmlns:a16="http://schemas.microsoft.com/office/drawing/2014/main" id="{FB3D0BFC-47F2-4E27-9EB9-9FE97729B798}"/>
              </a:ext>
            </a:extLst>
          </p:cNvPr>
          <p:cNvSpPr txBox="1"/>
          <p:nvPr/>
        </p:nvSpPr>
        <p:spPr>
          <a:xfrm>
            <a:off x="4759465" y="1092456"/>
            <a:ext cx="17558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rgbClr val="0070C0"/>
                </a:solidFill>
                <a:latin typeface="Calibri"/>
              </a:rPr>
              <a:t>Version 2</a:t>
            </a:r>
          </a:p>
        </p:txBody>
      </p:sp>
      <p:sp>
        <p:nvSpPr>
          <p:cNvPr id="29" name="Textfeld 186">
            <a:extLst>
              <a:ext uri="{FF2B5EF4-FFF2-40B4-BE49-F238E27FC236}">
                <a16:creationId xmlns:a16="http://schemas.microsoft.com/office/drawing/2014/main" id="{A3110319-A82E-4CA5-A542-DA853141721E}"/>
              </a:ext>
            </a:extLst>
          </p:cNvPr>
          <p:cNvSpPr txBox="1"/>
          <p:nvPr/>
        </p:nvSpPr>
        <p:spPr>
          <a:xfrm>
            <a:off x="9009571" y="1092456"/>
            <a:ext cx="17558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400" dirty="0">
                <a:solidFill>
                  <a:srgbClr val="0070C0"/>
                </a:solidFill>
                <a:latin typeface="Calibri"/>
              </a:rPr>
              <a:t>Version 3</a:t>
            </a:r>
          </a:p>
        </p:txBody>
      </p:sp>
      <p:sp>
        <p:nvSpPr>
          <p:cNvPr id="30" name="Textfeld 186">
            <a:extLst>
              <a:ext uri="{FF2B5EF4-FFF2-40B4-BE49-F238E27FC236}">
                <a16:creationId xmlns:a16="http://schemas.microsoft.com/office/drawing/2014/main" id="{9DBE0B05-604A-459C-88CF-C9D8AE44DBDC}"/>
              </a:ext>
            </a:extLst>
          </p:cNvPr>
          <p:cNvSpPr txBox="1"/>
          <p:nvPr/>
        </p:nvSpPr>
        <p:spPr>
          <a:xfrm>
            <a:off x="9009571" y="1554877"/>
            <a:ext cx="17558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000" dirty="0" err="1">
                <a:solidFill>
                  <a:srgbClr val="000000"/>
                </a:solidFill>
                <a:latin typeface="Calibri"/>
              </a:rPr>
              <a:t>mHz</a:t>
            </a:r>
            <a:r>
              <a:rPr lang="de-AT" sz="2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sz="2000" dirty="0" err="1">
                <a:solidFill>
                  <a:srgbClr val="000000"/>
                </a:solidFill>
                <a:latin typeface="Calibri"/>
              </a:rPr>
              <a:t>transition</a:t>
            </a:r>
            <a:endParaRPr lang="de-AT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Textfeld 186">
            <a:extLst>
              <a:ext uri="{FF2B5EF4-FFF2-40B4-BE49-F238E27FC236}">
                <a16:creationId xmlns:a16="http://schemas.microsoft.com/office/drawing/2014/main" id="{D528404C-AC75-433C-835F-7820A8FD125D}"/>
              </a:ext>
            </a:extLst>
          </p:cNvPr>
          <p:cNvSpPr txBox="1"/>
          <p:nvPr/>
        </p:nvSpPr>
        <p:spPr>
          <a:xfrm>
            <a:off x="633131" y="1955744"/>
            <a:ext cx="23833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Calibri"/>
              </a:rPr>
              <a:t>hot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/>
              </a:rPr>
              <a:t>atomic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beam</a:t>
            </a:r>
          </a:p>
        </p:txBody>
      </p:sp>
      <p:sp>
        <p:nvSpPr>
          <p:cNvPr id="32" name="Textfeld 186">
            <a:extLst>
              <a:ext uri="{FF2B5EF4-FFF2-40B4-BE49-F238E27FC236}">
                <a16:creationId xmlns:a16="http://schemas.microsoft.com/office/drawing/2014/main" id="{D337E5F5-A753-46E3-84B0-8B95BC4E19FE}"/>
              </a:ext>
            </a:extLst>
          </p:cNvPr>
          <p:cNvSpPr txBox="1"/>
          <p:nvPr/>
        </p:nvSpPr>
        <p:spPr>
          <a:xfrm>
            <a:off x="3674620" y="1955744"/>
            <a:ext cx="39255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Calibri"/>
              </a:rPr>
              <a:t>continuous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/>
              </a:rPr>
              <a:t>ultracold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beam </a:t>
            </a:r>
          </a:p>
          <a:p>
            <a:r>
              <a:rPr lang="de-AT" dirty="0" err="1">
                <a:solidFill>
                  <a:srgbClr val="000000"/>
                </a:solidFill>
                <a:latin typeface="Calibri"/>
              </a:rPr>
              <a:t>from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/>
              </a:rPr>
              <a:t>periodically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/>
              </a:rPr>
              <a:t>refilled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/>
              </a:rPr>
              <a:t>reservoir</a:t>
            </a:r>
            <a:endParaRPr lang="de-AT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Textfeld 186">
            <a:extLst>
              <a:ext uri="{FF2B5EF4-FFF2-40B4-BE49-F238E27FC236}">
                <a16:creationId xmlns:a16="http://schemas.microsoft.com/office/drawing/2014/main" id="{51280336-00D3-4557-BC18-A04A5AC8C8CD}"/>
              </a:ext>
            </a:extLst>
          </p:cNvPr>
          <p:cNvSpPr txBox="1"/>
          <p:nvPr/>
        </p:nvSpPr>
        <p:spPr>
          <a:xfrm>
            <a:off x="8072091" y="1955744"/>
            <a:ext cx="36308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dirty="0" err="1">
                <a:solidFill>
                  <a:srgbClr val="000000"/>
                </a:solidFill>
                <a:latin typeface="Calibri"/>
              </a:rPr>
              <a:t>continuous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dirty="0" err="1">
                <a:solidFill>
                  <a:srgbClr val="000000"/>
                </a:solidFill>
                <a:latin typeface="Calibri"/>
              </a:rPr>
              <a:t>ultracold</a:t>
            </a:r>
            <a:r>
              <a:rPr lang="de-AT" dirty="0">
                <a:solidFill>
                  <a:srgbClr val="000000"/>
                </a:solidFill>
                <a:latin typeface="Calibri"/>
              </a:rPr>
              <a:t> beam</a:t>
            </a:r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F141C13F-7E56-43E8-8DC7-14BE6644D2FE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89097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Continuous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 </a:t>
            </a: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superradiant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 Sr </a:t>
            </a: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lasers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Imperial URW Bold"/>
              <a:sym typeface="Imperial URW Bold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BB9D95-83D1-4B29-97AB-A266FB39D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505"/>
          <a:stretch/>
        </p:blipFill>
        <p:spPr>
          <a:xfrm>
            <a:off x="3775678" y="2874215"/>
            <a:ext cx="3723449" cy="32575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DD109D-5DF3-46FF-95BF-E90B28D18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77" y="3376700"/>
            <a:ext cx="3197871" cy="2305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B26D54-4FC5-45B7-ABEB-8AB9C86AD8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3" r="3147"/>
          <a:stretch/>
        </p:blipFill>
        <p:spPr>
          <a:xfrm>
            <a:off x="7822537" y="2874215"/>
            <a:ext cx="4129943" cy="313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610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840C54-D1D4-4AE9-8B88-55018DEF567E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3" name="Titel 1">
            <a:extLst>
              <a:ext uri="{FF2B5EF4-FFF2-40B4-BE49-F238E27FC236}">
                <a16:creationId xmlns:a16="http://schemas.microsoft.com/office/drawing/2014/main" id="{DF1671F8-D620-4B81-829C-FBE5FD10944B}"/>
              </a:ext>
            </a:extLst>
          </p:cNvPr>
          <p:cNvSpPr txBox="1">
            <a:spLocks/>
          </p:cNvSpPr>
          <p:nvPr/>
        </p:nvSpPr>
        <p:spPr>
          <a:xfrm>
            <a:off x="904314" y="871934"/>
            <a:ext cx="10383371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lvl="0" defTabSz="410766" fontAlgn="auto"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Imperial URW Bold"/>
              <a:sym typeface="Imperial URW Bold"/>
            </a:endParaRP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B65F7BDB-8728-4A1F-84FC-8C0C539BD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65" y="919453"/>
            <a:ext cx="384836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D. </a:t>
            </a:r>
            <a:r>
              <a:rPr lang="en-US" alt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Meiser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J. Ye, D. R. Carlson, M. J. Holland, </a:t>
            </a:r>
          </a:p>
          <a:p>
            <a:pPr algn="l" eaLnBrk="0" hangingPunct="0"/>
            <a:r>
              <a:rPr lang="en-US" altLang="en-US" sz="1400" b="1" i="1" dirty="0">
                <a:solidFill>
                  <a:srgbClr val="000000"/>
                </a:solidFill>
                <a:latin typeface="Arial" panose="020B0604020202020204" pitchFamily="34" charset="0"/>
              </a:rPr>
              <a:t>Prospects for a Millihertz-Linewidth Laser</a:t>
            </a:r>
          </a:p>
          <a:p>
            <a:pPr algn="l" eaLnBrk="0" hangingPunct="0"/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PRL </a:t>
            </a: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102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163601 (2009)</a:t>
            </a:r>
          </a:p>
        </p:txBody>
      </p:sp>
      <p:sp>
        <p:nvSpPr>
          <p:cNvPr id="38" name="Textfeld 186">
            <a:extLst>
              <a:ext uri="{FF2B5EF4-FFF2-40B4-BE49-F238E27FC236}">
                <a16:creationId xmlns:a16="http://schemas.microsoft.com/office/drawing/2014/main" id="{F1FD81B3-9488-4506-A7B4-554265077542}"/>
              </a:ext>
            </a:extLst>
          </p:cNvPr>
          <p:cNvSpPr txBox="1"/>
          <p:nvPr/>
        </p:nvSpPr>
        <p:spPr>
          <a:xfrm>
            <a:off x="7373707" y="1123935"/>
            <a:ext cx="30070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AT" sz="2400" dirty="0">
                <a:solidFill>
                  <a:srgbClr val="0070C0"/>
                </a:solidFill>
                <a:latin typeface="Calibri"/>
              </a:rPr>
              <a:t>Key </a:t>
            </a:r>
            <a:r>
              <a:rPr lang="de-AT" sz="2400" dirty="0" err="1">
                <a:solidFill>
                  <a:srgbClr val="0070C0"/>
                </a:solidFill>
                <a:latin typeface="Calibri"/>
              </a:rPr>
              <a:t>requirements</a:t>
            </a:r>
            <a:endParaRPr lang="de-AT" sz="24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0" name="Textfeld 186">
            <a:extLst>
              <a:ext uri="{FF2B5EF4-FFF2-40B4-BE49-F238E27FC236}">
                <a16:creationId xmlns:a16="http://schemas.microsoft.com/office/drawing/2014/main" id="{68A43E23-98A9-43FC-A26D-2335B9FAD926}"/>
              </a:ext>
            </a:extLst>
          </p:cNvPr>
          <p:cNvSpPr txBox="1"/>
          <p:nvPr/>
        </p:nvSpPr>
        <p:spPr>
          <a:xfrm>
            <a:off x="7461726" y="3451638"/>
            <a:ext cx="41467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400" dirty="0" err="1">
                <a:latin typeface="Calibri"/>
              </a:rPr>
              <a:t>sufficient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atom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flux</a:t>
            </a:r>
            <a:endParaRPr lang="de-AT" sz="2400" dirty="0">
              <a:latin typeface="Calibri"/>
            </a:endParaRPr>
          </a:p>
        </p:txBody>
      </p:sp>
      <p:sp>
        <p:nvSpPr>
          <p:cNvPr id="41" name="Textfeld 186">
            <a:extLst>
              <a:ext uri="{FF2B5EF4-FFF2-40B4-BE49-F238E27FC236}">
                <a16:creationId xmlns:a16="http://schemas.microsoft.com/office/drawing/2014/main" id="{E0F59323-3EC3-4674-959F-9048A7E61C9E}"/>
              </a:ext>
            </a:extLst>
          </p:cNvPr>
          <p:cNvSpPr txBox="1"/>
          <p:nvPr/>
        </p:nvSpPr>
        <p:spPr>
          <a:xfrm>
            <a:off x="7936855" y="3999105"/>
            <a:ext cx="414675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AT" sz="2000" dirty="0">
                <a:latin typeface="Calibri"/>
              </a:rPr>
              <a:t>~ 10</a:t>
            </a:r>
            <a:r>
              <a:rPr lang="de-AT" sz="2400" baseline="30000" dirty="0">
                <a:latin typeface="Calibri"/>
              </a:rPr>
              <a:t>5</a:t>
            </a:r>
            <a:r>
              <a:rPr lang="de-AT" sz="2000" dirty="0">
                <a:latin typeface="Calibri"/>
              </a:rPr>
              <a:t> </a:t>
            </a:r>
            <a:r>
              <a:rPr lang="de-AT" sz="2400" baseline="30000" dirty="0">
                <a:latin typeface="Calibri"/>
              </a:rPr>
              <a:t>87</a:t>
            </a:r>
            <a:r>
              <a:rPr lang="de-AT" sz="2000" dirty="0">
                <a:latin typeface="Calibri"/>
              </a:rPr>
              <a:t>Sr </a:t>
            </a:r>
            <a:r>
              <a:rPr lang="de-AT" sz="2000" dirty="0" err="1">
                <a:latin typeface="Calibri"/>
              </a:rPr>
              <a:t>or</a:t>
            </a:r>
            <a:r>
              <a:rPr lang="de-AT" sz="2000" dirty="0">
                <a:latin typeface="Calibri"/>
              </a:rPr>
              <a:t> 10</a:t>
            </a:r>
            <a:r>
              <a:rPr lang="de-AT" sz="2400" baseline="30000" dirty="0">
                <a:latin typeface="Calibri"/>
              </a:rPr>
              <a:t>6</a:t>
            </a:r>
            <a:r>
              <a:rPr lang="de-AT" sz="2000" dirty="0">
                <a:latin typeface="Calibri"/>
              </a:rPr>
              <a:t> </a:t>
            </a:r>
            <a:r>
              <a:rPr lang="de-AT" sz="2400" baseline="30000" dirty="0">
                <a:latin typeface="Calibri"/>
              </a:rPr>
              <a:t>88</a:t>
            </a:r>
            <a:r>
              <a:rPr lang="de-AT" sz="2000" dirty="0">
                <a:latin typeface="Calibri"/>
              </a:rPr>
              <a:t>Sr </a:t>
            </a:r>
            <a:r>
              <a:rPr lang="de-AT" sz="2000" dirty="0" err="1">
                <a:latin typeface="Calibri"/>
              </a:rPr>
              <a:t>atoms</a:t>
            </a:r>
            <a:r>
              <a:rPr lang="de-AT" sz="2000" dirty="0">
                <a:latin typeface="Calibri"/>
              </a:rPr>
              <a:t> </a:t>
            </a:r>
          </a:p>
          <a:p>
            <a:pPr algn="l"/>
            <a:r>
              <a:rPr lang="de-AT" sz="2000" dirty="0">
                <a:latin typeface="Calibri"/>
              </a:rPr>
              <a:t>    in </a:t>
            </a:r>
            <a:r>
              <a:rPr lang="de-AT" sz="2000" dirty="0" err="1">
                <a:latin typeface="Calibri"/>
              </a:rPr>
              <a:t>cavity</a:t>
            </a:r>
            <a:r>
              <a:rPr lang="de-AT" sz="2000" dirty="0">
                <a:latin typeface="Calibri"/>
              </a:rPr>
              <a:t> </a:t>
            </a:r>
            <a:r>
              <a:rPr lang="de-AT" sz="2000" dirty="0" err="1">
                <a:latin typeface="Calibri"/>
              </a:rPr>
              <a:t>mode</a:t>
            </a:r>
            <a:r>
              <a:rPr lang="de-AT" sz="2000" dirty="0">
                <a:latin typeface="Calibri"/>
              </a:rPr>
              <a:t> </a:t>
            </a:r>
          </a:p>
        </p:txBody>
      </p:sp>
      <p:sp>
        <p:nvSpPr>
          <p:cNvPr id="42" name="Textfeld 186">
            <a:extLst>
              <a:ext uri="{FF2B5EF4-FFF2-40B4-BE49-F238E27FC236}">
                <a16:creationId xmlns:a16="http://schemas.microsoft.com/office/drawing/2014/main" id="{8896C04C-426A-493D-94A7-7F898C72756E}"/>
              </a:ext>
            </a:extLst>
          </p:cNvPr>
          <p:cNvSpPr txBox="1"/>
          <p:nvPr/>
        </p:nvSpPr>
        <p:spPr>
          <a:xfrm>
            <a:off x="7461726" y="1611717"/>
            <a:ext cx="41467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400" dirty="0" err="1">
                <a:latin typeface="Calibri"/>
              </a:rPr>
              <a:t>confine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atoms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along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cavity</a:t>
            </a:r>
            <a:endParaRPr lang="de-AT" sz="2400" dirty="0">
              <a:latin typeface="Calibri"/>
            </a:endParaRPr>
          </a:p>
        </p:txBody>
      </p:sp>
      <p:sp>
        <p:nvSpPr>
          <p:cNvPr id="46" name="Textfeld 186">
            <a:extLst>
              <a:ext uri="{FF2B5EF4-FFF2-40B4-BE49-F238E27FC236}">
                <a16:creationId xmlns:a16="http://schemas.microsoft.com/office/drawing/2014/main" id="{E42CBFFC-02EC-4172-840A-A05ECEAC36C6}"/>
              </a:ext>
            </a:extLst>
          </p:cNvPr>
          <p:cNvSpPr txBox="1"/>
          <p:nvPr/>
        </p:nvSpPr>
        <p:spPr>
          <a:xfrm>
            <a:off x="8024873" y="2128007"/>
            <a:ext cx="30110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AT" sz="2000" dirty="0" err="1">
                <a:latin typeface="Symbol" panose="05050102010706020507" pitchFamily="18" charset="2"/>
              </a:rPr>
              <a:t>m</a:t>
            </a:r>
            <a:r>
              <a:rPr lang="de-AT" sz="2000" dirty="0" err="1">
                <a:latin typeface="Calibri"/>
              </a:rPr>
              <a:t>K</a:t>
            </a:r>
            <a:r>
              <a:rPr lang="de-AT" sz="2000" dirty="0">
                <a:latin typeface="Calibri"/>
              </a:rPr>
              <a:t> </a:t>
            </a:r>
            <a:r>
              <a:rPr lang="de-AT" sz="2000" dirty="0" err="1">
                <a:latin typeface="Calibri"/>
              </a:rPr>
              <a:t>temperature</a:t>
            </a:r>
            <a:r>
              <a:rPr lang="de-AT" sz="2000" dirty="0">
                <a:latin typeface="Calibri"/>
              </a:rPr>
              <a:t> beam </a:t>
            </a:r>
          </a:p>
        </p:txBody>
      </p:sp>
      <p:sp>
        <p:nvSpPr>
          <p:cNvPr id="50" name="Textfeld 186">
            <a:extLst>
              <a:ext uri="{FF2B5EF4-FFF2-40B4-BE49-F238E27FC236}">
                <a16:creationId xmlns:a16="http://schemas.microsoft.com/office/drawing/2014/main" id="{34C3E9EC-B394-401C-A3CE-3E8CEB32EF75}"/>
              </a:ext>
            </a:extLst>
          </p:cNvPr>
          <p:cNvSpPr txBox="1"/>
          <p:nvPr/>
        </p:nvSpPr>
        <p:spPr>
          <a:xfrm>
            <a:off x="7373708" y="4759066"/>
            <a:ext cx="42347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AT" sz="2400" dirty="0" err="1">
                <a:solidFill>
                  <a:srgbClr val="0070C0"/>
                </a:solidFill>
                <a:latin typeface="Calibri"/>
              </a:rPr>
              <a:t>Expected</a:t>
            </a:r>
            <a:r>
              <a:rPr lang="de-AT" sz="2400" dirty="0">
                <a:solidFill>
                  <a:srgbClr val="0070C0"/>
                </a:solidFill>
                <a:latin typeface="Calibri"/>
              </a:rPr>
              <a:t> </a:t>
            </a:r>
            <a:r>
              <a:rPr lang="de-AT" sz="2400" dirty="0" err="1">
                <a:solidFill>
                  <a:srgbClr val="0070C0"/>
                </a:solidFill>
                <a:latin typeface="Calibri"/>
              </a:rPr>
              <a:t>performance</a:t>
            </a:r>
            <a:r>
              <a:rPr lang="de-AT" sz="2400" dirty="0">
                <a:solidFill>
                  <a:srgbClr val="0070C0"/>
                </a:solidFill>
                <a:latin typeface="Calibri"/>
              </a:rPr>
              <a:t>   V2.1</a:t>
            </a:r>
          </a:p>
        </p:txBody>
      </p:sp>
      <p:sp>
        <p:nvSpPr>
          <p:cNvPr id="66" name="Textfeld 186">
            <a:extLst>
              <a:ext uri="{FF2B5EF4-FFF2-40B4-BE49-F238E27FC236}">
                <a16:creationId xmlns:a16="http://schemas.microsoft.com/office/drawing/2014/main" id="{EE004ACC-FDC0-43CA-BEF5-55CA9C4160E5}"/>
              </a:ext>
            </a:extLst>
          </p:cNvPr>
          <p:cNvSpPr txBox="1"/>
          <p:nvPr/>
        </p:nvSpPr>
        <p:spPr>
          <a:xfrm>
            <a:off x="7496040" y="5360142"/>
            <a:ext cx="41467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400" dirty="0" err="1">
                <a:latin typeface="Calibri"/>
              </a:rPr>
              <a:t>Linewidth</a:t>
            </a:r>
            <a:r>
              <a:rPr lang="de-AT" sz="2400" dirty="0">
                <a:latin typeface="Calibri"/>
              </a:rPr>
              <a:t> ~  </a:t>
            </a:r>
            <a:r>
              <a:rPr lang="de-AT" sz="2400" dirty="0" err="1">
                <a:latin typeface="Calibri"/>
              </a:rPr>
              <a:t>mHz</a:t>
            </a:r>
            <a:endParaRPr lang="de-AT" sz="2400" dirty="0">
              <a:latin typeface="Calibri"/>
            </a:endParaRPr>
          </a:p>
        </p:txBody>
      </p:sp>
      <p:sp>
        <p:nvSpPr>
          <p:cNvPr id="69" name="Textfeld 186">
            <a:extLst>
              <a:ext uri="{FF2B5EF4-FFF2-40B4-BE49-F238E27FC236}">
                <a16:creationId xmlns:a16="http://schemas.microsoft.com/office/drawing/2014/main" id="{8196FDE7-B620-4411-B8A4-46B938C9FA82}"/>
              </a:ext>
            </a:extLst>
          </p:cNvPr>
          <p:cNvSpPr txBox="1"/>
          <p:nvPr/>
        </p:nvSpPr>
        <p:spPr>
          <a:xfrm>
            <a:off x="7496040" y="5902869"/>
            <a:ext cx="41467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400" dirty="0">
                <a:latin typeface="Calibri"/>
              </a:rPr>
              <a:t>Power ~  1</a:t>
            </a:r>
            <a:r>
              <a:rPr lang="de-AT" sz="11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pW</a:t>
            </a:r>
            <a:endParaRPr lang="de-AT" sz="2400" dirty="0">
              <a:latin typeface="Calibri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CEBA361-4753-4E6F-BED2-85A711CA5261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900041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lvl="0" defTabSz="410766" fontAlgn="auto">
              <a:defRPr/>
            </a:pPr>
            <a:r>
              <a:rPr lang="de-AT" sz="3600" dirty="0" err="1"/>
              <a:t>Continuous</a:t>
            </a:r>
            <a:r>
              <a:rPr lang="de-AT" sz="3600" dirty="0"/>
              <a:t> </a:t>
            </a:r>
            <a:r>
              <a:rPr lang="de-AT" sz="3600" dirty="0" err="1"/>
              <a:t>mHz</a:t>
            </a:r>
            <a:r>
              <a:rPr lang="de-AT" sz="3600" dirty="0"/>
              <a:t>-transition </a:t>
            </a:r>
            <a:r>
              <a:rPr lang="de-AT" sz="3600" dirty="0" err="1"/>
              <a:t>superradiant</a:t>
            </a:r>
            <a:r>
              <a:rPr lang="de-AT" sz="3600" dirty="0"/>
              <a:t> </a:t>
            </a:r>
            <a:r>
              <a:rPr lang="de-AT" sz="3600" dirty="0" err="1"/>
              <a:t>lasers</a:t>
            </a:r>
            <a:endParaRPr lang="en-US" sz="3600" kern="0" dirty="0"/>
          </a:p>
        </p:txBody>
      </p:sp>
      <p:sp>
        <p:nvSpPr>
          <p:cNvPr id="17" name="Textfeld 186">
            <a:extLst>
              <a:ext uri="{FF2B5EF4-FFF2-40B4-BE49-F238E27FC236}">
                <a16:creationId xmlns:a16="http://schemas.microsoft.com/office/drawing/2014/main" id="{F05D19E5-846B-4E5B-9DA9-C1403128CAB2}"/>
              </a:ext>
            </a:extLst>
          </p:cNvPr>
          <p:cNvSpPr txBox="1"/>
          <p:nvPr/>
        </p:nvSpPr>
        <p:spPr>
          <a:xfrm>
            <a:off x="7461726" y="2552549"/>
            <a:ext cx="481829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AT" sz="2400" dirty="0" err="1">
                <a:latin typeface="Calibri"/>
              </a:rPr>
              <a:t>protect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superradiant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ensemble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from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laser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cooling</a:t>
            </a:r>
            <a:r>
              <a:rPr lang="de-AT" sz="2400" dirty="0">
                <a:latin typeface="Calibri"/>
              </a:rPr>
              <a:t> </a:t>
            </a:r>
            <a:r>
              <a:rPr lang="de-AT" sz="2400" dirty="0" err="1">
                <a:latin typeface="Calibri"/>
              </a:rPr>
              <a:t>photons</a:t>
            </a:r>
            <a:r>
              <a:rPr lang="de-AT" sz="2400" dirty="0">
                <a:latin typeface="Calibri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847103-4E58-47E5-B352-853788CAA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5" r="15161" b="8666"/>
          <a:stretch/>
        </p:blipFill>
        <p:spPr>
          <a:xfrm>
            <a:off x="293926" y="2276096"/>
            <a:ext cx="6582735" cy="3287396"/>
          </a:xfrm>
          <a:prstGeom prst="rect">
            <a:avLst/>
          </a:prstGeom>
        </p:spPr>
      </p:pic>
      <p:sp>
        <p:nvSpPr>
          <p:cNvPr id="21" name="Textfeld 28">
            <a:extLst>
              <a:ext uri="{FF2B5EF4-FFF2-40B4-BE49-F238E27FC236}">
                <a16:creationId xmlns:a16="http://schemas.microsoft.com/office/drawing/2014/main" id="{478AD3B4-9FDA-4788-96E3-D879C1CC5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2" y="5556713"/>
            <a:ext cx="42765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AT" sz="1800" dirty="0" err="1">
                <a:solidFill>
                  <a:srgbClr val="000000"/>
                </a:solidFill>
              </a:rPr>
              <a:t>Continuous</a:t>
            </a:r>
            <a:r>
              <a:rPr lang="de-AT" sz="1800" dirty="0">
                <a:solidFill>
                  <a:srgbClr val="000000"/>
                </a:solidFill>
              </a:rPr>
              <a:t> </a:t>
            </a:r>
            <a:r>
              <a:rPr lang="de-AT" sz="1800" dirty="0" err="1">
                <a:solidFill>
                  <a:srgbClr val="000000"/>
                </a:solidFill>
              </a:rPr>
              <a:t>ultracold</a:t>
            </a:r>
            <a:r>
              <a:rPr lang="de-AT" sz="1800" dirty="0">
                <a:solidFill>
                  <a:srgbClr val="000000"/>
                </a:solidFill>
              </a:rPr>
              <a:t> </a:t>
            </a:r>
            <a:r>
              <a:rPr lang="de-AT" sz="1800" dirty="0" err="1">
                <a:solidFill>
                  <a:srgbClr val="000000"/>
                </a:solidFill>
              </a:rPr>
              <a:t>strontium</a:t>
            </a:r>
            <a:r>
              <a:rPr lang="de-AT" sz="1800" dirty="0">
                <a:solidFill>
                  <a:srgbClr val="000000"/>
                </a:solidFill>
              </a:rPr>
              <a:t> beam in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22" name="Textfeld 28">
            <a:extLst>
              <a:ext uri="{FF2B5EF4-FFF2-40B4-BE49-F238E27FC236}">
                <a16:creationId xmlns:a16="http://schemas.microsoft.com/office/drawing/2014/main" id="{1042A5EE-41EA-4BF6-85C7-BD0F4B0C8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276" y="5556713"/>
            <a:ext cx="2155133" cy="34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AT" sz="1800" dirty="0" err="1">
                <a:solidFill>
                  <a:srgbClr val="000000"/>
                </a:solidFill>
              </a:rPr>
              <a:t>Clock</a:t>
            </a:r>
            <a:r>
              <a:rPr lang="de-AT" sz="1800" dirty="0">
                <a:solidFill>
                  <a:srgbClr val="000000"/>
                </a:solidFill>
              </a:rPr>
              <a:t> </a:t>
            </a:r>
            <a:r>
              <a:rPr lang="de-AT" sz="1800" dirty="0" err="1">
                <a:solidFill>
                  <a:srgbClr val="000000"/>
                </a:solidFill>
              </a:rPr>
              <a:t>laser</a:t>
            </a:r>
            <a:r>
              <a:rPr lang="de-AT" sz="1800" dirty="0">
                <a:solidFill>
                  <a:srgbClr val="000000"/>
                </a:solidFill>
              </a:rPr>
              <a:t> beam out</a:t>
            </a:r>
            <a:endParaRPr lang="de-DE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719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E4CA29-BA64-418C-B066-0096088181B2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F694E72-8723-469E-AD5E-992ACF708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08" y="1936609"/>
            <a:ext cx="6031794" cy="4352003"/>
          </a:xfrm>
          <a:prstGeom prst="rect">
            <a:avLst/>
          </a:prstGeom>
        </p:spPr>
      </p:pic>
      <p:sp>
        <p:nvSpPr>
          <p:cNvPr id="28" name="Textfeld 186">
            <a:extLst>
              <a:ext uri="{FF2B5EF4-FFF2-40B4-BE49-F238E27FC236}">
                <a16:creationId xmlns:a16="http://schemas.microsoft.com/office/drawing/2014/main" id="{FB3D0BFC-47F2-4E27-9EB9-9FE97729B798}"/>
              </a:ext>
            </a:extLst>
          </p:cNvPr>
          <p:cNvSpPr txBox="1"/>
          <p:nvPr/>
        </p:nvSpPr>
        <p:spPr>
          <a:xfrm>
            <a:off x="210633" y="807927"/>
            <a:ext cx="17558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AT" sz="2400" dirty="0">
                <a:solidFill>
                  <a:srgbClr val="0070C0"/>
                </a:solidFill>
                <a:latin typeface="Calibri"/>
              </a:rPr>
              <a:t>V2</a:t>
            </a:r>
          </a:p>
        </p:txBody>
      </p:sp>
      <p:sp>
        <p:nvSpPr>
          <p:cNvPr id="32" name="Textfeld 186">
            <a:extLst>
              <a:ext uri="{FF2B5EF4-FFF2-40B4-BE49-F238E27FC236}">
                <a16:creationId xmlns:a16="http://schemas.microsoft.com/office/drawing/2014/main" id="{D337E5F5-A753-46E3-84B0-8B95BC4E19FE}"/>
              </a:ext>
            </a:extLst>
          </p:cNvPr>
          <p:cNvSpPr txBox="1"/>
          <p:nvPr/>
        </p:nvSpPr>
        <p:spPr>
          <a:xfrm>
            <a:off x="836362" y="780603"/>
            <a:ext cx="452690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400" dirty="0" err="1">
                <a:solidFill>
                  <a:srgbClr val="000000"/>
                </a:solidFill>
                <a:latin typeface="Calibri"/>
              </a:rPr>
              <a:t>continuous</a:t>
            </a:r>
            <a:r>
              <a:rPr lang="de-AT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sz="2400" dirty="0" err="1">
                <a:solidFill>
                  <a:srgbClr val="000000"/>
                </a:solidFill>
                <a:latin typeface="Calibri"/>
              </a:rPr>
              <a:t>ultracold</a:t>
            </a:r>
            <a:r>
              <a:rPr lang="de-AT" sz="2400" dirty="0">
                <a:solidFill>
                  <a:srgbClr val="000000"/>
                </a:solidFill>
                <a:latin typeface="Calibri"/>
              </a:rPr>
              <a:t> beam </a:t>
            </a:r>
            <a:r>
              <a:rPr lang="de-AT" sz="2400" dirty="0" err="1">
                <a:solidFill>
                  <a:srgbClr val="000000"/>
                </a:solidFill>
                <a:latin typeface="Calibri"/>
              </a:rPr>
              <a:t>from</a:t>
            </a:r>
            <a:r>
              <a:rPr lang="de-AT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sz="2400" dirty="0" err="1">
                <a:solidFill>
                  <a:srgbClr val="000000"/>
                </a:solidFill>
                <a:latin typeface="Calibri"/>
              </a:rPr>
              <a:t>periodically</a:t>
            </a:r>
            <a:r>
              <a:rPr lang="de-AT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sz="2400" dirty="0" err="1">
                <a:solidFill>
                  <a:srgbClr val="000000"/>
                </a:solidFill>
                <a:latin typeface="Calibri"/>
              </a:rPr>
              <a:t>refilled</a:t>
            </a:r>
            <a:r>
              <a:rPr lang="de-AT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sz="2400" dirty="0" err="1">
                <a:solidFill>
                  <a:srgbClr val="000000"/>
                </a:solidFill>
                <a:latin typeface="Calibri"/>
              </a:rPr>
              <a:t>reservoir</a:t>
            </a:r>
            <a:endParaRPr lang="de-AT" sz="24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3917CB-DA7C-4E76-9D4A-50E6C36EC753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571210" y="1536595"/>
            <a:ext cx="2825681" cy="5289913"/>
            <a:chOff x="1316595" y="2129779"/>
            <a:chExt cx="2102033" cy="3935181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CC0588B-80EA-41A8-BC20-B51D7F6B2E6E}"/>
                </a:ext>
              </a:extLst>
            </p:cNvPr>
            <p:cNvCxnSpPr>
              <a:cxnSpLocks/>
            </p:cNvCxnSpPr>
            <p:nvPr/>
          </p:nvCxnSpPr>
          <p:spPr>
            <a:xfrm>
              <a:off x="2717150" y="2129779"/>
              <a:ext cx="0" cy="3853976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A139C60-2375-494A-BCEC-482744079ECF}"/>
                </a:ext>
              </a:extLst>
            </p:cNvPr>
            <p:cNvSpPr/>
            <p:nvPr/>
          </p:nvSpPr>
          <p:spPr>
            <a:xfrm>
              <a:off x="2663758" y="2986727"/>
              <a:ext cx="107104" cy="108000"/>
            </a:xfrm>
            <a:prstGeom prst="ellipse">
              <a:avLst/>
            </a:prstGeom>
            <a:solidFill>
              <a:srgbClr val="000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AU" sz="1000">
                <a:solidFill>
                  <a:srgbClr val="FFFFFF"/>
                </a:solidFill>
                <a:latin typeface="Times New Roman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0C2A82E-A82F-4672-8D7B-1A74E083B10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310970" y="3957301"/>
              <a:ext cx="2113284" cy="2102033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B528FBD-4F74-4FE3-999E-DC40A27FD495}"/>
                </a:ext>
              </a:extLst>
            </p:cNvPr>
            <p:cNvSpPr/>
            <p:nvPr/>
          </p:nvSpPr>
          <p:spPr>
            <a:xfrm>
              <a:off x="2687108" y="4621860"/>
              <a:ext cx="52740" cy="7484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AU" sz="1000">
                <a:solidFill>
                  <a:srgbClr val="FFFFFF"/>
                </a:solidFill>
                <a:latin typeface="Times New Roman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698A254-D214-4A08-B863-6333C1D2FD52}"/>
              </a:ext>
            </a:extLst>
          </p:cNvPr>
          <p:cNvGrpSpPr>
            <a:grpSpLocks noChangeAspect="1"/>
          </p:cNvGrpSpPr>
          <p:nvPr/>
        </p:nvGrpSpPr>
        <p:grpSpPr>
          <a:xfrm>
            <a:off x="6817723" y="1237732"/>
            <a:ext cx="5111565" cy="5703825"/>
            <a:chOff x="6332527" y="897788"/>
            <a:chExt cx="5416212" cy="6043770"/>
          </a:xfrm>
        </p:grpSpPr>
        <p:sp>
          <p:nvSpPr>
            <p:cNvPr id="29" name="Textfeld 186">
              <a:extLst>
                <a:ext uri="{FF2B5EF4-FFF2-40B4-BE49-F238E27FC236}">
                  <a16:creationId xmlns:a16="http://schemas.microsoft.com/office/drawing/2014/main" id="{A3110319-A82E-4CA5-A542-DA853141721E}"/>
                </a:ext>
              </a:extLst>
            </p:cNvPr>
            <p:cNvSpPr txBox="1"/>
            <p:nvPr/>
          </p:nvSpPr>
          <p:spPr>
            <a:xfrm>
              <a:off x="6818691" y="983064"/>
              <a:ext cx="17558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AT" sz="2400" dirty="0">
                  <a:solidFill>
                    <a:srgbClr val="0070C0"/>
                  </a:solidFill>
                  <a:latin typeface="Calibri"/>
                </a:rPr>
                <a:t>V3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7C345A9-48C0-485A-9132-4B7206F046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2527" y="897788"/>
              <a:ext cx="5416212" cy="6043770"/>
              <a:chOff x="6332527" y="897788"/>
              <a:chExt cx="5416212" cy="6043770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56CA9BE-BF7F-417E-B43C-ABB18D7558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32527" y="897788"/>
                <a:ext cx="4285138" cy="5886795"/>
              </a:xfrm>
              <a:prstGeom prst="rect">
                <a:avLst/>
              </a:prstGeom>
            </p:spPr>
          </p:pic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481B61E-A221-4E2A-AA49-209B572D5758}"/>
                  </a:ext>
                </a:extLst>
              </p:cNvPr>
              <p:cNvCxnSpPr/>
              <p:nvPr/>
            </p:nvCxnSpPr>
            <p:spPr>
              <a:xfrm>
                <a:off x="8837582" y="3880015"/>
                <a:ext cx="0" cy="2928405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3F7C8ED-06E8-486A-8015-112E32BB8455}"/>
                  </a:ext>
                </a:extLst>
              </p:cNvPr>
              <p:cNvCxnSpPr/>
              <p:nvPr/>
            </p:nvCxnSpPr>
            <p:spPr>
              <a:xfrm flipH="1">
                <a:off x="8297391" y="3880015"/>
                <a:ext cx="540191" cy="0"/>
              </a:xfrm>
              <a:prstGeom prst="lin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feld 186">
                <a:extLst>
                  <a:ext uri="{FF2B5EF4-FFF2-40B4-BE49-F238E27FC236}">
                    <a16:creationId xmlns:a16="http://schemas.microsoft.com/office/drawing/2014/main" id="{050BC1DC-7836-44CF-AFB1-65E2B151683B}"/>
                  </a:ext>
                </a:extLst>
              </p:cNvPr>
              <p:cNvSpPr txBox="1"/>
              <p:nvPr/>
            </p:nvSpPr>
            <p:spPr>
              <a:xfrm>
                <a:off x="6680054" y="3706780"/>
                <a:ext cx="1659808" cy="3587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AT" sz="1600" dirty="0">
                    <a:solidFill>
                      <a:srgbClr val="000000"/>
                    </a:solidFill>
                    <a:latin typeface="Calibri"/>
                  </a:rPr>
                  <a:t>Transport lattice</a:t>
                </a:r>
              </a:p>
            </p:txBody>
          </p:sp>
          <p:sp>
            <p:nvSpPr>
              <p:cNvPr id="52" name="Textfeld 186">
                <a:extLst>
                  <a:ext uri="{FF2B5EF4-FFF2-40B4-BE49-F238E27FC236}">
                    <a16:creationId xmlns:a16="http://schemas.microsoft.com/office/drawing/2014/main" id="{C697D79F-1E24-4465-A91E-DD36CA6EE717}"/>
                  </a:ext>
                </a:extLst>
              </p:cNvPr>
              <p:cNvSpPr txBox="1"/>
              <p:nvPr/>
            </p:nvSpPr>
            <p:spPr>
              <a:xfrm>
                <a:off x="9289922" y="4139304"/>
                <a:ext cx="238245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AT" sz="1600" dirty="0">
                    <a:solidFill>
                      <a:srgbClr val="000000"/>
                    </a:solidFill>
                    <a:latin typeface="Calibri"/>
                  </a:rPr>
                  <a:t>Red Zeeman </a:t>
                </a:r>
                <a:r>
                  <a:rPr lang="de-AT" sz="1600" dirty="0" err="1">
                    <a:solidFill>
                      <a:srgbClr val="000000"/>
                    </a:solidFill>
                    <a:latin typeface="Calibri"/>
                  </a:rPr>
                  <a:t>slower</a:t>
                </a:r>
                <a:endParaRPr lang="de-AT" sz="1600" dirty="0">
                  <a:solidFill>
                    <a:srgbClr val="000000"/>
                  </a:solidFill>
                  <a:latin typeface="Calibri"/>
                </a:endParaRPr>
              </a:p>
              <a:p>
                <a:r>
                  <a:rPr lang="de-AT" sz="1600" dirty="0">
                    <a:solidFill>
                      <a:srgbClr val="000000"/>
                    </a:solidFill>
                    <a:latin typeface="Calibri"/>
                  </a:rPr>
                  <a:t>Red 2D or 3D MOT</a:t>
                </a:r>
              </a:p>
            </p:txBody>
          </p:sp>
          <p:sp>
            <p:nvSpPr>
              <p:cNvPr id="53" name="Textfeld 186">
                <a:extLst>
                  <a:ext uri="{FF2B5EF4-FFF2-40B4-BE49-F238E27FC236}">
                    <a16:creationId xmlns:a16="http://schemas.microsoft.com/office/drawing/2014/main" id="{D5DBBABF-A51D-4FAA-B1F1-8BA041849080}"/>
                  </a:ext>
                </a:extLst>
              </p:cNvPr>
              <p:cNvSpPr txBox="1"/>
              <p:nvPr/>
            </p:nvSpPr>
            <p:spPr>
              <a:xfrm>
                <a:off x="9645201" y="3256410"/>
                <a:ext cx="1866010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AT" sz="1600" dirty="0">
                    <a:solidFill>
                      <a:srgbClr val="000000"/>
                    </a:solidFill>
                    <a:latin typeface="Calibri"/>
                  </a:rPr>
                  <a:t>2D blue MOT </a:t>
                </a:r>
              </a:p>
              <a:p>
                <a:r>
                  <a:rPr lang="de-AT" sz="1600" dirty="0">
                    <a:solidFill>
                      <a:srgbClr val="000000"/>
                    </a:solidFill>
                    <a:latin typeface="Calibri"/>
                  </a:rPr>
                  <a:t>2D red molasses</a:t>
                </a:r>
              </a:p>
            </p:txBody>
          </p:sp>
          <p:sp>
            <p:nvSpPr>
              <p:cNvPr id="54" name="Textfeld 186">
                <a:extLst>
                  <a:ext uri="{FF2B5EF4-FFF2-40B4-BE49-F238E27FC236}">
                    <a16:creationId xmlns:a16="http://schemas.microsoft.com/office/drawing/2014/main" id="{F8C9F21B-58A8-4395-AB78-A47E89A21C6D}"/>
                  </a:ext>
                </a:extLst>
              </p:cNvPr>
              <p:cNvSpPr txBox="1"/>
              <p:nvPr/>
            </p:nvSpPr>
            <p:spPr>
              <a:xfrm>
                <a:off x="6386631" y="3321599"/>
                <a:ext cx="205137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AT" sz="1600" dirty="0">
                    <a:solidFill>
                      <a:srgbClr val="000000"/>
                    </a:solidFill>
                    <a:latin typeface="Calibri"/>
                  </a:rPr>
                  <a:t>Oven + 2D blue MOT </a:t>
                </a:r>
              </a:p>
            </p:txBody>
          </p:sp>
          <p:sp>
            <p:nvSpPr>
              <p:cNvPr id="55" name="Textfeld 186">
                <a:extLst>
                  <a:ext uri="{FF2B5EF4-FFF2-40B4-BE49-F238E27FC236}">
                    <a16:creationId xmlns:a16="http://schemas.microsoft.com/office/drawing/2014/main" id="{F994F758-6990-4CDD-BCC6-4968C3B29FE9}"/>
                  </a:ext>
                </a:extLst>
              </p:cNvPr>
              <p:cNvSpPr txBox="1"/>
              <p:nvPr/>
            </p:nvSpPr>
            <p:spPr>
              <a:xfrm>
                <a:off x="6559828" y="1207751"/>
                <a:ext cx="175587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AT" sz="1600" dirty="0">
                    <a:solidFill>
                      <a:srgbClr val="000000"/>
                    </a:solidFill>
                    <a:latin typeface="Calibri"/>
                  </a:rPr>
                  <a:t>Oven section</a:t>
                </a:r>
              </a:p>
            </p:txBody>
          </p:sp>
          <p:sp>
            <p:nvSpPr>
              <p:cNvPr id="56" name="Textfeld 186">
                <a:extLst>
                  <a:ext uri="{FF2B5EF4-FFF2-40B4-BE49-F238E27FC236}">
                    <a16:creationId xmlns:a16="http://schemas.microsoft.com/office/drawing/2014/main" id="{4E2D9B41-6794-4A25-8CB3-ED40FFD5D4CF}"/>
                  </a:ext>
                </a:extLst>
              </p:cNvPr>
              <p:cNvSpPr txBox="1"/>
              <p:nvPr/>
            </p:nvSpPr>
            <p:spPr>
              <a:xfrm>
                <a:off x="8335522" y="1454446"/>
                <a:ext cx="116057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AT" sz="1600" dirty="0">
                    <a:solidFill>
                      <a:srgbClr val="000000"/>
                    </a:solidFill>
                    <a:latin typeface="Calibri"/>
                  </a:rPr>
                  <a:t>UHV section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6DB2B8E-DB63-4459-92A3-DFCE6CF5F9AF}"/>
                  </a:ext>
                </a:extLst>
              </p:cNvPr>
              <p:cNvCxnSpPr/>
              <p:nvPr/>
            </p:nvCxnSpPr>
            <p:spPr>
              <a:xfrm>
                <a:off x="7028496" y="2536911"/>
                <a:ext cx="1912629" cy="268511"/>
              </a:xfrm>
              <a:prstGeom prst="line">
                <a:avLst/>
              </a:prstGeom>
              <a:ln w="38100">
                <a:solidFill>
                  <a:srgbClr val="0070C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7978535-626E-468D-AC32-EB1889C94936}"/>
                  </a:ext>
                </a:extLst>
              </p:cNvPr>
              <p:cNvCxnSpPr/>
              <p:nvPr/>
            </p:nvCxnSpPr>
            <p:spPr>
              <a:xfrm flipH="1">
                <a:off x="8850244" y="2747589"/>
                <a:ext cx="185892" cy="1511927"/>
              </a:xfrm>
              <a:prstGeom prst="line">
                <a:avLst/>
              </a:prstGeom>
              <a:ln w="25400">
                <a:solidFill>
                  <a:srgbClr val="0070C0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F35CC1A-DF14-4F26-BD38-6242DA629ED7}"/>
                  </a:ext>
                </a:extLst>
              </p:cNvPr>
              <p:cNvSpPr/>
              <p:nvPr/>
            </p:nvSpPr>
            <p:spPr>
              <a:xfrm rot="420000">
                <a:off x="8982140" y="2692599"/>
                <a:ext cx="86698" cy="271655"/>
              </a:xfrm>
              <a:prstGeom prst="ellipse">
                <a:avLst/>
              </a:prstGeom>
              <a:solidFill>
                <a:srgbClr val="000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AU" sz="2000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3D6DC5F-5C18-4F41-B2A4-C7646583DEE6}"/>
                  </a:ext>
                </a:extLst>
              </p:cNvPr>
              <p:cNvSpPr/>
              <p:nvPr/>
            </p:nvSpPr>
            <p:spPr>
              <a:xfrm rot="420000">
                <a:off x="8955645" y="2916203"/>
                <a:ext cx="86698" cy="27165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AU" sz="2000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30BE345-EE9D-4807-9482-2A2D0F6D52E6}"/>
                  </a:ext>
                </a:extLst>
              </p:cNvPr>
              <p:cNvSpPr/>
              <p:nvPr/>
            </p:nvSpPr>
            <p:spPr>
              <a:xfrm>
                <a:off x="8799953" y="4444545"/>
                <a:ext cx="76613" cy="3021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AU" sz="2000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7B595E0-AED5-48CB-8965-37641D1A0A3B}"/>
                  </a:ext>
                </a:extLst>
              </p:cNvPr>
              <p:cNvSpPr/>
              <p:nvPr/>
            </p:nvSpPr>
            <p:spPr>
              <a:xfrm rot="5880000">
                <a:off x="7050338" y="2362564"/>
                <a:ext cx="102138" cy="378639"/>
              </a:xfrm>
              <a:prstGeom prst="ellipse">
                <a:avLst/>
              </a:prstGeom>
              <a:solidFill>
                <a:srgbClr val="0000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AU" sz="2000">
                  <a:solidFill>
                    <a:srgbClr val="FFFFFF"/>
                  </a:solidFill>
                  <a:latin typeface="Times New Roman"/>
                </a:endParaRPr>
              </a:p>
            </p:txBody>
          </p:sp>
          <p:sp>
            <p:nvSpPr>
              <p:cNvPr id="63" name="Textfeld 186">
                <a:extLst>
                  <a:ext uri="{FF2B5EF4-FFF2-40B4-BE49-F238E27FC236}">
                    <a16:creationId xmlns:a16="http://schemas.microsoft.com/office/drawing/2014/main" id="{0945A0C0-084A-430E-830B-6736BD9D0D13}"/>
                  </a:ext>
                </a:extLst>
              </p:cNvPr>
              <p:cNvSpPr txBox="1"/>
              <p:nvPr/>
            </p:nvSpPr>
            <p:spPr>
              <a:xfrm>
                <a:off x="9512122" y="5957961"/>
                <a:ext cx="223661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AT" sz="1600" dirty="0">
                    <a:solidFill>
                      <a:srgbClr val="000000"/>
                    </a:solidFill>
                    <a:latin typeface="Calibri"/>
                  </a:rPr>
                  <a:t>Vibration isolation stack</a:t>
                </a:r>
              </a:p>
            </p:txBody>
          </p:sp>
          <p:sp>
            <p:nvSpPr>
              <p:cNvPr id="64" name="Textfeld 186">
                <a:extLst>
                  <a:ext uri="{FF2B5EF4-FFF2-40B4-BE49-F238E27FC236}">
                    <a16:creationId xmlns:a16="http://schemas.microsoft.com/office/drawing/2014/main" id="{2985312E-40BA-49F8-9C25-8498822124E3}"/>
                  </a:ext>
                </a:extLst>
              </p:cNvPr>
              <p:cNvSpPr txBox="1"/>
              <p:nvPr/>
            </p:nvSpPr>
            <p:spPr>
              <a:xfrm>
                <a:off x="9483596" y="4843274"/>
                <a:ext cx="129104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AT" sz="1600" dirty="0">
                    <a:solidFill>
                      <a:srgbClr val="000000"/>
                    </a:solidFill>
                    <a:latin typeface="Calibri"/>
                  </a:rPr>
                  <a:t>Ring </a:t>
                </a:r>
                <a:r>
                  <a:rPr lang="de-AT" sz="1600" dirty="0" err="1">
                    <a:solidFill>
                      <a:srgbClr val="000000"/>
                    </a:solidFill>
                    <a:latin typeface="Calibri"/>
                  </a:rPr>
                  <a:t>cavity</a:t>
                </a:r>
                <a:endParaRPr lang="de-AT" sz="16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E7AEB56C-DF02-495D-9C2E-8793D5DDE1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999" r="-1098"/>
              <a:stretch/>
            </p:blipFill>
            <p:spPr>
              <a:xfrm>
                <a:off x="10774640" y="1054763"/>
                <a:ext cx="47092" cy="5886795"/>
              </a:xfrm>
              <a:prstGeom prst="rect">
                <a:avLst/>
              </a:prstGeom>
            </p:spPr>
          </p:pic>
        </p:grpSp>
      </p:grpSp>
      <p:sp>
        <p:nvSpPr>
          <p:cNvPr id="67" name="Textfeld 186">
            <a:extLst>
              <a:ext uri="{FF2B5EF4-FFF2-40B4-BE49-F238E27FC236}">
                <a16:creationId xmlns:a16="http://schemas.microsoft.com/office/drawing/2014/main" id="{234D4BE3-63FC-43F0-83A9-2E85FD1D55BA}"/>
              </a:ext>
            </a:extLst>
          </p:cNvPr>
          <p:cNvSpPr txBox="1"/>
          <p:nvPr/>
        </p:nvSpPr>
        <p:spPr>
          <a:xfrm>
            <a:off x="7133702" y="778996"/>
            <a:ext cx="387406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400" dirty="0" err="1">
                <a:solidFill>
                  <a:srgbClr val="000000"/>
                </a:solidFill>
                <a:latin typeface="Calibri"/>
              </a:rPr>
              <a:t>continuous</a:t>
            </a:r>
            <a:r>
              <a:rPr lang="de-AT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AT" sz="2400" dirty="0" err="1">
                <a:solidFill>
                  <a:srgbClr val="000000"/>
                </a:solidFill>
                <a:latin typeface="Calibri"/>
              </a:rPr>
              <a:t>ultracold</a:t>
            </a:r>
            <a:r>
              <a:rPr lang="de-AT" sz="2400" dirty="0">
                <a:solidFill>
                  <a:srgbClr val="000000"/>
                </a:solidFill>
                <a:latin typeface="Calibri"/>
              </a:rPr>
              <a:t> beam</a:t>
            </a:r>
          </a:p>
        </p:txBody>
      </p:sp>
      <p:sp>
        <p:nvSpPr>
          <p:cNvPr id="68" name="Textfeld 186">
            <a:extLst>
              <a:ext uri="{FF2B5EF4-FFF2-40B4-BE49-F238E27FC236}">
                <a16:creationId xmlns:a16="http://schemas.microsoft.com/office/drawing/2014/main" id="{DB34CFD0-EB30-4372-92B9-9916DB8A8A61}"/>
              </a:ext>
            </a:extLst>
          </p:cNvPr>
          <p:cNvSpPr txBox="1"/>
          <p:nvPr/>
        </p:nvSpPr>
        <p:spPr>
          <a:xfrm>
            <a:off x="6705842" y="784053"/>
            <a:ext cx="17558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AT" sz="2400" dirty="0">
                <a:solidFill>
                  <a:srgbClr val="0070C0"/>
                </a:solidFill>
                <a:latin typeface="Calibri"/>
              </a:rPr>
              <a:t>V3</a:t>
            </a:r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1B872A25-E223-460B-A78D-3F702DFC07A9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900041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lvl="0" defTabSz="410766" fontAlgn="auto">
              <a:defRPr/>
            </a:pPr>
            <a:r>
              <a:rPr lang="de-AT" sz="3600" dirty="0" err="1"/>
              <a:t>Continuous</a:t>
            </a:r>
            <a:r>
              <a:rPr lang="de-AT" sz="3600" dirty="0"/>
              <a:t> </a:t>
            </a:r>
            <a:r>
              <a:rPr lang="de-AT" sz="3600" dirty="0" err="1"/>
              <a:t>mHz</a:t>
            </a:r>
            <a:r>
              <a:rPr lang="de-AT" sz="3600" dirty="0"/>
              <a:t>-transition </a:t>
            </a:r>
            <a:r>
              <a:rPr lang="de-AT" sz="3600" dirty="0" err="1"/>
              <a:t>superradiant</a:t>
            </a:r>
            <a:r>
              <a:rPr lang="de-AT" sz="3600" dirty="0"/>
              <a:t> </a:t>
            </a:r>
            <a:r>
              <a:rPr lang="de-AT" sz="3600" dirty="0" err="1"/>
              <a:t>lasers</a:t>
            </a:r>
            <a:endParaRPr lang="en-US" sz="3600" kern="0" dirty="0"/>
          </a:p>
        </p:txBody>
      </p:sp>
      <p:sp>
        <p:nvSpPr>
          <p:cNvPr id="36" name="Textfeld 186">
            <a:extLst>
              <a:ext uri="{FF2B5EF4-FFF2-40B4-BE49-F238E27FC236}">
                <a16:creationId xmlns:a16="http://schemas.microsoft.com/office/drawing/2014/main" id="{954AFF73-E730-48DE-BFC9-E1CC239FF1DF}"/>
              </a:ext>
            </a:extLst>
          </p:cNvPr>
          <p:cNvSpPr txBox="1"/>
          <p:nvPr/>
        </p:nvSpPr>
        <p:spPr>
          <a:xfrm>
            <a:off x="-213619" y="2463953"/>
            <a:ext cx="165711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1600" dirty="0">
                <a:solidFill>
                  <a:srgbClr val="000000"/>
                </a:solidFill>
                <a:latin typeface="Calibri"/>
              </a:rPr>
              <a:t>3D MOT</a:t>
            </a:r>
          </a:p>
        </p:txBody>
      </p:sp>
      <p:sp>
        <p:nvSpPr>
          <p:cNvPr id="41" name="Textfeld 186">
            <a:extLst>
              <a:ext uri="{FF2B5EF4-FFF2-40B4-BE49-F238E27FC236}">
                <a16:creationId xmlns:a16="http://schemas.microsoft.com/office/drawing/2014/main" id="{8B757FAA-141B-4152-B6EB-78EB9EAE79E3}"/>
              </a:ext>
            </a:extLst>
          </p:cNvPr>
          <p:cNvSpPr txBox="1"/>
          <p:nvPr/>
        </p:nvSpPr>
        <p:spPr>
          <a:xfrm>
            <a:off x="1799033" y="2364173"/>
            <a:ext cx="274634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AT" sz="1600" dirty="0">
                <a:solidFill>
                  <a:srgbClr val="000000"/>
                </a:solidFill>
                <a:latin typeface="Calibri"/>
              </a:rPr>
              <a:t>Transport </a:t>
            </a:r>
            <a:r>
              <a:rPr lang="de-AT" sz="1600" dirty="0" err="1">
                <a:solidFill>
                  <a:srgbClr val="000000"/>
                </a:solidFill>
                <a:latin typeface="Calibri"/>
              </a:rPr>
              <a:t>lattices</a:t>
            </a:r>
            <a:endParaRPr lang="de-AT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Textfeld 186">
            <a:extLst>
              <a:ext uri="{FF2B5EF4-FFF2-40B4-BE49-F238E27FC236}">
                <a16:creationId xmlns:a16="http://schemas.microsoft.com/office/drawing/2014/main" id="{4FBFBB86-0C25-4DAB-B250-5BD0B7B958CE}"/>
              </a:ext>
            </a:extLst>
          </p:cNvPr>
          <p:cNvSpPr txBox="1"/>
          <p:nvPr/>
        </p:nvSpPr>
        <p:spPr>
          <a:xfrm>
            <a:off x="5126604" y="3844721"/>
            <a:ext cx="117921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AT" sz="1600" dirty="0">
                <a:solidFill>
                  <a:srgbClr val="000000"/>
                </a:solidFill>
                <a:latin typeface="Calibri"/>
              </a:rPr>
              <a:t>Ring </a:t>
            </a:r>
            <a:r>
              <a:rPr lang="de-AT" sz="1600" dirty="0" err="1">
                <a:solidFill>
                  <a:srgbClr val="000000"/>
                </a:solidFill>
                <a:latin typeface="Calibri"/>
              </a:rPr>
              <a:t>cavity</a:t>
            </a:r>
            <a:endParaRPr lang="de-AT" sz="16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08EFB2-6681-486B-9014-8FB8FA368ABC}"/>
              </a:ext>
            </a:extLst>
          </p:cNvPr>
          <p:cNvCxnSpPr/>
          <p:nvPr/>
        </p:nvCxnSpPr>
        <p:spPr bwMode="auto">
          <a:xfrm>
            <a:off x="758823" y="2860062"/>
            <a:ext cx="599177" cy="70983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 w="lg" len="lg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46" name="Textfeld 186">
            <a:extLst>
              <a:ext uri="{FF2B5EF4-FFF2-40B4-BE49-F238E27FC236}">
                <a16:creationId xmlns:a16="http://schemas.microsoft.com/office/drawing/2014/main" id="{E461C4E4-FECB-43E6-8FB1-E6FBF9127E2C}"/>
              </a:ext>
            </a:extLst>
          </p:cNvPr>
          <p:cNvSpPr txBox="1"/>
          <p:nvPr/>
        </p:nvSpPr>
        <p:spPr>
          <a:xfrm>
            <a:off x="4324928" y="5877696"/>
            <a:ext cx="2110813" cy="3195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1600" dirty="0">
                <a:solidFill>
                  <a:srgbClr val="000000"/>
                </a:solidFill>
                <a:latin typeface="Calibri"/>
              </a:rPr>
              <a:t>Vibration isolation stack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3935F5D-FEBF-47CA-9CCD-8F95DB3622D8}"/>
              </a:ext>
            </a:extLst>
          </p:cNvPr>
          <p:cNvCxnSpPr>
            <a:cxnSpLocks/>
          </p:cNvCxnSpPr>
          <p:nvPr/>
        </p:nvCxnSpPr>
        <p:spPr bwMode="auto">
          <a:xfrm>
            <a:off x="2411189" y="2723071"/>
            <a:ext cx="260312" cy="91640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 w="lg" len="lg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6A90BC3-3263-41BC-9EC4-5BA7E2C2C2D2}"/>
              </a:ext>
            </a:extLst>
          </p:cNvPr>
          <p:cNvCxnSpPr>
            <a:cxnSpLocks/>
          </p:cNvCxnSpPr>
          <p:nvPr/>
        </p:nvCxnSpPr>
        <p:spPr bwMode="auto">
          <a:xfrm>
            <a:off x="2496682" y="2735764"/>
            <a:ext cx="322685" cy="19179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 w="lg" len="lg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69" name="Textfeld 186">
            <a:extLst>
              <a:ext uri="{FF2B5EF4-FFF2-40B4-BE49-F238E27FC236}">
                <a16:creationId xmlns:a16="http://schemas.microsoft.com/office/drawing/2014/main" id="{6E7623A6-51AB-4EDB-B0B0-39D97523736B}"/>
              </a:ext>
            </a:extLst>
          </p:cNvPr>
          <p:cNvSpPr txBox="1"/>
          <p:nvPr/>
        </p:nvSpPr>
        <p:spPr>
          <a:xfrm>
            <a:off x="3619459" y="2353427"/>
            <a:ext cx="274634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AT" sz="1600" dirty="0">
                <a:solidFill>
                  <a:srgbClr val="000000"/>
                </a:solidFill>
                <a:latin typeface="Calibri"/>
              </a:rPr>
              <a:t>Reservoir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5932A0C-38A3-49A6-BE3F-1FFFCE3ACB52}"/>
              </a:ext>
            </a:extLst>
          </p:cNvPr>
          <p:cNvCxnSpPr>
            <a:cxnSpLocks/>
          </p:cNvCxnSpPr>
          <p:nvPr/>
        </p:nvCxnSpPr>
        <p:spPr bwMode="auto">
          <a:xfrm flipH="1">
            <a:off x="3746986" y="2650869"/>
            <a:ext cx="347045" cy="98860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 w="lg" len="lg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47DC8AA-65C0-4294-8C04-35BB6BF371E8}"/>
              </a:ext>
            </a:extLst>
          </p:cNvPr>
          <p:cNvCxnSpPr>
            <a:cxnSpLocks/>
            <a:stCxn id="42" idx="1"/>
          </p:cNvCxnSpPr>
          <p:nvPr/>
        </p:nvCxnSpPr>
        <p:spPr bwMode="auto">
          <a:xfrm flipH="1" flipV="1">
            <a:off x="4208603" y="3947730"/>
            <a:ext cx="918001" cy="6626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 w="lg" len="lg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53349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DEB9785-1524-4DF3-9948-1B000ED562B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Atom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interferometry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6" name="Textfeld 28">
            <a:extLst>
              <a:ext uri="{FF2B5EF4-FFF2-40B4-BE49-F238E27FC236}">
                <a16:creationId xmlns:a16="http://schemas.microsoft.com/office/drawing/2014/main" id="{81CFB5AB-4AB4-457F-95A2-123D4D205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850" y="858142"/>
            <a:ext cx="3551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2400" dirty="0">
                <a:solidFill>
                  <a:srgbClr val="0070C0"/>
                </a:solidFill>
              </a:rPr>
              <a:t>Laser </a:t>
            </a:r>
            <a:r>
              <a:rPr lang="de-AT" sz="2400" dirty="0" err="1">
                <a:solidFill>
                  <a:srgbClr val="0070C0"/>
                </a:solidFill>
              </a:rPr>
              <a:t>interferometer</a:t>
            </a:r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17" name="Textfeld 28">
            <a:extLst>
              <a:ext uri="{FF2B5EF4-FFF2-40B4-BE49-F238E27FC236}">
                <a16:creationId xmlns:a16="http://schemas.microsoft.com/office/drawing/2014/main" id="{DCF64C65-3212-4080-BA39-F083A8EE4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546" y="855197"/>
            <a:ext cx="4790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2400" dirty="0">
                <a:solidFill>
                  <a:srgbClr val="0070C0"/>
                </a:solidFill>
              </a:rPr>
              <a:t>Atom </a:t>
            </a:r>
            <a:r>
              <a:rPr lang="de-AT" sz="2400" dirty="0" err="1">
                <a:solidFill>
                  <a:srgbClr val="0070C0"/>
                </a:solidFill>
              </a:rPr>
              <a:t>interferometer</a:t>
            </a:r>
            <a:endParaRPr lang="de-DE" sz="2400" dirty="0">
              <a:solidFill>
                <a:srgbClr val="0070C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962F9E-C18A-4516-80F2-73FF3FE06266}"/>
              </a:ext>
            </a:extLst>
          </p:cNvPr>
          <p:cNvGrpSpPr>
            <a:grpSpLocks noChangeAspect="1"/>
          </p:cNvGrpSpPr>
          <p:nvPr/>
        </p:nvGrpSpPr>
        <p:grpSpPr>
          <a:xfrm>
            <a:off x="1818301" y="1607747"/>
            <a:ext cx="2931194" cy="1983740"/>
            <a:chOff x="695246" y="1789159"/>
            <a:chExt cx="6765816" cy="457889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DE6D1F-7844-4CBC-9F38-35A71D98E063}"/>
                </a:ext>
              </a:extLst>
            </p:cNvPr>
            <p:cNvCxnSpPr/>
            <p:nvPr/>
          </p:nvCxnSpPr>
          <p:spPr>
            <a:xfrm flipV="1">
              <a:off x="4025266" y="1926236"/>
              <a:ext cx="3282439" cy="27457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5410041-8320-4B3F-B771-CB58B72D6495}"/>
                </a:ext>
              </a:extLst>
            </p:cNvPr>
            <p:cNvCxnSpPr/>
            <p:nvPr/>
          </p:nvCxnSpPr>
          <p:spPr>
            <a:xfrm flipV="1">
              <a:off x="1884590" y="2831302"/>
              <a:ext cx="2182127" cy="181903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566F28C-1943-47B1-918C-7E193ECB1521}"/>
                </a:ext>
              </a:extLst>
            </p:cNvPr>
            <p:cNvCxnSpPr/>
            <p:nvPr/>
          </p:nvCxnSpPr>
          <p:spPr>
            <a:xfrm>
              <a:off x="4089223" y="2800606"/>
              <a:ext cx="3159209" cy="1436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C0323EB-4306-4272-BBE1-7ABDA980797C}"/>
                </a:ext>
              </a:extLst>
            </p:cNvPr>
            <p:cNvCxnSpPr>
              <a:stCxn id="24" idx="6"/>
            </p:cNvCxnSpPr>
            <p:nvPr/>
          </p:nvCxnSpPr>
          <p:spPr>
            <a:xfrm>
              <a:off x="1015286" y="4653985"/>
              <a:ext cx="305143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Down Arrow 46">
              <a:extLst>
                <a:ext uri="{FF2B5EF4-FFF2-40B4-BE49-F238E27FC236}">
                  <a16:creationId xmlns:a16="http://schemas.microsoft.com/office/drawing/2014/main" id="{313D5CB6-6FB1-4873-BE52-7E39E7C10391}"/>
                </a:ext>
              </a:extLst>
            </p:cNvPr>
            <p:cNvSpPr/>
            <p:nvPr/>
          </p:nvSpPr>
          <p:spPr>
            <a:xfrm rot="10800000">
              <a:off x="1624348" y="5528806"/>
              <a:ext cx="520484" cy="839245"/>
            </a:xfrm>
            <a:prstGeom prst="downArrow">
              <a:avLst>
                <a:gd name="adj1" fmla="val 50000"/>
                <a:gd name="adj2" fmla="val 83706"/>
              </a:avLst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1A28AE0-4BBF-4073-8D3E-826B1BE0A7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246" y="4493965"/>
              <a:ext cx="320040" cy="3200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AF01020-CBA5-4390-A7D8-9E6829F53C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4570" y="4493965"/>
              <a:ext cx="320040" cy="32004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8EF8E9F-99CB-4A96-B1BD-F398EA8BB4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24207" y="4474353"/>
              <a:ext cx="320040" cy="3200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8EAE074-AA70-41B8-AC67-F1109C301F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52281" y="3528119"/>
              <a:ext cx="320040" cy="32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747AF2C-7C19-442C-8B40-9959B02BF4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06697" y="4493965"/>
              <a:ext cx="320040" cy="3200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01D6B3D-48F0-4FA0-9852-F43ECB2001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9203" y="2658201"/>
              <a:ext cx="320040" cy="32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Down Arrow 53">
              <a:extLst>
                <a:ext uri="{FF2B5EF4-FFF2-40B4-BE49-F238E27FC236}">
                  <a16:creationId xmlns:a16="http://schemas.microsoft.com/office/drawing/2014/main" id="{F5EA3704-7491-4542-8C51-5CC9FCB55908}"/>
                </a:ext>
              </a:extLst>
            </p:cNvPr>
            <p:cNvSpPr/>
            <p:nvPr/>
          </p:nvSpPr>
          <p:spPr>
            <a:xfrm rot="10800000">
              <a:off x="3545997" y="5528806"/>
              <a:ext cx="1019331" cy="839245"/>
            </a:xfrm>
            <a:prstGeom prst="downArrow">
              <a:avLst>
                <a:gd name="adj1" fmla="val 50000"/>
                <a:gd name="adj2" fmla="val 50893"/>
              </a:avLst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B60A031-A67D-42C6-917D-F908E914EE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47373" y="2658201"/>
              <a:ext cx="320040" cy="32004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Down Arrow 55">
              <a:extLst>
                <a:ext uri="{FF2B5EF4-FFF2-40B4-BE49-F238E27FC236}">
                  <a16:creationId xmlns:a16="http://schemas.microsoft.com/office/drawing/2014/main" id="{23BC488B-F742-4545-AA38-E49B0AFE59AD}"/>
                </a:ext>
              </a:extLst>
            </p:cNvPr>
            <p:cNvSpPr/>
            <p:nvPr/>
          </p:nvSpPr>
          <p:spPr>
            <a:xfrm rot="10800000">
              <a:off x="5934834" y="5528805"/>
              <a:ext cx="520484" cy="839245"/>
            </a:xfrm>
            <a:prstGeom prst="downArrow">
              <a:avLst>
                <a:gd name="adj1" fmla="val 50000"/>
                <a:gd name="adj2" fmla="val 83706"/>
              </a:avLst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C8E359D-20D4-43B2-8BBE-4FE0BE7222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41022" y="2658201"/>
              <a:ext cx="320040" cy="3200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2045B953-81F8-4331-B676-D9BFEC7195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1708" y="2658201"/>
              <a:ext cx="320040" cy="320040"/>
            </a:xfrm>
            <a:prstGeom prst="arc">
              <a:avLst>
                <a:gd name="adj1" fmla="val 16200000"/>
                <a:gd name="adj2" fmla="val 5368320"/>
              </a:avLst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385AF5F2-3B21-4D8C-90A4-F0A62EE97F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97361" y="4490931"/>
              <a:ext cx="320040" cy="320040"/>
            </a:xfrm>
            <a:prstGeom prst="arc">
              <a:avLst>
                <a:gd name="adj1" fmla="val 16200000"/>
                <a:gd name="adj2" fmla="val 5368320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5365B64-D534-4984-99C3-1D7CF350EA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4667" y="3606540"/>
              <a:ext cx="320040" cy="32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C628CF1-AE59-47C8-A82C-D5F766F399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9279" y="2658201"/>
              <a:ext cx="320040" cy="3200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4B3329E-FA9A-4814-BBDE-3CC74E6A59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38857" y="1789159"/>
              <a:ext cx="320040" cy="320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851ED98-EB86-4C8F-B75E-1D6C7D455C19}"/>
              </a:ext>
            </a:extLst>
          </p:cNvPr>
          <p:cNvCxnSpPr/>
          <p:nvPr/>
        </p:nvCxnSpPr>
        <p:spPr>
          <a:xfrm>
            <a:off x="1364373" y="3790249"/>
            <a:ext cx="3811127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28">
            <a:extLst>
              <a:ext uri="{FF2B5EF4-FFF2-40B4-BE49-F238E27FC236}">
                <a16:creationId xmlns:a16="http://schemas.microsoft.com/office/drawing/2014/main" id="{5589C571-4CA2-4A33-A2E1-FD331CE46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887" y="3790249"/>
            <a:ext cx="818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800" dirty="0">
                <a:solidFill>
                  <a:prstClr val="black"/>
                </a:solidFill>
              </a:rPr>
              <a:t>time</a:t>
            </a:r>
            <a:endParaRPr lang="de-DE" sz="1800" dirty="0">
              <a:solidFill>
                <a:prstClr val="black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2B1FF8A-CA2E-4B32-9E3C-101A37C678B2}"/>
              </a:ext>
            </a:extLst>
          </p:cNvPr>
          <p:cNvCxnSpPr/>
          <p:nvPr/>
        </p:nvCxnSpPr>
        <p:spPr>
          <a:xfrm flipV="1">
            <a:off x="1539648" y="1400902"/>
            <a:ext cx="0" cy="25524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28">
            <a:extLst>
              <a:ext uri="{FF2B5EF4-FFF2-40B4-BE49-F238E27FC236}">
                <a16:creationId xmlns:a16="http://schemas.microsoft.com/office/drawing/2014/main" id="{2EFF1FD2-7C7A-40A1-BE45-2AE5BFF166A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92835" y="1779143"/>
            <a:ext cx="10168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800" dirty="0" err="1">
                <a:solidFill>
                  <a:prstClr val="black"/>
                </a:solidFill>
              </a:rPr>
              <a:t>position</a:t>
            </a:r>
            <a:endParaRPr lang="de-DE" sz="1800" dirty="0">
              <a:solidFill>
                <a:prstClr val="black"/>
              </a:solidFill>
            </a:endParaRPr>
          </a:p>
        </p:txBody>
      </p:sp>
      <p:sp>
        <p:nvSpPr>
          <p:cNvPr id="44" name="Textfeld 28">
            <a:extLst>
              <a:ext uri="{FF2B5EF4-FFF2-40B4-BE49-F238E27FC236}">
                <a16:creationId xmlns:a16="http://schemas.microsoft.com/office/drawing/2014/main" id="{2B1E6329-18C0-43A0-AB2D-4F5FDB33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716" y="2466862"/>
            <a:ext cx="8188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400" dirty="0" err="1">
                <a:solidFill>
                  <a:prstClr val="black"/>
                </a:solidFill>
              </a:rPr>
              <a:t>atoms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45" name="Textfeld 28">
            <a:extLst>
              <a:ext uri="{FF2B5EF4-FFF2-40B4-BE49-F238E27FC236}">
                <a16:creationId xmlns:a16="http://schemas.microsoft.com/office/drawing/2014/main" id="{6D346843-F2C2-4087-B77C-C837C0C4D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716" y="3155696"/>
            <a:ext cx="818812" cy="52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400" dirty="0" err="1">
                <a:solidFill>
                  <a:prstClr val="black"/>
                </a:solidFill>
              </a:rPr>
              <a:t>laser</a:t>
            </a:r>
            <a:r>
              <a:rPr lang="de-AT" sz="1400" dirty="0">
                <a:solidFill>
                  <a:prstClr val="black"/>
                </a:solidFill>
              </a:rPr>
              <a:t> </a:t>
            </a:r>
            <a:r>
              <a:rPr lang="de-AT" sz="1400" dirty="0" err="1">
                <a:solidFill>
                  <a:prstClr val="black"/>
                </a:solidFill>
              </a:rPr>
              <a:t>pulses</a:t>
            </a:r>
            <a:endParaRPr lang="de-DE" sz="1400" dirty="0">
              <a:solidFill>
                <a:prstClr val="black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3C04897-B0A7-4F0E-BE8F-FA2C4904DF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18" y="4132912"/>
            <a:ext cx="3306141" cy="247960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5BF7F97-15CE-4D20-A339-B98162649A38}"/>
              </a:ext>
            </a:extLst>
          </p:cNvPr>
          <p:cNvSpPr/>
          <p:nvPr/>
        </p:nvSpPr>
        <p:spPr>
          <a:xfrm>
            <a:off x="8765911" y="6590051"/>
            <a:ext cx="19175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The Virgo collaboration/CCO 1.0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4AA65DF-3894-45E4-9153-74B6104D379A}"/>
              </a:ext>
            </a:extLst>
          </p:cNvPr>
          <p:cNvCxnSpPr/>
          <p:nvPr/>
        </p:nvCxnSpPr>
        <p:spPr>
          <a:xfrm>
            <a:off x="7747419" y="3020459"/>
            <a:ext cx="1945512" cy="0"/>
          </a:xfrm>
          <a:prstGeom prst="straightConnector1">
            <a:avLst/>
          </a:prstGeom>
          <a:ln w="3175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48BCCD85-9666-48FD-9F73-8EB5B05EBE2F}"/>
              </a:ext>
            </a:extLst>
          </p:cNvPr>
          <p:cNvSpPr/>
          <p:nvPr/>
        </p:nvSpPr>
        <p:spPr>
          <a:xfrm>
            <a:off x="7282448" y="2844276"/>
            <a:ext cx="784391" cy="3340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58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</p:txBody>
      </p:sp>
      <p:sp>
        <p:nvSpPr>
          <p:cNvPr id="50" name="Textfeld 28">
            <a:extLst>
              <a:ext uri="{FF2B5EF4-FFF2-40B4-BE49-F238E27FC236}">
                <a16:creationId xmlns:a16="http://schemas.microsoft.com/office/drawing/2014/main" id="{4BF3FEA5-DCE2-4698-9B6B-16AD95F12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1582" y="2832374"/>
            <a:ext cx="7202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1600" dirty="0">
                <a:solidFill>
                  <a:prstClr val="black"/>
                </a:solidFill>
              </a:rPr>
              <a:t>Laser</a:t>
            </a:r>
            <a:endParaRPr lang="de-DE" sz="1600" dirty="0">
              <a:solidFill>
                <a:prstClr val="black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0BE04F8-85B7-4698-9388-52599EDC0B68}"/>
              </a:ext>
            </a:extLst>
          </p:cNvPr>
          <p:cNvCxnSpPr/>
          <p:nvPr/>
        </p:nvCxnSpPr>
        <p:spPr>
          <a:xfrm flipV="1">
            <a:off x="8550441" y="2130369"/>
            <a:ext cx="1607550" cy="3648"/>
          </a:xfrm>
          <a:prstGeom prst="straightConnector1">
            <a:avLst/>
          </a:prstGeom>
          <a:ln w="3175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D5BE8C7-C487-4FCB-AD7F-E7596F9B537B}"/>
              </a:ext>
            </a:extLst>
          </p:cNvPr>
          <p:cNvCxnSpPr/>
          <p:nvPr/>
        </p:nvCxnSpPr>
        <p:spPr>
          <a:xfrm flipV="1">
            <a:off x="8550441" y="2130371"/>
            <a:ext cx="0" cy="890089"/>
          </a:xfrm>
          <a:prstGeom prst="straightConnector1">
            <a:avLst/>
          </a:prstGeom>
          <a:ln w="3175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4BE65F-DEC4-4B7E-8BCF-8AE6C38DD823}"/>
              </a:ext>
            </a:extLst>
          </p:cNvPr>
          <p:cNvCxnSpPr/>
          <p:nvPr/>
        </p:nvCxnSpPr>
        <p:spPr>
          <a:xfrm flipV="1">
            <a:off x="9692931" y="1711034"/>
            <a:ext cx="0" cy="1317417"/>
          </a:xfrm>
          <a:prstGeom prst="straightConnector1">
            <a:avLst/>
          </a:prstGeom>
          <a:ln w="3175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505F73-7660-4674-9C9F-102D62B57576}"/>
              </a:ext>
            </a:extLst>
          </p:cNvPr>
          <p:cNvGrpSpPr/>
          <p:nvPr/>
        </p:nvGrpSpPr>
        <p:grpSpPr>
          <a:xfrm>
            <a:off x="8415259" y="2871056"/>
            <a:ext cx="275052" cy="280528"/>
            <a:chOff x="409972" y="1694266"/>
            <a:chExt cx="275052" cy="28052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BA80600-651D-4F21-8235-7920B5616B7C}"/>
                </a:ext>
              </a:extLst>
            </p:cNvPr>
            <p:cNvCxnSpPr/>
            <p:nvPr/>
          </p:nvCxnSpPr>
          <p:spPr>
            <a:xfrm flipV="1">
              <a:off x="413103" y="1694875"/>
              <a:ext cx="271921" cy="27991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AA1A773-B733-4DA0-A5F3-C8D50F2F9847}"/>
                </a:ext>
              </a:extLst>
            </p:cNvPr>
            <p:cNvSpPr/>
            <p:nvPr/>
          </p:nvSpPr>
          <p:spPr>
            <a:xfrm>
              <a:off x="409972" y="1694266"/>
              <a:ext cx="274320" cy="2743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982A5B-A26F-4B1E-9287-E3070E965BAE}"/>
              </a:ext>
            </a:extLst>
          </p:cNvPr>
          <p:cNvGrpSpPr/>
          <p:nvPr/>
        </p:nvGrpSpPr>
        <p:grpSpPr>
          <a:xfrm>
            <a:off x="9558040" y="1990105"/>
            <a:ext cx="275052" cy="280528"/>
            <a:chOff x="409972" y="1694266"/>
            <a:chExt cx="275052" cy="280528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63563F2-C847-4DA2-8D95-AADDA8E0F997}"/>
                </a:ext>
              </a:extLst>
            </p:cNvPr>
            <p:cNvCxnSpPr/>
            <p:nvPr/>
          </p:nvCxnSpPr>
          <p:spPr>
            <a:xfrm flipV="1">
              <a:off x="413103" y="1694875"/>
              <a:ext cx="271921" cy="27991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8167646-3979-4EA3-9E74-0377F7894DAF}"/>
                </a:ext>
              </a:extLst>
            </p:cNvPr>
            <p:cNvSpPr/>
            <p:nvPr/>
          </p:nvSpPr>
          <p:spPr>
            <a:xfrm>
              <a:off x="409972" y="1694266"/>
              <a:ext cx="274320" cy="2743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A04E8FB-DC0B-47E8-851E-006D163FDEE2}"/>
              </a:ext>
            </a:extLst>
          </p:cNvPr>
          <p:cNvCxnSpPr/>
          <p:nvPr/>
        </p:nvCxnSpPr>
        <p:spPr>
          <a:xfrm flipV="1">
            <a:off x="8407176" y="1985962"/>
            <a:ext cx="271921" cy="27991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0E74D63-31CA-45B7-AA3D-CDED2C3F76F7}"/>
              </a:ext>
            </a:extLst>
          </p:cNvPr>
          <p:cNvCxnSpPr/>
          <p:nvPr/>
        </p:nvCxnSpPr>
        <p:spPr>
          <a:xfrm rot="10800000" flipV="1">
            <a:off x="9560440" y="2898448"/>
            <a:ext cx="271921" cy="27991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B594EC-BEB2-4FDC-941C-18DA314C5749}"/>
              </a:ext>
            </a:extLst>
          </p:cNvPr>
          <p:cNvGrpSpPr/>
          <p:nvPr/>
        </p:nvGrpSpPr>
        <p:grpSpPr>
          <a:xfrm>
            <a:off x="9577527" y="1413291"/>
            <a:ext cx="278894" cy="417743"/>
            <a:chOff x="2709568" y="1484900"/>
            <a:chExt cx="278894" cy="41774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40BF182-EE7F-459C-ADB8-09F74D27102A}"/>
                </a:ext>
              </a:extLst>
            </p:cNvPr>
            <p:cNvGrpSpPr/>
            <p:nvPr/>
          </p:nvGrpSpPr>
          <p:grpSpPr>
            <a:xfrm>
              <a:off x="2709568" y="1662642"/>
              <a:ext cx="237744" cy="240001"/>
              <a:chOff x="2709568" y="1662642"/>
              <a:chExt cx="237744" cy="240001"/>
            </a:xfrm>
          </p:grpSpPr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E1334491-92C0-4319-AF61-618881DB3D3B}"/>
                  </a:ext>
                </a:extLst>
              </p:cNvPr>
              <p:cNvSpPr/>
              <p:nvPr/>
            </p:nvSpPr>
            <p:spPr>
              <a:xfrm>
                <a:off x="2709568" y="1662642"/>
                <a:ext cx="237744" cy="240001"/>
              </a:xfrm>
              <a:prstGeom prst="arc">
                <a:avLst>
                  <a:gd name="adj1" fmla="val 10811384"/>
                  <a:gd name="adj2" fmla="val 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GB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C55475D-951D-464F-803A-AF39960FB75F}"/>
                  </a:ext>
                </a:extLst>
              </p:cNvPr>
              <p:cNvCxnSpPr>
                <a:stCxn id="77" idx="0"/>
                <a:endCxn id="77" idx="2"/>
              </p:cNvCxnSpPr>
              <p:nvPr/>
            </p:nvCxnSpPr>
            <p:spPr>
              <a:xfrm>
                <a:off x="2709569" y="1782249"/>
                <a:ext cx="237743" cy="39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Freeform 125">
              <a:extLst>
                <a:ext uri="{FF2B5EF4-FFF2-40B4-BE49-F238E27FC236}">
                  <a16:creationId xmlns:a16="http://schemas.microsoft.com/office/drawing/2014/main" id="{9133C802-7B26-42CC-A8DE-883A4779EBB3}"/>
                </a:ext>
              </a:extLst>
            </p:cNvPr>
            <p:cNvSpPr/>
            <p:nvPr/>
          </p:nvSpPr>
          <p:spPr>
            <a:xfrm>
              <a:off x="2819479" y="1484900"/>
              <a:ext cx="168983" cy="181281"/>
            </a:xfrm>
            <a:custGeom>
              <a:avLst/>
              <a:gdLst>
                <a:gd name="connsiteX0" fmla="*/ 1032 w 168983"/>
                <a:gd name="connsiteY0" fmla="*/ 181281 h 181281"/>
                <a:gd name="connsiteX1" fmla="*/ 25025 w 168983"/>
                <a:gd name="connsiteY1" fmla="*/ 61316 h 181281"/>
                <a:gd name="connsiteX2" fmla="*/ 168983 w 168983"/>
                <a:gd name="connsiteY2" fmla="*/ 0 h 18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983" h="181281">
                  <a:moveTo>
                    <a:pt x="1032" y="181281"/>
                  </a:moveTo>
                  <a:cubicBezTo>
                    <a:pt x="-968" y="136405"/>
                    <a:pt x="-2967" y="91530"/>
                    <a:pt x="25025" y="61316"/>
                  </a:cubicBezTo>
                  <a:cubicBezTo>
                    <a:pt x="53017" y="31102"/>
                    <a:pt x="111000" y="15551"/>
                    <a:pt x="168983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9287ADC-98CF-4281-A2B6-FADBB0109492}"/>
              </a:ext>
            </a:extLst>
          </p:cNvPr>
          <p:cNvGrpSpPr/>
          <p:nvPr/>
        </p:nvGrpSpPr>
        <p:grpSpPr>
          <a:xfrm rot="5400000">
            <a:off x="10097483" y="1893591"/>
            <a:ext cx="296258" cy="417743"/>
            <a:chOff x="2651054" y="1484900"/>
            <a:chExt cx="296258" cy="41774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6382FDD-3925-4104-BF21-D2262A3BB51B}"/>
                </a:ext>
              </a:extLst>
            </p:cNvPr>
            <p:cNvGrpSpPr/>
            <p:nvPr/>
          </p:nvGrpSpPr>
          <p:grpSpPr>
            <a:xfrm>
              <a:off x="2709568" y="1662642"/>
              <a:ext cx="237744" cy="240001"/>
              <a:chOff x="2709568" y="1662642"/>
              <a:chExt cx="237744" cy="240001"/>
            </a:xfrm>
          </p:grpSpPr>
          <p:sp>
            <p:nvSpPr>
              <p:cNvPr id="82" name="Arc 81">
                <a:extLst>
                  <a:ext uri="{FF2B5EF4-FFF2-40B4-BE49-F238E27FC236}">
                    <a16:creationId xmlns:a16="http://schemas.microsoft.com/office/drawing/2014/main" id="{0445DEC1-9EE1-40CB-A535-6938A4901CA2}"/>
                  </a:ext>
                </a:extLst>
              </p:cNvPr>
              <p:cNvSpPr/>
              <p:nvPr/>
            </p:nvSpPr>
            <p:spPr>
              <a:xfrm>
                <a:off x="2709568" y="1662642"/>
                <a:ext cx="237744" cy="240001"/>
              </a:xfrm>
              <a:prstGeom prst="arc">
                <a:avLst>
                  <a:gd name="adj1" fmla="val 10811384"/>
                  <a:gd name="adj2" fmla="val 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GB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AD5E8A27-85E7-4501-815E-E2E9BEDE1C53}"/>
                  </a:ext>
                </a:extLst>
              </p:cNvPr>
              <p:cNvCxnSpPr>
                <a:stCxn id="82" idx="0"/>
                <a:endCxn id="82" idx="2"/>
              </p:cNvCxnSpPr>
              <p:nvPr/>
            </p:nvCxnSpPr>
            <p:spPr>
              <a:xfrm>
                <a:off x="2709569" y="1782249"/>
                <a:ext cx="237743" cy="39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Freeform 129">
              <a:extLst>
                <a:ext uri="{FF2B5EF4-FFF2-40B4-BE49-F238E27FC236}">
                  <a16:creationId xmlns:a16="http://schemas.microsoft.com/office/drawing/2014/main" id="{A336D84C-A5F5-4DFC-AF4B-A543ADE26F67}"/>
                </a:ext>
              </a:extLst>
            </p:cNvPr>
            <p:cNvSpPr/>
            <p:nvPr/>
          </p:nvSpPr>
          <p:spPr>
            <a:xfrm flipH="1">
              <a:off x="2651054" y="1484900"/>
              <a:ext cx="168426" cy="181281"/>
            </a:xfrm>
            <a:custGeom>
              <a:avLst/>
              <a:gdLst>
                <a:gd name="connsiteX0" fmla="*/ 1032 w 168983"/>
                <a:gd name="connsiteY0" fmla="*/ 181281 h 181281"/>
                <a:gd name="connsiteX1" fmla="*/ 25025 w 168983"/>
                <a:gd name="connsiteY1" fmla="*/ 61316 h 181281"/>
                <a:gd name="connsiteX2" fmla="*/ 168983 w 168983"/>
                <a:gd name="connsiteY2" fmla="*/ 0 h 18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983" h="181281">
                  <a:moveTo>
                    <a:pt x="1032" y="181281"/>
                  </a:moveTo>
                  <a:cubicBezTo>
                    <a:pt x="-968" y="136405"/>
                    <a:pt x="-2967" y="91530"/>
                    <a:pt x="25025" y="61316"/>
                  </a:cubicBezTo>
                  <a:cubicBezTo>
                    <a:pt x="53017" y="31102"/>
                    <a:pt x="111000" y="15551"/>
                    <a:pt x="168983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4" name="Textfeld 28">
            <a:extLst>
              <a:ext uri="{FF2B5EF4-FFF2-40B4-BE49-F238E27FC236}">
                <a16:creationId xmlns:a16="http://schemas.microsoft.com/office/drawing/2014/main" id="{38BCA54E-2587-4A8E-8DB4-21A221B6D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078" y="3753263"/>
            <a:ext cx="3440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2000" dirty="0" err="1">
                <a:solidFill>
                  <a:prstClr val="black"/>
                </a:solidFill>
              </a:rPr>
              <a:t>Gravitational</a:t>
            </a:r>
            <a:r>
              <a:rPr lang="de-AT" sz="2000" dirty="0">
                <a:solidFill>
                  <a:prstClr val="black"/>
                </a:solidFill>
              </a:rPr>
              <a:t> </a:t>
            </a:r>
            <a:r>
              <a:rPr lang="de-AT" sz="2000" dirty="0" err="1">
                <a:solidFill>
                  <a:prstClr val="black"/>
                </a:solidFill>
              </a:rPr>
              <a:t>wave</a:t>
            </a:r>
            <a:r>
              <a:rPr lang="de-AT" sz="2000" dirty="0">
                <a:solidFill>
                  <a:prstClr val="black"/>
                </a:solidFill>
              </a:rPr>
              <a:t> </a:t>
            </a:r>
            <a:r>
              <a:rPr lang="de-AT" sz="2000" dirty="0" err="1">
                <a:solidFill>
                  <a:prstClr val="black"/>
                </a:solidFill>
              </a:rPr>
              <a:t>detection</a:t>
            </a:r>
            <a:endParaRPr lang="de-DE" sz="2000" dirty="0">
              <a:solidFill>
                <a:prstClr val="black"/>
              </a:solidFill>
            </a:endParaRPr>
          </a:p>
        </p:txBody>
      </p:sp>
      <p:sp>
        <p:nvSpPr>
          <p:cNvPr id="85" name="Textfeld 28">
            <a:extLst>
              <a:ext uri="{FF2B5EF4-FFF2-40B4-BE49-F238E27FC236}">
                <a16:creationId xmlns:a16="http://schemas.microsoft.com/office/drawing/2014/main" id="{FF101A6C-94F9-47A5-8A5D-9ED407CC4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653" y="4127136"/>
            <a:ext cx="3440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2000" dirty="0" err="1">
                <a:solidFill>
                  <a:prstClr val="black"/>
                </a:solidFill>
              </a:rPr>
              <a:t>Detection</a:t>
            </a:r>
            <a:r>
              <a:rPr lang="de-AT" sz="2000" dirty="0">
                <a:solidFill>
                  <a:prstClr val="black"/>
                </a:solidFill>
              </a:rPr>
              <a:t> of</a:t>
            </a:r>
            <a:endParaRPr lang="de-DE" sz="2000" dirty="0">
              <a:solidFill>
                <a:prstClr val="black"/>
              </a:solidFill>
            </a:endParaRPr>
          </a:p>
        </p:txBody>
      </p:sp>
      <p:sp>
        <p:nvSpPr>
          <p:cNvPr id="86" name="Textfeld 28">
            <a:extLst>
              <a:ext uri="{FF2B5EF4-FFF2-40B4-BE49-F238E27FC236}">
                <a16:creationId xmlns:a16="http://schemas.microsoft.com/office/drawing/2014/main" id="{E3F88909-90AF-4C53-A389-275275030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468" y="4487154"/>
            <a:ext cx="43867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l" fontAlgn="auto">
              <a:spcBef>
                <a:spcPct val="0"/>
              </a:spcBef>
              <a:spcAft>
                <a:spcPts val="0"/>
              </a:spcAft>
            </a:pPr>
            <a:r>
              <a:rPr lang="de-AT" sz="1800" dirty="0" err="1">
                <a:solidFill>
                  <a:prstClr val="black"/>
                </a:solidFill>
              </a:rPr>
              <a:t>acceleration</a:t>
            </a:r>
            <a:r>
              <a:rPr lang="de-AT" sz="1800" dirty="0">
                <a:solidFill>
                  <a:prstClr val="black"/>
                </a:solidFill>
              </a:rPr>
              <a:t>    (</a:t>
            </a:r>
            <a:r>
              <a:rPr lang="de-AT" sz="1800" dirty="0" err="1">
                <a:solidFill>
                  <a:prstClr val="black"/>
                </a:solidFill>
              </a:rPr>
              <a:t>gravity</a:t>
            </a:r>
            <a:r>
              <a:rPr lang="de-AT" sz="1800" dirty="0">
                <a:solidFill>
                  <a:prstClr val="black"/>
                </a:solidFill>
              </a:rPr>
              <a:t>, </a:t>
            </a:r>
            <a:r>
              <a:rPr lang="de-AT" sz="1800" dirty="0" err="1">
                <a:solidFill>
                  <a:prstClr val="black"/>
                </a:solidFill>
              </a:rPr>
              <a:t>gravity</a:t>
            </a:r>
            <a:r>
              <a:rPr lang="de-AT" sz="1800" dirty="0">
                <a:solidFill>
                  <a:prstClr val="black"/>
                </a:solidFill>
              </a:rPr>
              <a:t> </a:t>
            </a:r>
            <a:r>
              <a:rPr lang="de-AT" sz="1800" dirty="0" err="1">
                <a:solidFill>
                  <a:prstClr val="black"/>
                </a:solidFill>
              </a:rPr>
              <a:t>gradient</a:t>
            </a:r>
            <a:r>
              <a:rPr lang="de-AT" sz="1800" dirty="0">
                <a:solidFill>
                  <a:prstClr val="black"/>
                </a:solidFill>
              </a:rPr>
              <a:t>)</a:t>
            </a:r>
          </a:p>
          <a:p>
            <a:pPr marL="342900" indent="-342900" algn="l" fontAlgn="auto">
              <a:spcBef>
                <a:spcPct val="0"/>
              </a:spcBef>
              <a:spcAft>
                <a:spcPts val="0"/>
              </a:spcAft>
            </a:pPr>
            <a:r>
              <a:rPr lang="de-AT" sz="1800" dirty="0" err="1">
                <a:solidFill>
                  <a:prstClr val="black"/>
                </a:solidFill>
              </a:rPr>
              <a:t>rotation</a:t>
            </a:r>
            <a:endParaRPr lang="de-AT" sz="1800" dirty="0">
              <a:solidFill>
                <a:prstClr val="black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9AF019D5-B459-437B-B68F-0A556FB078D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26" y="2454456"/>
            <a:ext cx="482067" cy="23704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63CC6CC-D7EA-4C1B-B05A-6BB73251161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5" y="2342441"/>
            <a:ext cx="482067" cy="237049"/>
          </a:xfrm>
          <a:prstGeom prst="rect">
            <a:avLst/>
          </a:prstGeom>
        </p:spPr>
      </p:pic>
      <p:sp>
        <p:nvSpPr>
          <p:cNvPr id="89" name="Textfeld 28">
            <a:extLst>
              <a:ext uri="{FF2B5EF4-FFF2-40B4-BE49-F238E27FC236}">
                <a16:creationId xmlns:a16="http://schemas.microsoft.com/office/drawing/2014/main" id="{A551DE59-CE65-4DBD-A952-430AF3D67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653" y="5293192"/>
            <a:ext cx="41190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de-AT" sz="2000" dirty="0">
                <a:solidFill>
                  <a:prstClr val="black"/>
                </a:solidFill>
              </a:rPr>
              <a:t>Also </a:t>
            </a:r>
            <a:r>
              <a:rPr lang="de-AT" sz="2000" dirty="0" err="1">
                <a:solidFill>
                  <a:prstClr val="black"/>
                </a:solidFill>
              </a:rPr>
              <a:t>profits</a:t>
            </a:r>
            <a:r>
              <a:rPr lang="de-AT" sz="2000" dirty="0">
                <a:solidFill>
                  <a:prstClr val="black"/>
                </a:solidFill>
              </a:rPr>
              <a:t> </a:t>
            </a:r>
            <a:r>
              <a:rPr lang="de-AT" sz="2000" dirty="0" err="1">
                <a:solidFill>
                  <a:prstClr val="black"/>
                </a:solidFill>
              </a:rPr>
              <a:t>from</a:t>
            </a:r>
            <a:r>
              <a:rPr lang="de-AT" sz="2000" dirty="0">
                <a:solidFill>
                  <a:prstClr val="black"/>
                </a:solidFill>
              </a:rPr>
              <a:t> </a:t>
            </a:r>
            <a:r>
              <a:rPr lang="de-AT" sz="2000" dirty="0" err="1">
                <a:solidFill>
                  <a:prstClr val="black"/>
                </a:solidFill>
              </a:rPr>
              <a:t>ultracold</a:t>
            </a:r>
            <a:r>
              <a:rPr lang="de-AT" sz="2000" dirty="0">
                <a:solidFill>
                  <a:prstClr val="black"/>
                </a:solidFill>
              </a:rPr>
              <a:t> </a:t>
            </a:r>
            <a:r>
              <a:rPr lang="de-AT" sz="2000" dirty="0" err="1">
                <a:solidFill>
                  <a:prstClr val="black"/>
                </a:solidFill>
              </a:rPr>
              <a:t>atoms</a:t>
            </a:r>
            <a:endParaRPr lang="de-DE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016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214E81-DAC4-4F0D-A6FB-8B5E3B29F881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EEAD067-0898-431D-AD4F-4038CE808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20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92C64C3-4F1F-43AC-89AD-2A531B8A9F0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Summary</a:t>
            </a:r>
          </a:p>
        </p:txBody>
      </p:sp>
      <p:sp>
        <p:nvSpPr>
          <p:cNvPr id="202" name="Abgerundetes Rechteck 17">
            <a:extLst>
              <a:ext uri="{FF2B5EF4-FFF2-40B4-BE49-F238E27FC236}">
                <a16:creationId xmlns:a16="http://schemas.microsoft.com/office/drawing/2014/main" id="{B22C4166-F0FE-4CBC-9C87-17E626A552A1}"/>
              </a:ext>
            </a:extLst>
          </p:cNvPr>
          <p:cNvSpPr/>
          <p:nvPr/>
        </p:nvSpPr>
        <p:spPr>
          <a:xfrm>
            <a:off x="1547158" y="902825"/>
            <a:ext cx="4357845" cy="2564624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3" name="Picture 202">
            <a:extLst>
              <a:ext uri="{FF2B5EF4-FFF2-40B4-BE49-F238E27FC236}">
                <a16:creationId xmlns:a16="http://schemas.microsoft.com/office/drawing/2014/main" id="{C122F436-FE20-40CE-9BD4-497933FE2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4" r="69459" b="67732"/>
          <a:stretch/>
        </p:blipFill>
        <p:spPr>
          <a:xfrm>
            <a:off x="1856721" y="1533417"/>
            <a:ext cx="3724813" cy="1515709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A576528-4945-408A-919A-41FAC7F51F36}"/>
              </a:ext>
            </a:extLst>
          </p:cNvPr>
          <p:cNvGrpSpPr>
            <a:grpSpLocks noChangeAspect="1"/>
          </p:cNvGrpSpPr>
          <p:nvPr/>
        </p:nvGrpSpPr>
        <p:grpSpPr>
          <a:xfrm>
            <a:off x="4694630" y="2702770"/>
            <a:ext cx="873331" cy="381503"/>
            <a:chOff x="6014506" y="6100337"/>
            <a:chExt cx="321354" cy="140379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FC30E0C-6F19-439E-AD7C-8FE4E925253B}"/>
                </a:ext>
              </a:extLst>
            </p:cNvPr>
            <p:cNvCxnSpPr/>
            <p:nvPr/>
          </p:nvCxnSpPr>
          <p:spPr bwMode="auto">
            <a:xfrm>
              <a:off x="6112880" y="6100337"/>
              <a:ext cx="100584" cy="0"/>
            </a:xfrm>
            <a:prstGeom prst="line">
              <a:avLst/>
            </a:prstGeom>
            <a:noFill/>
            <a:ln w="444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Textfeld 186">
              <a:extLst>
                <a:ext uri="{FF2B5EF4-FFF2-40B4-BE49-F238E27FC236}">
                  <a16:creationId xmlns:a16="http://schemas.microsoft.com/office/drawing/2014/main" id="{FB614E36-7B65-4715-8010-F313D2555311}"/>
                </a:ext>
              </a:extLst>
            </p:cNvPr>
            <p:cNvSpPr txBox="1"/>
            <p:nvPr/>
          </p:nvSpPr>
          <p:spPr>
            <a:xfrm>
              <a:off x="6014506" y="6110874"/>
              <a:ext cx="321354" cy="1298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100µm</a:t>
              </a:r>
            </a:p>
          </p:txBody>
        </p:sp>
      </p:grpSp>
      <p:sp>
        <p:nvSpPr>
          <p:cNvPr id="207" name="Abgerundetes Rechteck 17">
            <a:extLst>
              <a:ext uri="{FF2B5EF4-FFF2-40B4-BE49-F238E27FC236}">
                <a16:creationId xmlns:a16="http://schemas.microsoft.com/office/drawing/2014/main" id="{199842C0-9493-43C4-B674-55C6D61ECF0A}"/>
              </a:ext>
            </a:extLst>
          </p:cNvPr>
          <p:cNvSpPr/>
          <p:nvPr/>
        </p:nvSpPr>
        <p:spPr>
          <a:xfrm>
            <a:off x="6302263" y="3769206"/>
            <a:ext cx="4374621" cy="2944415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Titel 1">
            <a:extLst>
              <a:ext uri="{FF2B5EF4-FFF2-40B4-BE49-F238E27FC236}">
                <a16:creationId xmlns:a16="http://schemas.microsoft.com/office/drawing/2014/main" id="{989865FE-52DC-476A-8FBE-AB620340B18F}"/>
              </a:ext>
            </a:extLst>
          </p:cNvPr>
          <p:cNvSpPr txBox="1">
            <a:spLocks/>
          </p:cNvSpPr>
          <p:nvPr/>
        </p:nvSpPr>
        <p:spPr>
          <a:xfrm>
            <a:off x="6302263" y="3831931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Continuous-wave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atom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laser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09" name="Abgerundetes Rechteck 17">
            <a:extLst>
              <a:ext uri="{FF2B5EF4-FFF2-40B4-BE49-F238E27FC236}">
                <a16:creationId xmlns:a16="http://schemas.microsoft.com/office/drawing/2014/main" id="{C2A9D530-A815-4113-9C16-9F977B617457}"/>
              </a:ext>
            </a:extLst>
          </p:cNvPr>
          <p:cNvSpPr/>
          <p:nvPr/>
        </p:nvSpPr>
        <p:spPr>
          <a:xfrm>
            <a:off x="1530381" y="3769206"/>
            <a:ext cx="4374621" cy="2944415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Titel 1">
            <a:extLst>
              <a:ext uri="{FF2B5EF4-FFF2-40B4-BE49-F238E27FC236}">
                <a16:creationId xmlns:a16="http://schemas.microsoft.com/office/drawing/2014/main" id="{D29DE16A-2650-4CE3-A5E7-CEE3526D3303}"/>
              </a:ext>
            </a:extLst>
          </p:cNvPr>
          <p:cNvSpPr txBox="1">
            <a:spLocks/>
          </p:cNvSpPr>
          <p:nvPr/>
        </p:nvSpPr>
        <p:spPr>
          <a:xfrm>
            <a:off x="1530381" y="3832622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Superradiant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clock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11" name="Titel 1">
            <a:extLst>
              <a:ext uri="{FF2B5EF4-FFF2-40B4-BE49-F238E27FC236}">
                <a16:creationId xmlns:a16="http://schemas.microsoft.com/office/drawing/2014/main" id="{963BD723-403A-4E60-8404-9B38E3A0443F}"/>
              </a:ext>
            </a:extLst>
          </p:cNvPr>
          <p:cNvSpPr txBox="1">
            <a:spLocks/>
          </p:cNvSpPr>
          <p:nvPr/>
        </p:nvSpPr>
        <p:spPr>
          <a:xfrm>
            <a:off x="1515117" y="990511"/>
            <a:ext cx="4357845" cy="7077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µK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Sr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beam in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dark</a:t>
            </a:r>
            <a:endParaRPr kumimoji="0" lang="de-AT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12" name="Abgerundetes Rechteck 17">
            <a:extLst>
              <a:ext uri="{FF2B5EF4-FFF2-40B4-BE49-F238E27FC236}">
                <a16:creationId xmlns:a16="http://schemas.microsoft.com/office/drawing/2014/main" id="{59387073-EB87-47E6-82AC-3023D69CA1D0}"/>
              </a:ext>
            </a:extLst>
          </p:cNvPr>
          <p:cNvSpPr/>
          <p:nvPr/>
        </p:nvSpPr>
        <p:spPr>
          <a:xfrm>
            <a:off x="6302263" y="902826"/>
            <a:ext cx="4374621" cy="2574498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Titel 1">
            <a:extLst>
              <a:ext uri="{FF2B5EF4-FFF2-40B4-BE49-F238E27FC236}">
                <a16:creationId xmlns:a16="http://schemas.microsoft.com/office/drawing/2014/main" id="{1CA63350-C220-48B7-96BC-CCBC4FFEF872}"/>
              </a:ext>
            </a:extLst>
          </p:cNvPr>
          <p:cNvSpPr txBox="1">
            <a:spLocks/>
          </p:cNvSpPr>
          <p:nvPr/>
        </p:nvSpPr>
        <p:spPr>
          <a:xfrm>
            <a:off x="6302263" y="965550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Continuous-wave</a:t>
            </a:r>
            <a:r>
              <a:rPr kumimoji="0" lang="de-AT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BEC</a:t>
            </a:r>
          </a:p>
        </p:txBody>
      </p:sp>
      <p:sp>
        <p:nvSpPr>
          <p:cNvPr id="214" name="Right Arrow 35">
            <a:extLst>
              <a:ext uri="{FF2B5EF4-FFF2-40B4-BE49-F238E27FC236}">
                <a16:creationId xmlns:a16="http://schemas.microsoft.com/office/drawing/2014/main" id="{AB165DCE-9963-4216-AFA2-0EE185934F2F}"/>
              </a:ext>
            </a:extLst>
          </p:cNvPr>
          <p:cNvSpPr/>
          <p:nvPr/>
        </p:nvSpPr>
        <p:spPr>
          <a:xfrm>
            <a:off x="5726572" y="2130646"/>
            <a:ext cx="748795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Right Arrow 37">
            <a:extLst>
              <a:ext uri="{FF2B5EF4-FFF2-40B4-BE49-F238E27FC236}">
                <a16:creationId xmlns:a16="http://schemas.microsoft.com/office/drawing/2014/main" id="{F2166697-5B1C-44F1-B22A-CBCA234BA27B}"/>
              </a:ext>
            </a:extLst>
          </p:cNvPr>
          <p:cNvSpPr/>
          <p:nvPr/>
        </p:nvSpPr>
        <p:spPr>
          <a:xfrm rot="5400000">
            <a:off x="8116656" y="3419670"/>
            <a:ext cx="623377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Right Arrow 39">
            <a:extLst>
              <a:ext uri="{FF2B5EF4-FFF2-40B4-BE49-F238E27FC236}">
                <a16:creationId xmlns:a16="http://schemas.microsoft.com/office/drawing/2014/main" id="{F079054D-13D7-4A98-824F-6C5E8DC76652}"/>
              </a:ext>
            </a:extLst>
          </p:cNvPr>
          <p:cNvSpPr/>
          <p:nvPr/>
        </p:nvSpPr>
        <p:spPr>
          <a:xfrm rot="5400000">
            <a:off x="3232683" y="3419670"/>
            <a:ext cx="623377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439A3F0D-E491-4B36-B4BD-5A4AC55210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t="14376" b="10594"/>
          <a:stretch/>
        </p:blipFill>
        <p:spPr>
          <a:xfrm>
            <a:off x="6644614" y="1533417"/>
            <a:ext cx="3689921" cy="1489761"/>
          </a:xfrm>
          <a:prstGeom prst="rect">
            <a:avLst/>
          </a:prstGeom>
        </p:spPr>
      </p:pic>
      <p:sp>
        <p:nvSpPr>
          <p:cNvPr id="218" name="Textfeld 28">
            <a:extLst>
              <a:ext uri="{FF2B5EF4-FFF2-40B4-BE49-F238E27FC236}">
                <a16:creationId xmlns:a16="http://schemas.microsoft.com/office/drawing/2014/main" id="{10B3112B-0FA8-4878-B53C-817C02401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117" y="6220008"/>
            <a:ext cx="4389885" cy="3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frequency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&amp; time</a:t>
            </a:r>
          </a:p>
        </p:txBody>
      </p:sp>
      <p:sp>
        <p:nvSpPr>
          <p:cNvPr id="219" name="Textfeld 28">
            <a:extLst>
              <a:ext uri="{FF2B5EF4-FFF2-40B4-BE49-F238E27FC236}">
                <a16:creationId xmlns:a16="http://schemas.microsoft.com/office/drawing/2014/main" id="{4CC0729C-BE92-4633-92CF-59F8BC56E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262" y="6220008"/>
            <a:ext cx="4374622" cy="3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acceleration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&amp;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rotation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7A313C19-4DF4-49D6-9E6E-763744136106}"/>
              </a:ext>
            </a:extLst>
          </p:cNvPr>
          <p:cNvSpPr/>
          <p:nvPr/>
        </p:nvSpPr>
        <p:spPr bwMode="auto">
          <a:xfrm>
            <a:off x="6644615" y="4353129"/>
            <a:ext cx="3689921" cy="185122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1780179A-E728-4E5A-8196-A37C0D26EE0E}"/>
              </a:ext>
            </a:extLst>
          </p:cNvPr>
          <p:cNvGrpSpPr/>
          <p:nvPr/>
        </p:nvGrpSpPr>
        <p:grpSpPr>
          <a:xfrm>
            <a:off x="8710222" y="5404223"/>
            <a:ext cx="110682" cy="703196"/>
            <a:chOff x="2337487" y="4276181"/>
            <a:chExt cx="194356" cy="1959321"/>
          </a:xfrm>
        </p:grpSpPr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03585572-CC3A-4B8C-B4B0-397CBC4EBC98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431" name="Freeform 7 4">
                <a:extLst>
                  <a:ext uri="{FF2B5EF4-FFF2-40B4-BE49-F238E27FC236}">
                    <a16:creationId xmlns:a16="http://schemas.microsoft.com/office/drawing/2014/main" id="{1BDCFE73-CBDB-46A1-942E-3909E184E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2" name="Freeform 8 4">
                <a:extLst>
                  <a:ext uri="{FF2B5EF4-FFF2-40B4-BE49-F238E27FC236}">
                    <a16:creationId xmlns:a16="http://schemas.microsoft.com/office/drawing/2014/main" id="{188C6DFA-7485-435F-835C-F826BFCB4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3" name="Freeform 9 4">
                <a:extLst>
                  <a:ext uri="{FF2B5EF4-FFF2-40B4-BE49-F238E27FC236}">
                    <a16:creationId xmlns:a16="http://schemas.microsoft.com/office/drawing/2014/main" id="{E2689A99-68A4-4FE6-9B7A-94960DE0C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34" name="Freeform 10 4">
                <a:extLst>
                  <a:ext uri="{FF2B5EF4-FFF2-40B4-BE49-F238E27FC236}">
                    <a16:creationId xmlns:a16="http://schemas.microsoft.com/office/drawing/2014/main" id="{48E001E8-8249-4412-936D-6DDC4E4A3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0" name="Isosceles Triangle 429">
              <a:extLst>
                <a:ext uri="{FF2B5EF4-FFF2-40B4-BE49-F238E27FC236}">
                  <a16:creationId xmlns:a16="http://schemas.microsoft.com/office/drawing/2014/main" id="{913328C3-FFEA-4D70-AB3A-33AEBFB02A0B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37487" y="5917885"/>
              <a:ext cx="194352" cy="317617"/>
            </a:xfrm>
            <a:prstGeom prst="triangle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5E24891-8268-4C6D-A500-97D7BC7F4061}"/>
              </a:ext>
            </a:extLst>
          </p:cNvPr>
          <p:cNvGrpSpPr/>
          <p:nvPr/>
        </p:nvGrpSpPr>
        <p:grpSpPr>
          <a:xfrm>
            <a:off x="7637739" y="4508845"/>
            <a:ext cx="2264534" cy="1013265"/>
            <a:chOff x="7651543" y="2234282"/>
            <a:chExt cx="3934953" cy="1760694"/>
          </a:xfrm>
        </p:grpSpPr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EF66AF9F-4F08-4F83-9884-F3501873FE3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54322" y="3792147"/>
              <a:ext cx="1135379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CB735180-7DED-4B95-9854-3F1677784ED2}"/>
                </a:ext>
              </a:extLst>
            </p:cNvPr>
            <p:cNvGrpSpPr/>
            <p:nvPr/>
          </p:nvGrpSpPr>
          <p:grpSpPr>
            <a:xfrm>
              <a:off x="7651543" y="2234282"/>
              <a:ext cx="3934953" cy="1760694"/>
              <a:chOff x="7651543" y="2234282"/>
              <a:chExt cx="3934953" cy="1760694"/>
            </a:xfrm>
          </p:grpSpPr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51D9740-8A96-46EA-B01A-1F3077724F4D}"/>
                  </a:ext>
                </a:extLst>
              </p:cNvPr>
              <p:cNvSpPr/>
              <p:nvPr/>
            </p:nvSpPr>
            <p:spPr bwMode="auto">
              <a:xfrm>
                <a:off x="7651543" y="2234282"/>
                <a:ext cx="3934953" cy="1695543"/>
              </a:xfrm>
              <a:custGeom>
                <a:avLst/>
                <a:gdLst>
                  <a:gd name="connsiteX0" fmla="*/ 0 w 3934953"/>
                  <a:gd name="connsiteY0" fmla="*/ 0 h 1695543"/>
                  <a:gd name="connsiteX1" fmla="*/ 650047 w 3934953"/>
                  <a:gd name="connsiteY1" fmla="*/ 944735 h 1695543"/>
                  <a:gd name="connsiteX2" fmla="*/ 1339097 w 3934953"/>
                  <a:gd name="connsiteY2" fmla="*/ 1525444 h 1695543"/>
                  <a:gd name="connsiteX3" fmla="*/ 1707458 w 3934953"/>
                  <a:gd name="connsiteY3" fmla="*/ 1659788 h 1695543"/>
                  <a:gd name="connsiteX4" fmla="*/ 1915473 w 3934953"/>
                  <a:gd name="connsiteY4" fmla="*/ 1694457 h 1695543"/>
                  <a:gd name="connsiteX5" fmla="*/ 2201494 w 3934953"/>
                  <a:gd name="connsiteY5" fmla="*/ 1672788 h 1695543"/>
                  <a:gd name="connsiteX6" fmla="*/ 2561187 w 3934953"/>
                  <a:gd name="connsiteY6" fmla="*/ 1542779 h 1695543"/>
                  <a:gd name="connsiteX7" fmla="*/ 3198233 w 3934953"/>
                  <a:gd name="connsiteY7" fmla="*/ 1027075 h 1695543"/>
                  <a:gd name="connsiteX8" fmla="*/ 3934953 w 3934953"/>
                  <a:gd name="connsiteY8" fmla="*/ 0 h 169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34953" h="1695543">
                    <a:moveTo>
                      <a:pt x="0" y="0"/>
                    </a:moveTo>
                    <a:cubicBezTo>
                      <a:pt x="213432" y="345247"/>
                      <a:pt x="426864" y="690495"/>
                      <a:pt x="650047" y="944735"/>
                    </a:cubicBezTo>
                    <a:cubicBezTo>
                      <a:pt x="873230" y="1198975"/>
                      <a:pt x="1162862" y="1406269"/>
                      <a:pt x="1339097" y="1525444"/>
                    </a:cubicBezTo>
                    <a:cubicBezTo>
                      <a:pt x="1515332" y="1644620"/>
                      <a:pt x="1611395" y="1631619"/>
                      <a:pt x="1707458" y="1659788"/>
                    </a:cubicBezTo>
                    <a:cubicBezTo>
                      <a:pt x="1803521" y="1687957"/>
                      <a:pt x="1833134" y="1692290"/>
                      <a:pt x="1915473" y="1694457"/>
                    </a:cubicBezTo>
                    <a:cubicBezTo>
                      <a:pt x="1997812" y="1696624"/>
                      <a:pt x="2093875" y="1698068"/>
                      <a:pt x="2201494" y="1672788"/>
                    </a:cubicBezTo>
                    <a:cubicBezTo>
                      <a:pt x="2309113" y="1647508"/>
                      <a:pt x="2395064" y="1650398"/>
                      <a:pt x="2561187" y="1542779"/>
                    </a:cubicBezTo>
                    <a:cubicBezTo>
                      <a:pt x="2727310" y="1435160"/>
                      <a:pt x="2969272" y="1284205"/>
                      <a:pt x="3198233" y="1027075"/>
                    </a:cubicBezTo>
                    <a:cubicBezTo>
                      <a:pt x="3427194" y="769945"/>
                      <a:pt x="3681073" y="384972"/>
                      <a:pt x="3934953" y="0"/>
                    </a:cubicBezTo>
                  </a:path>
                </a:pathLst>
              </a:custGeom>
              <a:noFill/>
              <a:ln w="222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F301B4E5-5B42-4427-9AAD-18EFD6A4B0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658081" y="3518034"/>
                <a:ext cx="1922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F2F23897-59C1-4321-AAE1-FAAD66CBE7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73601" y="3243921"/>
                <a:ext cx="2480509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74FA2165-C818-43F2-9896-CFCBF16F5B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142461" y="2969808"/>
                <a:ext cx="294894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0E7891B6-5A55-46F5-9590-F3B2EF57025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946881" y="2695695"/>
                <a:ext cx="333502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C917D87D-E2EE-480C-9D8B-7C74B977AF0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69081" y="2421582"/>
                <a:ext cx="3700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2ED01D2-8C40-40D2-8AA3-B22ADCC962DA}"/>
                  </a:ext>
                </a:extLst>
              </p:cNvPr>
              <p:cNvSpPr/>
              <p:nvPr/>
            </p:nvSpPr>
            <p:spPr bwMode="auto">
              <a:xfrm>
                <a:off x="8599668" y="3037654"/>
                <a:ext cx="2059365" cy="754610"/>
              </a:xfrm>
              <a:custGeom>
                <a:avLst/>
                <a:gdLst>
                  <a:gd name="connsiteX0" fmla="*/ 0 w 2059365"/>
                  <a:gd name="connsiteY0" fmla="*/ 754610 h 754610"/>
                  <a:gd name="connsiteX1" fmla="*/ 275106 w 2059365"/>
                  <a:gd name="connsiteY1" fmla="*/ 749370 h 754610"/>
                  <a:gd name="connsiteX2" fmla="*/ 466370 w 2059365"/>
                  <a:gd name="connsiteY2" fmla="*/ 710069 h 754610"/>
                  <a:gd name="connsiteX3" fmla="*/ 581653 w 2059365"/>
                  <a:gd name="connsiteY3" fmla="*/ 600027 h 754610"/>
                  <a:gd name="connsiteX4" fmla="*/ 696936 w 2059365"/>
                  <a:gd name="connsiteY4" fmla="*/ 463784 h 754610"/>
                  <a:gd name="connsiteX5" fmla="*/ 814838 w 2059365"/>
                  <a:gd name="connsiteY5" fmla="*/ 233219 h 754610"/>
                  <a:gd name="connsiteX6" fmla="*/ 917020 w 2059365"/>
                  <a:gd name="connsiteY6" fmla="*/ 73395 h 754610"/>
                  <a:gd name="connsiteX7" fmla="*/ 1024443 w 2059365"/>
                  <a:gd name="connsiteY7" fmla="*/ 34 h 754610"/>
                  <a:gd name="connsiteX8" fmla="*/ 1144965 w 2059365"/>
                  <a:gd name="connsiteY8" fmla="*/ 81255 h 754610"/>
                  <a:gd name="connsiteX9" fmla="*/ 1255008 w 2059365"/>
                  <a:gd name="connsiteY9" fmla="*/ 264659 h 754610"/>
                  <a:gd name="connsiteX10" fmla="*/ 1396491 w 2059365"/>
                  <a:gd name="connsiteY10" fmla="*/ 510945 h 754610"/>
                  <a:gd name="connsiteX11" fmla="*/ 1501293 w 2059365"/>
                  <a:gd name="connsiteY11" fmla="*/ 634088 h 754610"/>
                  <a:gd name="connsiteX12" fmla="*/ 1606095 w 2059365"/>
                  <a:gd name="connsiteY12" fmla="*/ 710069 h 754610"/>
                  <a:gd name="connsiteX13" fmla="*/ 1818320 w 2059365"/>
                  <a:gd name="connsiteY13" fmla="*/ 749370 h 754610"/>
                  <a:gd name="connsiteX14" fmla="*/ 2059365 w 2059365"/>
                  <a:gd name="connsiteY14" fmla="*/ 749370 h 75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9365" h="754610">
                    <a:moveTo>
                      <a:pt x="0" y="754610"/>
                    </a:moveTo>
                    <a:lnTo>
                      <a:pt x="275106" y="749370"/>
                    </a:lnTo>
                    <a:cubicBezTo>
                      <a:pt x="352834" y="741947"/>
                      <a:pt x="415279" y="734959"/>
                      <a:pt x="466370" y="710069"/>
                    </a:cubicBezTo>
                    <a:cubicBezTo>
                      <a:pt x="517461" y="685179"/>
                      <a:pt x="543225" y="641074"/>
                      <a:pt x="581653" y="600027"/>
                    </a:cubicBezTo>
                    <a:cubicBezTo>
                      <a:pt x="620081" y="558980"/>
                      <a:pt x="658072" y="524919"/>
                      <a:pt x="696936" y="463784"/>
                    </a:cubicBezTo>
                    <a:cubicBezTo>
                      <a:pt x="735800" y="402649"/>
                      <a:pt x="778157" y="298284"/>
                      <a:pt x="814838" y="233219"/>
                    </a:cubicBezTo>
                    <a:cubicBezTo>
                      <a:pt x="851519" y="168154"/>
                      <a:pt x="882086" y="112259"/>
                      <a:pt x="917020" y="73395"/>
                    </a:cubicBezTo>
                    <a:cubicBezTo>
                      <a:pt x="951954" y="34531"/>
                      <a:pt x="986452" y="-1276"/>
                      <a:pt x="1024443" y="34"/>
                    </a:cubicBezTo>
                    <a:cubicBezTo>
                      <a:pt x="1062434" y="1344"/>
                      <a:pt x="1106538" y="37151"/>
                      <a:pt x="1144965" y="81255"/>
                    </a:cubicBezTo>
                    <a:cubicBezTo>
                      <a:pt x="1183392" y="125359"/>
                      <a:pt x="1213087" y="193044"/>
                      <a:pt x="1255008" y="264659"/>
                    </a:cubicBezTo>
                    <a:cubicBezTo>
                      <a:pt x="1296929" y="336274"/>
                      <a:pt x="1355444" y="449373"/>
                      <a:pt x="1396491" y="510945"/>
                    </a:cubicBezTo>
                    <a:cubicBezTo>
                      <a:pt x="1437539" y="572516"/>
                      <a:pt x="1466359" y="600901"/>
                      <a:pt x="1501293" y="634088"/>
                    </a:cubicBezTo>
                    <a:cubicBezTo>
                      <a:pt x="1536227" y="667275"/>
                      <a:pt x="1553257" y="690855"/>
                      <a:pt x="1606095" y="710069"/>
                    </a:cubicBezTo>
                    <a:cubicBezTo>
                      <a:pt x="1658933" y="729283"/>
                      <a:pt x="1742775" y="742820"/>
                      <a:pt x="1818320" y="749370"/>
                    </a:cubicBezTo>
                    <a:cubicBezTo>
                      <a:pt x="1893865" y="755920"/>
                      <a:pt x="1976615" y="752645"/>
                      <a:pt x="2059365" y="749370"/>
                    </a:cubicBezTo>
                  </a:path>
                </a:pathLst>
              </a:cu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1CC7D1B8-6195-4653-B12C-BA823BD4248D}"/>
                  </a:ext>
                </a:extLst>
              </p:cNvPr>
              <p:cNvSpPr/>
              <p:nvPr/>
            </p:nvSpPr>
            <p:spPr>
              <a:xfrm>
                <a:off x="9331963" y="3384365"/>
                <a:ext cx="634285" cy="610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415" name="Ellipse 602">
            <a:extLst>
              <a:ext uri="{FF2B5EF4-FFF2-40B4-BE49-F238E27FC236}">
                <a16:creationId xmlns:a16="http://schemas.microsoft.com/office/drawing/2014/main" id="{DCB83ECD-3666-44CA-8040-7141963B19B5}"/>
              </a:ext>
            </a:extLst>
          </p:cNvPr>
          <p:cNvSpPr/>
          <p:nvPr/>
        </p:nvSpPr>
        <p:spPr bwMode="auto">
          <a:xfrm rot="1315744">
            <a:off x="8569627" y="501878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6" name="Ellipse 608">
            <a:extLst>
              <a:ext uri="{FF2B5EF4-FFF2-40B4-BE49-F238E27FC236}">
                <a16:creationId xmlns:a16="http://schemas.microsoft.com/office/drawing/2014/main" id="{912E2E86-1D9A-4A23-BB07-73D9E4A3FD4A}"/>
              </a:ext>
            </a:extLst>
          </p:cNvPr>
          <p:cNvSpPr/>
          <p:nvPr/>
        </p:nvSpPr>
        <p:spPr bwMode="auto">
          <a:xfrm rot="1315744">
            <a:off x="8339248" y="5193819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7" name="Freihandform 619">
            <a:extLst>
              <a:ext uri="{FF2B5EF4-FFF2-40B4-BE49-F238E27FC236}">
                <a16:creationId xmlns:a16="http://schemas.microsoft.com/office/drawing/2014/main" id="{15C8885D-361A-47E7-8A72-4E7B36DAA6CA}"/>
              </a:ext>
            </a:extLst>
          </p:cNvPr>
          <p:cNvSpPr/>
          <p:nvPr/>
        </p:nvSpPr>
        <p:spPr bwMode="auto">
          <a:xfrm rot="1315744">
            <a:off x="8437684" y="5134174"/>
            <a:ext cx="226738" cy="126568"/>
          </a:xfrm>
          <a:custGeom>
            <a:avLst/>
            <a:gdLst>
              <a:gd name="connsiteX0" fmla="*/ 0 w 683664"/>
              <a:gd name="connsiteY0" fmla="*/ 239294 h 239294"/>
              <a:gd name="connsiteX1" fmla="*/ 290557 w 683664"/>
              <a:gd name="connsiteY1" fmla="*/ 12 h 239294"/>
              <a:gd name="connsiteX2" fmla="*/ 683664 w 683664"/>
              <a:gd name="connsiteY2" fmla="*/ 230748 h 23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3664" h="239294">
                <a:moveTo>
                  <a:pt x="0" y="239294"/>
                </a:moveTo>
                <a:cubicBezTo>
                  <a:pt x="88306" y="120365"/>
                  <a:pt x="176613" y="1436"/>
                  <a:pt x="290557" y="12"/>
                </a:cubicBezTo>
                <a:cubicBezTo>
                  <a:pt x="404501" y="-1412"/>
                  <a:pt x="544082" y="114668"/>
                  <a:pt x="683664" y="230748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8" name="Freihandform 620">
            <a:extLst>
              <a:ext uri="{FF2B5EF4-FFF2-40B4-BE49-F238E27FC236}">
                <a16:creationId xmlns:a16="http://schemas.microsoft.com/office/drawing/2014/main" id="{BBD0B867-E527-4366-B1DC-C3771E70884D}"/>
              </a:ext>
            </a:extLst>
          </p:cNvPr>
          <p:cNvSpPr/>
          <p:nvPr/>
        </p:nvSpPr>
        <p:spPr bwMode="auto">
          <a:xfrm rot="1315744" flipH="1">
            <a:off x="8302343" y="4960715"/>
            <a:ext cx="262942" cy="112938"/>
          </a:xfrm>
          <a:custGeom>
            <a:avLst/>
            <a:gdLst>
              <a:gd name="connsiteX0" fmla="*/ 0 w 1093862"/>
              <a:gd name="connsiteY0" fmla="*/ 572568 h 799624"/>
              <a:gd name="connsiteX1" fmla="*/ 213645 w 1093862"/>
              <a:gd name="connsiteY1" fmla="*/ 769122 h 799624"/>
              <a:gd name="connsiteX2" fmla="*/ 1093862 w 1093862"/>
              <a:gd name="connsiteY2" fmla="*/ 0 h 799624"/>
              <a:gd name="connsiteX0" fmla="*/ 0 w 1093862"/>
              <a:gd name="connsiteY0" fmla="*/ 572568 h 723441"/>
              <a:gd name="connsiteX1" fmla="*/ 341832 w 1093862"/>
              <a:gd name="connsiteY1" fmla="*/ 675118 h 723441"/>
              <a:gd name="connsiteX2" fmla="*/ 1093862 w 1093862"/>
              <a:gd name="connsiteY2" fmla="*/ 0 h 723441"/>
              <a:gd name="connsiteX0" fmla="*/ 0 w 1170774"/>
              <a:gd name="connsiteY0" fmla="*/ 615297 h 740605"/>
              <a:gd name="connsiteX1" fmla="*/ 418744 w 1170774"/>
              <a:gd name="connsiteY1" fmla="*/ 675118 h 740605"/>
              <a:gd name="connsiteX2" fmla="*/ 1170774 w 1170774"/>
              <a:gd name="connsiteY2" fmla="*/ 0 h 740605"/>
              <a:gd name="connsiteX0" fmla="*/ 0 w 1170774"/>
              <a:gd name="connsiteY0" fmla="*/ 615297 h 738000"/>
              <a:gd name="connsiteX1" fmla="*/ 418744 w 1170774"/>
              <a:gd name="connsiteY1" fmla="*/ 675118 h 738000"/>
              <a:gd name="connsiteX2" fmla="*/ 1170774 w 1170774"/>
              <a:gd name="connsiteY2" fmla="*/ 0 h 738000"/>
              <a:gd name="connsiteX0" fmla="*/ 0 w 1170774"/>
              <a:gd name="connsiteY0" fmla="*/ 615297 h 730738"/>
              <a:gd name="connsiteX1" fmla="*/ 418744 w 1170774"/>
              <a:gd name="connsiteY1" fmla="*/ 675118 h 730738"/>
              <a:gd name="connsiteX2" fmla="*/ 1170774 w 1170774"/>
              <a:gd name="connsiteY2" fmla="*/ 0 h 730738"/>
              <a:gd name="connsiteX0" fmla="*/ 0 w 1136591"/>
              <a:gd name="connsiteY0" fmla="*/ 598206 h 724392"/>
              <a:gd name="connsiteX1" fmla="*/ 384561 w 1136591"/>
              <a:gd name="connsiteY1" fmla="*/ 675118 h 724392"/>
              <a:gd name="connsiteX2" fmla="*/ 1136591 w 1136591"/>
              <a:gd name="connsiteY2" fmla="*/ 0 h 72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6591" h="724392">
                <a:moveTo>
                  <a:pt x="0" y="598206"/>
                </a:moveTo>
                <a:cubicBezTo>
                  <a:pt x="143854" y="710014"/>
                  <a:pt x="195129" y="774819"/>
                  <a:pt x="384561" y="675118"/>
                </a:cubicBezTo>
                <a:cubicBezTo>
                  <a:pt x="573993" y="575417"/>
                  <a:pt x="787637" y="336847"/>
                  <a:pt x="1136591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9" name="Ellipse 602">
            <a:extLst>
              <a:ext uri="{FF2B5EF4-FFF2-40B4-BE49-F238E27FC236}">
                <a16:creationId xmlns:a16="http://schemas.microsoft.com/office/drawing/2014/main" id="{AFE90CA5-47A3-4629-B669-834C8F6C5F83}"/>
              </a:ext>
            </a:extLst>
          </p:cNvPr>
          <p:cNvSpPr/>
          <p:nvPr/>
        </p:nvSpPr>
        <p:spPr bwMode="auto">
          <a:xfrm rot="1315744">
            <a:off x="8657333" y="472524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" name="Ellipse 602">
            <a:extLst>
              <a:ext uri="{FF2B5EF4-FFF2-40B4-BE49-F238E27FC236}">
                <a16:creationId xmlns:a16="http://schemas.microsoft.com/office/drawing/2014/main" id="{ACC48369-A230-4BBC-811B-F8907085A8B9}"/>
              </a:ext>
            </a:extLst>
          </p:cNvPr>
          <p:cNvSpPr/>
          <p:nvPr/>
        </p:nvSpPr>
        <p:spPr bwMode="auto">
          <a:xfrm rot="1315744">
            <a:off x="8183651" y="4559545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" name="Ellipse 602">
            <a:extLst>
              <a:ext uri="{FF2B5EF4-FFF2-40B4-BE49-F238E27FC236}">
                <a16:creationId xmlns:a16="http://schemas.microsoft.com/office/drawing/2014/main" id="{A7D142F3-160B-4293-B733-3B2283FC6587}"/>
              </a:ext>
            </a:extLst>
          </p:cNvPr>
          <p:cNvSpPr/>
          <p:nvPr/>
        </p:nvSpPr>
        <p:spPr bwMode="auto">
          <a:xfrm rot="1315744">
            <a:off x="8059582" y="486171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2" name="Ellipse 602">
            <a:extLst>
              <a:ext uri="{FF2B5EF4-FFF2-40B4-BE49-F238E27FC236}">
                <a16:creationId xmlns:a16="http://schemas.microsoft.com/office/drawing/2014/main" id="{A71E7D7A-2AB4-48A3-8873-F8CCA70423CE}"/>
              </a:ext>
            </a:extLst>
          </p:cNvPr>
          <p:cNvSpPr/>
          <p:nvPr/>
        </p:nvSpPr>
        <p:spPr bwMode="auto">
          <a:xfrm rot="1315744">
            <a:off x="9172925" y="5035173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3" name="Ellipse 602">
            <a:extLst>
              <a:ext uri="{FF2B5EF4-FFF2-40B4-BE49-F238E27FC236}">
                <a16:creationId xmlns:a16="http://schemas.microsoft.com/office/drawing/2014/main" id="{D096C834-7771-47FE-8888-A3AD2474D0E5}"/>
              </a:ext>
            </a:extLst>
          </p:cNvPr>
          <p:cNvSpPr/>
          <p:nvPr/>
        </p:nvSpPr>
        <p:spPr bwMode="auto">
          <a:xfrm rot="1315744">
            <a:off x="9040594" y="472524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4" name="Ellipse 602">
            <a:extLst>
              <a:ext uri="{FF2B5EF4-FFF2-40B4-BE49-F238E27FC236}">
                <a16:creationId xmlns:a16="http://schemas.microsoft.com/office/drawing/2014/main" id="{E1B97184-E99D-4788-BAB2-7BA263333114}"/>
              </a:ext>
            </a:extLst>
          </p:cNvPr>
          <p:cNvSpPr/>
          <p:nvPr/>
        </p:nvSpPr>
        <p:spPr bwMode="auto">
          <a:xfrm rot="1315744">
            <a:off x="9068282" y="5195216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" name="Ellipse 602">
            <a:extLst>
              <a:ext uri="{FF2B5EF4-FFF2-40B4-BE49-F238E27FC236}">
                <a16:creationId xmlns:a16="http://schemas.microsoft.com/office/drawing/2014/main" id="{6AC06DD6-60BD-4436-B764-BD78B1423F06}"/>
              </a:ext>
            </a:extLst>
          </p:cNvPr>
          <p:cNvSpPr>
            <a:spLocks noChangeAspect="1"/>
          </p:cNvSpPr>
          <p:nvPr/>
        </p:nvSpPr>
        <p:spPr bwMode="auto">
          <a:xfrm rot="1315744">
            <a:off x="6820733" y="4562371"/>
            <a:ext cx="90000" cy="90000"/>
          </a:xfrm>
          <a:prstGeom prst="ellipse">
            <a:avLst/>
          </a:prstGeom>
          <a:solidFill>
            <a:srgbClr val="0B87FF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6" name="Ellipse 602">
            <a:extLst>
              <a:ext uri="{FF2B5EF4-FFF2-40B4-BE49-F238E27FC236}">
                <a16:creationId xmlns:a16="http://schemas.microsoft.com/office/drawing/2014/main" id="{4547943C-7D89-4C52-ABEA-DE75838E8D33}"/>
              </a:ext>
            </a:extLst>
          </p:cNvPr>
          <p:cNvSpPr/>
          <p:nvPr/>
        </p:nvSpPr>
        <p:spPr bwMode="auto">
          <a:xfrm rot="1315744">
            <a:off x="7079888" y="465007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7" name="Ellipse 602">
            <a:extLst>
              <a:ext uri="{FF2B5EF4-FFF2-40B4-BE49-F238E27FC236}">
                <a16:creationId xmlns:a16="http://schemas.microsoft.com/office/drawing/2014/main" id="{7E6E69EE-655A-4B1D-93E3-9B40CA08B1B5}"/>
              </a:ext>
            </a:extLst>
          </p:cNvPr>
          <p:cNvSpPr/>
          <p:nvPr/>
        </p:nvSpPr>
        <p:spPr bwMode="auto">
          <a:xfrm rot="1315744">
            <a:off x="7287807" y="4546033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1" name="Ellipse 602">
            <a:extLst>
              <a:ext uri="{FF2B5EF4-FFF2-40B4-BE49-F238E27FC236}">
                <a16:creationId xmlns:a16="http://schemas.microsoft.com/office/drawing/2014/main" id="{47F26B45-91FE-4A11-B56D-9A193E350729}"/>
              </a:ext>
            </a:extLst>
          </p:cNvPr>
          <p:cNvSpPr/>
          <p:nvPr/>
        </p:nvSpPr>
        <p:spPr bwMode="auto">
          <a:xfrm rot="1315744">
            <a:off x="7255298" y="482548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3" name="Ellipse 602">
            <a:extLst>
              <a:ext uri="{FF2B5EF4-FFF2-40B4-BE49-F238E27FC236}">
                <a16:creationId xmlns:a16="http://schemas.microsoft.com/office/drawing/2014/main" id="{0064D862-E602-44B1-B05A-E30E7CABA8D6}"/>
              </a:ext>
            </a:extLst>
          </p:cNvPr>
          <p:cNvSpPr/>
          <p:nvPr/>
        </p:nvSpPr>
        <p:spPr bwMode="auto">
          <a:xfrm rot="1315744">
            <a:off x="7352166" y="471863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5" name="Ellipse 602">
            <a:extLst>
              <a:ext uri="{FF2B5EF4-FFF2-40B4-BE49-F238E27FC236}">
                <a16:creationId xmlns:a16="http://schemas.microsoft.com/office/drawing/2014/main" id="{39884844-970B-4681-B73A-9A59C2BFB733}"/>
              </a:ext>
            </a:extLst>
          </p:cNvPr>
          <p:cNvSpPr/>
          <p:nvPr/>
        </p:nvSpPr>
        <p:spPr bwMode="auto">
          <a:xfrm rot="1315744">
            <a:off x="6899241" y="4770851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6" name="Ellipse 602">
            <a:extLst>
              <a:ext uri="{FF2B5EF4-FFF2-40B4-BE49-F238E27FC236}">
                <a16:creationId xmlns:a16="http://schemas.microsoft.com/office/drawing/2014/main" id="{9759E506-4112-41D0-897D-342C71F56EDA}"/>
              </a:ext>
            </a:extLst>
          </p:cNvPr>
          <p:cNvSpPr/>
          <p:nvPr/>
        </p:nvSpPr>
        <p:spPr bwMode="auto">
          <a:xfrm rot="1315744">
            <a:off x="7070215" y="4816239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7" name="Arrow: Right 406">
            <a:extLst>
              <a:ext uri="{FF2B5EF4-FFF2-40B4-BE49-F238E27FC236}">
                <a16:creationId xmlns:a16="http://schemas.microsoft.com/office/drawing/2014/main" id="{43CA4F6D-5868-4647-A01E-09F188584C53}"/>
              </a:ext>
            </a:extLst>
          </p:cNvPr>
          <p:cNvSpPr/>
          <p:nvPr/>
        </p:nvSpPr>
        <p:spPr bwMode="auto">
          <a:xfrm>
            <a:off x="7540131" y="4619355"/>
            <a:ext cx="559598" cy="291980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35" name="Picture 434">
            <a:extLst>
              <a:ext uri="{FF2B5EF4-FFF2-40B4-BE49-F238E27FC236}">
                <a16:creationId xmlns:a16="http://schemas.microsoft.com/office/drawing/2014/main" id="{7168FFC6-D7FD-4F71-BFA0-F794DAF353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48" r="6124" b="4554"/>
          <a:stretch/>
        </p:blipFill>
        <p:spPr>
          <a:xfrm>
            <a:off x="1851439" y="4353130"/>
            <a:ext cx="3699786" cy="18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709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3E2926-D9C6-47A5-B7CA-D29104BB0DCC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AEEE057-DB09-4E8D-BF93-B197FE4055B4}"/>
              </a:ext>
            </a:extLst>
          </p:cNvPr>
          <p:cNvSpPr/>
          <p:nvPr/>
        </p:nvSpPr>
        <p:spPr bwMode="auto">
          <a:xfrm>
            <a:off x="11096601" y="0"/>
            <a:ext cx="1095400" cy="100420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marL="0" marR="0" lvl="0" indent="0" algn="ct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" name="Textplatzhalter 3"/>
          <p:cNvSpPr txBox="1">
            <a:spLocks/>
          </p:cNvSpPr>
          <p:nvPr/>
        </p:nvSpPr>
        <p:spPr>
          <a:xfrm>
            <a:off x="879359" y="3789040"/>
            <a:ext cx="4626135" cy="2187178"/>
          </a:xfrm>
          <a:prstGeom prst="rect">
            <a:avLst/>
          </a:prstGeom>
        </p:spPr>
        <p:txBody>
          <a:bodyPr/>
          <a:lstStyle>
            <a:lvl1pPr marL="617361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1pPr>
            <a:lvl2pPr marL="1061861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2pPr>
            <a:lvl3pPr marL="1506360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3pPr>
            <a:lvl4pPr marL="1950861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4pPr>
            <a:lvl5pPr marL="2395361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5pPr>
            <a:lvl6pPr marL="2839861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6pPr>
            <a:lvl7pPr marL="3284360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7pPr>
            <a:lvl8pPr marL="3728861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8pPr>
            <a:lvl9pPr marL="4173361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" name="Textplatzhalter 3"/>
          <p:cNvSpPr txBox="1">
            <a:spLocks/>
          </p:cNvSpPr>
          <p:nvPr/>
        </p:nvSpPr>
        <p:spPr>
          <a:xfrm>
            <a:off x="531914" y="1560975"/>
            <a:ext cx="4626135" cy="1008236"/>
          </a:xfrm>
          <a:prstGeom prst="rect">
            <a:avLst/>
          </a:prstGeom>
        </p:spPr>
        <p:txBody>
          <a:bodyPr/>
          <a:lstStyle>
            <a:lvl1pPr marL="617361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1pPr>
            <a:lvl2pPr marL="1061861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2pPr>
            <a:lvl3pPr marL="1506360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3pPr>
            <a:lvl4pPr marL="1950861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4pPr>
            <a:lvl5pPr marL="2395361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5pPr>
            <a:lvl6pPr marL="2839861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6pPr>
            <a:lvl7pPr marL="3284360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7pPr>
            <a:lvl8pPr marL="3728861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8pPr>
            <a:lvl9pPr marL="4173361" marR="0" indent="-617361" algn="l" defTabSz="82153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defRPr sz="5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defRPr>
            </a:lvl9pPr>
          </a:lstStyle>
          <a:p>
            <a:pPr marL="308681" marR="0" lvl="0" indent="-308681" algn="l" defTabSz="410766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294523" y="1705959"/>
            <a:ext cx="4769254" cy="70788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 marL="285750" marR="0" lvl="0" indent="-285750" algn="l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Montserrat"/>
                <a:sym typeface="Helvetica Light"/>
              </a:rPr>
              <a:t>bring optical clocks from lab to society</a:t>
            </a:r>
          </a:p>
          <a:p>
            <a:pPr marL="285750" marR="0" lvl="0" indent="-285750" algn="l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Montserrat"/>
                <a:sym typeface="Helvetica Light"/>
              </a:rPr>
              <a:t>kick-start European optical clock industry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164963" y="1278137"/>
            <a:ext cx="1996059" cy="43088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 marL="0" marR="0" lvl="0" indent="0" algn="l" defTabSz="410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7E03"/>
                </a:solidFill>
                <a:effectLst/>
                <a:uLnTx/>
                <a:uFillTx/>
                <a:latin typeface="Montserrat"/>
                <a:sym typeface="Helvetica Light"/>
              </a:rPr>
              <a:t>Main objectives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7E03"/>
              </a:solidFill>
              <a:effectLst/>
              <a:uLnTx/>
              <a:uFillTx/>
              <a:latin typeface="Montserrat"/>
              <a:sym typeface="Helvetica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16AB5B-7506-40BB-91BD-15B9A7C56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95" y="1308277"/>
            <a:ext cx="6372691" cy="52890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D7CE39D-6D07-42D2-8181-5B7ACEBED851}"/>
              </a:ext>
            </a:extLst>
          </p:cNvPr>
          <p:cNvGraphicFramePr>
            <a:graphicFrameLocks noGrp="1"/>
          </p:cNvGraphicFramePr>
          <p:nvPr/>
        </p:nvGraphicFramePr>
        <p:xfrm>
          <a:off x="385533" y="2960948"/>
          <a:ext cx="4527609" cy="1568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4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2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477">
                <a:tc>
                  <a:txBody>
                    <a:bodyPr/>
                    <a:lstStyle/>
                    <a:p>
                      <a:pPr marL="756285" marR="0" indent="-75628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Te2v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061256"/>
                          </a:solidFill>
                          <a:effectLst/>
                          <a:latin typeface="+mn-lt"/>
                        </a:rPr>
                        <a:t>Teledyne e2v</a:t>
                      </a:r>
                      <a:endParaRPr lang="en-GB" sz="1600" dirty="0">
                        <a:solidFill>
                          <a:srgbClr val="06125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477">
                <a:tc>
                  <a:txBody>
                    <a:bodyPr/>
                    <a:lstStyle/>
                    <a:p>
                      <a:pPr marL="756285" marR="0" indent="-75628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Toptica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err="1">
                          <a:solidFill>
                            <a:srgbClr val="061256"/>
                          </a:solidFill>
                          <a:effectLst/>
                          <a:latin typeface="+mn-lt"/>
                        </a:rPr>
                        <a:t>Toptica</a:t>
                      </a:r>
                      <a:endParaRPr lang="en-GB" sz="1600" dirty="0">
                        <a:solidFill>
                          <a:srgbClr val="06125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477">
                <a:tc>
                  <a:txBody>
                    <a:bodyPr/>
                    <a:lstStyle/>
                    <a:p>
                      <a:pPr marL="756285" marR="0" indent="-75628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NKT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061256"/>
                          </a:solidFill>
                          <a:effectLst/>
                          <a:latin typeface="+mn-lt"/>
                        </a:rPr>
                        <a:t>NKT Photonics</a:t>
                      </a:r>
                      <a:endParaRPr lang="en-GB" sz="1600" dirty="0">
                        <a:solidFill>
                          <a:srgbClr val="06125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477">
                <a:tc>
                  <a:txBody>
                    <a:bodyPr/>
                    <a:lstStyle/>
                    <a:p>
                      <a:pPr marL="756285" marR="0" indent="-75628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Acktar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err="1">
                          <a:solidFill>
                            <a:srgbClr val="061256"/>
                          </a:solidFill>
                          <a:effectLst/>
                          <a:latin typeface="+mn-lt"/>
                        </a:rPr>
                        <a:t>Acktar</a:t>
                      </a:r>
                      <a:endParaRPr lang="en-GB" sz="1600" dirty="0">
                        <a:solidFill>
                          <a:srgbClr val="06125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477">
                <a:tc>
                  <a:txBody>
                    <a:bodyPr/>
                    <a:lstStyle/>
                    <a:p>
                      <a:pPr marL="756285" marR="0" indent="-75628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Chronos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err="1">
                          <a:solidFill>
                            <a:srgbClr val="061256"/>
                          </a:solidFill>
                          <a:effectLst/>
                          <a:latin typeface="+mn-lt"/>
                        </a:rPr>
                        <a:t>Chronos</a:t>
                      </a:r>
                      <a:endParaRPr lang="en-GB" sz="1600" dirty="0">
                        <a:solidFill>
                          <a:srgbClr val="06125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477">
                <a:tc>
                  <a:txBody>
                    <a:bodyPr/>
                    <a:lstStyle/>
                    <a:p>
                      <a:pPr marL="756285" marR="0" indent="-75628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BT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061256"/>
                          </a:solidFill>
                          <a:effectLst/>
                          <a:latin typeface="+mn-lt"/>
                        </a:rPr>
                        <a:t>British Telecom</a:t>
                      </a:r>
                      <a:endParaRPr lang="en-GB" sz="1600" dirty="0">
                        <a:solidFill>
                          <a:srgbClr val="06125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DE46C316-7D31-413C-BBB2-BFD75DEC6D29}"/>
              </a:ext>
            </a:extLst>
          </p:cNvPr>
          <p:cNvSpPr>
            <a:spLocks noAdjustHandles="1"/>
          </p:cNvSpPr>
          <p:nvPr/>
        </p:nvSpPr>
        <p:spPr bwMode="auto">
          <a:xfrm>
            <a:off x="155340" y="2620113"/>
            <a:ext cx="2412268" cy="236636"/>
          </a:xfrm>
          <a:prstGeom prst="rect">
            <a:avLst/>
          </a:prstGeom>
        </p:spPr>
        <p:txBody>
          <a:bodyPr/>
          <a:lstStyle>
            <a:lvl1pPr marL="0" marR="0" indent="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1pPr>
            <a:lvl2pPr marL="0" marR="0" indent="228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Helvetica Light"/>
              </a:rPr>
              <a:t>Industry</a:t>
            </a:r>
            <a:r>
              <a:rPr kumimoji="0" lang="nl-BE" sz="20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Helvetica Light"/>
              </a:rPr>
              <a:t> partners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Helvetica Ligh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9718B2A-177E-4105-9FF2-4B08B5EA35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769084"/>
              </p:ext>
            </p:extLst>
          </p:nvPr>
        </p:nvGraphicFramePr>
        <p:xfrm>
          <a:off x="411307" y="5118135"/>
          <a:ext cx="4527609" cy="1551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4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2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0288D1"/>
                          </a:solidFill>
                          <a:effectLst/>
                          <a:latin typeface="+mn-lt"/>
                        </a:rPr>
                        <a:t>UvA</a:t>
                      </a:r>
                      <a:endParaRPr lang="en-GB" sz="1600" dirty="0">
                        <a:solidFill>
                          <a:srgbClr val="0288D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061256"/>
                          </a:solidFill>
                          <a:effectLst/>
                          <a:latin typeface="+mn-lt"/>
                        </a:rPr>
                        <a:t>University of Amsterdam</a:t>
                      </a:r>
                      <a:endParaRPr lang="en-GB" sz="1600" dirty="0">
                        <a:solidFill>
                          <a:srgbClr val="06125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477">
                <a:tc>
                  <a:txBody>
                    <a:bodyPr/>
                    <a:lstStyle/>
                    <a:p>
                      <a:pPr marL="756285" marR="0" indent="-75628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err="1">
                          <a:solidFill>
                            <a:srgbClr val="0288D1"/>
                          </a:solidFill>
                          <a:effectLst/>
                          <a:latin typeface="+mn-lt"/>
                        </a:rPr>
                        <a:t>UoB</a:t>
                      </a:r>
                      <a:endParaRPr lang="en-GB" sz="1600" dirty="0">
                        <a:solidFill>
                          <a:srgbClr val="0288D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061256"/>
                          </a:solidFill>
                          <a:effectLst/>
                          <a:latin typeface="+mn-lt"/>
                        </a:rPr>
                        <a:t>The University of Birmingham</a:t>
                      </a:r>
                      <a:endParaRPr lang="en-GB" sz="1600" dirty="0">
                        <a:solidFill>
                          <a:srgbClr val="06125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477">
                <a:tc>
                  <a:txBody>
                    <a:bodyPr/>
                    <a:lstStyle/>
                    <a:p>
                      <a:pPr marL="756285" marR="0" indent="-75628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0288D1"/>
                          </a:solidFill>
                          <a:effectLst/>
                          <a:latin typeface="+mn-lt"/>
                        </a:rPr>
                        <a:t>UMK</a:t>
                      </a:r>
                      <a:endParaRPr lang="en-GB" sz="1600" dirty="0">
                        <a:solidFill>
                          <a:srgbClr val="0288D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061256"/>
                          </a:solidFill>
                          <a:effectLst/>
                          <a:latin typeface="+mn-lt"/>
                        </a:rPr>
                        <a:t>Nicolaus Copernicus University</a:t>
                      </a:r>
                      <a:endParaRPr lang="en-GB" sz="1600" dirty="0">
                        <a:solidFill>
                          <a:srgbClr val="06125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477">
                <a:tc>
                  <a:txBody>
                    <a:bodyPr/>
                    <a:lstStyle/>
                    <a:p>
                      <a:pPr marL="756285" marR="0" indent="-75628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0288D1"/>
                          </a:solidFill>
                          <a:effectLst/>
                          <a:latin typeface="+mn-lt"/>
                        </a:rPr>
                        <a:t>UCPH</a:t>
                      </a:r>
                      <a:endParaRPr lang="en-GB" sz="1600" dirty="0">
                        <a:solidFill>
                          <a:srgbClr val="0288D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061256"/>
                          </a:solidFill>
                          <a:effectLst/>
                          <a:latin typeface="+mn-lt"/>
                        </a:rPr>
                        <a:t>Copenhagen University</a:t>
                      </a:r>
                      <a:endParaRPr lang="en-GB" sz="1600" dirty="0">
                        <a:solidFill>
                          <a:srgbClr val="06125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477">
                <a:tc>
                  <a:txBody>
                    <a:bodyPr/>
                    <a:lstStyle/>
                    <a:p>
                      <a:pPr marL="756285" marR="0" indent="-75628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0288D1"/>
                          </a:solidFill>
                          <a:effectLst/>
                          <a:latin typeface="+mn-lt"/>
                        </a:rPr>
                        <a:t>TUW</a:t>
                      </a:r>
                      <a:endParaRPr lang="en-GB" sz="1600" dirty="0">
                        <a:solidFill>
                          <a:srgbClr val="0288D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061256"/>
                          </a:solidFill>
                          <a:effectLst/>
                          <a:latin typeface="+mn-lt"/>
                        </a:rPr>
                        <a:t>Technical University of Vienna</a:t>
                      </a:r>
                      <a:endParaRPr lang="en-GB" sz="1600" dirty="0">
                        <a:solidFill>
                          <a:srgbClr val="06125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477">
                <a:tc>
                  <a:txBody>
                    <a:bodyPr/>
                    <a:lstStyle/>
                    <a:p>
                      <a:pPr marL="756285" marR="0" indent="-756285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0288D1"/>
                          </a:solidFill>
                          <a:effectLst/>
                          <a:latin typeface="+mn-lt"/>
                        </a:rPr>
                        <a:t>UIBK</a:t>
                      </a:r>
                      <a:endParaRPr lang="en-GB" sz="1600" dirty="0">
                        <a:solidFill>
                          <a:srgbClr val="0288D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solidFill>
                            <a:srgbClr val="061256"/>
                          </a:solidFill>
                          <a:effectLst/>
                          <a:latin typeface="+mn-lt"/>
                        </a:rPr>
                        <a:t>University of Innsbruck</a:t>
                      </a:r>
                      <a:endParaRPr lang="en-GB" sz="1600" dirty="0">
                        <a:solidFill>
                          <a:srgbClr val="06125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4290" marR="342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38F58FF3-B7A2-4A77-AF1B-9542DA03900C}"/>
              </a:ext>
            </a:extLst>
          </p:cNvPr>
          <p:cNvSpPr>
            <a:spLocks noAdjustHandles="1"/>
          </p:cNvSpPr>
          <p:nvPr/>
        </p:nvSpPr>
        <p:spPr bwMode="auto">
          <a:xfrm>
            <a:off x="195283" y="4803925"/>
            <a:ext cx="2412268" cy="236636"/>
          </a:xfrm>
          <a:prstGeom prst="rect">
            <a:avLst/>
          </a:prstGeom>
        </p:spPr>
        <p:txBody>
          <a:bodyPr/>
          <a:lstStyle>
            <a:lvl1pPr marL="0" marR="0" indent="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1pPr>
            <a:lvl2pPr marL="0" marR="0" indent="228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Helvetica Light"/>
              </a:rPr>
              <a:t>Academic</a:t>
            </a:r>
            <a:r>
              <a:rPr kumimoji="0" lang="nl-BE" sz="20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Helvetica Light"/>
              </a:rPr>
              <a:t> partners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Helvetica Ligh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F1ADD8D-A71F-48A7-92F8-DD55A2D7C438}"/>
              </a:ext>
            </a:extLst>
          </p:cNvPr>
          <p:cNvGrpSpPr>
            <a:grpSpLocks noChangeAspect="1"/>
          </p:cNvGrpSpPr>
          <p:nvPr/>
        </p:nvGrpSpPr>
        <p:grpSpPr>
          <a:xfrm>
            <a:off x="9398913" y="260648"/>
            <a:ext cx="2619159" cy="2606471"/>
            <a:chOff x="16197795" y="1673424"/>
            <a:chExt cx="4613528" cy="459117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4672C7-AC98-4487-B5DE-3A90C36C2C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213586" y="1673424"/>
              <a:ext cx="4546845" cy="4547350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marL="0" marR="0" lvl="0" indent="0" algn="ctr" defTabSz="410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4F52E9A-005C-4106-A399-42ADA931FC6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197795" y="1717252"/>
              <a:ext cx="4613528" cy="4547350"/>
            </a:xfrm>
            <a:prstGeom prst="rect">
              <a:avLst/>
            </a:prstGeom>
          </p:spPr>
        </p:pic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F2485855-4126-4E14-BAFC-2AF30DF892A8}"/>
              </a:ext>
            </a:extLst>
          </p:cNvPr>
          <p:cNvSpPr txBox="1">
            <a:spLocks/>
          </p:cNvSpPr>
          <p:nvPr/>
        </p:nvSpPr>
        <p:spPr>
          <a:xfrm>
            <a:off x="1226955" y="275494"/>
            <a:ext cx="7344950" cy="504003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marL="0" marR="0" indent="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1pPr>
            <a:lvl2pPr marL="0" marR="0" indent="228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2pPr>
            <a:lvl3pPr marL="0" marR="0" indent="457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3pPr>
            <a:lvl4pPr marL="0" marR="0" indent="685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4pPr>
            <a:lvl5pPr marL="0" marR="0" indent="9144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5pPr>
            <a:lvl6pPr marL="0" marR="0" indent="11430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6pPr>
            <a:lvl7pPr marL="0" marR="0" indent="13716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7pPr>
            <a:lvl8pPr marL="0" marR="0" indent="16002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8pPr>
            <a:lvl9pPr marL="0" marR="0" indent="1828800" algn="l" defTabSz="821531" rtl="0" latinLnBrk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0" u="none" strike="noStrike" cap="none" spc="0" baseline="0">
                <a:ln>
                  <a:noFill/>
                </a:ln>
                <a:solidFill>
                  <a:srgbClr val="061256"/>
                </a:solidFill>
                <a:uFillTx/>
                <a:latin typeface="+mn-lt"/>
                <a:ea typeface="+mn-ea"/>
                <a:cs typeface="+mn-cs"/>
                <a:sym typeface="Imperial URW Bold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iqClock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 – </a:t>
            </a: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integrated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 </a:t>
            </a: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quantum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 </a:t>
            </a: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Imperial URW Bold"/>
                <a:sym typeface="Imperial URW Bold"/>
              </a:rPr>
              <a:t>clock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Imperial URW Bold"/>
              <a:sym typeface="Imperial URW Bold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2BDF8247-57A9-40E2-B874-E18B14C7A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075" y="2898251"/>
            <a:ext cx="20605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Murray Holland group</a:t>
            </a:r>
          </a:p>
          <a:p>
            <a:pPr algn="l" eaLnBrk="0" hangingPunct="0"/>
            <a:r>
              <a:rPr lang="en-US" altLang="en-US" sz="1600" dirty="0">
                <a:solidFill>
                  <a:srgbClr val="000000"/>
                </a:solidFill>
                <a:latin typeface="+mn-lt"/>
              </a:rPr>
              <a:t>Travis Nicholson group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9353501-AB4E-4A34-8A81-D95357A4EE44}"/>
              </a:ext>
            </a:extLst>
          </p:cNvPr>
          <p:cNvSpPr>
            <a:spLocks noAdjustHandles="1"/>
          </p:cNvSpPr>
          <p:nvPr/>
        </p:nvSpPr>
        <p:spPr bwMode="auto">
          <a:xfrm>
            <a:off x="2935612" y="2615413"/>
            <a:ext cx="2569882" cy="236636"/>
          </a:xfrm>
          <a:prstGeom prst="rect">
            <a:avLst/>
          </a:prstGeom>
        </p:spPr>
        <p:txBody>
          <a:bodyPr/>
          <a:lstStyle>
            <a:lvl1pPr marL="0" marR="0" indent="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0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1pPr>
            <a:lvl2pPr marL="0" marR="0" indent="228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2pPr>
            <a:lvl3pPr marL="0" marR="0" indent="457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3pPr>
            <a:lvl4pPr marL="0" marR="0" indent="685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4pPr>
            <a:lvl5pPr marL="0" marR="0" indent="9144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5pPr>
            <a:lvl6pPr marL="0" marR="0" indent="11430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6pPr>
            <a:lvl7pPr marL="0" marR="0" indent="13716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7pPr>
            <a:lvl8pPr marL="0" marR="0" indent="16002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8pPr>
            <a:lvl9pPr marL="0" marR="0" indent="1828800" algn="l" defTabSz="82153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400" b="0" i="0" u="none" strike="noStrike" cap="none" spc="0">
                <a:ln>
                  <a:noFill/>
                </a:ln>
                <a:solidFill>
                  <a:srgbClr val="061256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10766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612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Helvetica Light"/>
              </a:rPr>
              <a:t>Collaboration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61256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541158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DEA0899-E44F-400D-8B56-A33D1416B3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Our</a:t>
            </a: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projects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9" name="Abgerundetes Rechteck 17">
            <a:extLst>
              <a:ext uri="{FF2B5EF4-FFF2-40B4-BE49-F238E27FC236}">
                <a16:creationId xmlns:a16="http://schemas.microsoft.com/office/drawing/2014/main" id="{6992E2CF-FDBA-4955-947C-0B8BE1F898C5}"/>
              </a:ext>
            </a:extLst>
          </p:cNvPr>
          <p:cNvSpPr/>
          <p:nvPr/>
        </p:nvSpPr>
        <p:spPr>
          <a:xfrm>
            <a:off x="6237655" y="898558"/>
            <a:ext cx="4259846" cy="533846"/>
          </a:xfrm>
          <a:prstGeom prst="roundRect">
            <a:avLst>
              <a:gd name="adj" fmla="val 37465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0" name="Abgerundetes Rechteck 17">
            <a:extLst>
              <a:ext uri="{FF2B5EF4-FFF2-40B4-BE49-F238E27FC236}">
                <a16:creationId xmlns:a16="http://schemas.microsoft.com/office/drawing/2014/main" id="{CCFF2FFD-0596-4425-BE78-A29C18D3FB97}"/>
              </a:ext>
            </a:extLst>
          </p:cNvPr>
          <p:cNvSpPr/>
          <p:nvPr/>
        </p:nvSpPr>
        <p:spPr>
          <a:xfrm>
            <a:off x="1725601" y="903719"/>
            <a:ext cx="4259846" cy="533846"/>
          </a:xfrm>
          <a:prstGeom prst="roundRect">
            <a:avLst>
              <a:gd name="adj" fmla="val 37465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1" name="Abgerundetes Rechteck 29">
            <a:extLst>
              <a:ext uri="{FF2B5EF4-FFF2-40B4-BE49-F238E27FC236}">
                <a16:creationId xmlns:a16="http://schemas.microsoft.com/office/drawing/2014/main" id="{E8418845-C7A7-4A42-8B97-42ED29E3695A}"/>
              </a:ext>
            </a:extLst>
          </p:cNvPr>
          <p:cNvSpPr/>
          <p:nvPr/>
        </p:nvSpPr>
        <p:spPr>
          <a:xfrm>
            <a:off x="6237655" y="1568279"/>
            <a:ext cx="4259846" cy="2506952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rgbClr val="33CCFF"/>
              </a:solidFill>
              <a:latin typeface="Times New Roman"/>
            </a:endParaRPr>
          </a:p>
        </p:txBody>
      </p:sp>
      <p:sp>
        <p:nvSpPr>
          <p:cNvPr id="62" name="Abgerundetes Rechteck 17">
            <a:extLst>
              <a:ext uri="{FF2B5EF4-FFF2-40B4-BE49-F238E27FC236}">
                <a16:creationId xmlns:a16="http://schemas.microsoft.com/office/drawing/2014/main" id="{27655D8C-D63F-4F7E-BAD9-CD34B6EF7B9F}"/>
              </a:ext>
            </a:extLst>
          </p:cNvPr>
          <p:cNvSpPr/>
          <p:nvPr/>
        </p:nvSpPr>
        <p:spPr>
          <a:xfrm>
            <a:off x="1730596" y="1568279"/>
            <a:ext cx="4259846" cy="2506952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3" name="Rechteck 31">
            <a:extLst>
              <a:ext uri="{FF2B5EF4-FFF2-40B4-BE49-F238E27FC236}">
                <a16:creationId xmlns:a16="http://schemas.microsoft.com/office/drawing/2014/main" id="{E555777B-421C-4849-9C03-211C9EBFFBF2}"/>
              </a:ext>
            </a:extLst>
          </p:cNvPr>
          <p:cNvSpPr/>
          <p:nvPr/>
        </p:nvSpPr>
        <p:spPr bwMode="auto">
          <a:xfrm>
            <a:off x="6533187" y="2148800"/>
            <a:ext cx="3592994" cy="171008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de-AT" sz="160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4" name="Titel 1">
            <a:extLst>
              <a:ext uri="{FF2B5EF4-FFF2-40B4-BE49-F238E27FC236}">
                <a16:creationId xmlns:a16="http://schemas.microsoft.com/office/drawing/2014/main" id="{16A219EE-8B27-4D65-B804-E7A4A106AA4D}"/>
              </a:ext>
            </a:extLst>
          </p:cNvPr>
          <p:cNvSpPr txBox="1">
            <a:spLocks/>
          </p:cNvSpPr>
          <p:nvPr/>
        </p:nvSpPr>
        <p:spPr>
          <a:xfrm>
            <a:off x="1730596" y="1629359"/>
            <a:ext cx="4259846" cy="6918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dirty="0" err="1">
                <a:solidFill>
                  <a:srgbClr val="000000"/>
                </a:solidFill>
                <a:latin typeface="Arial"/>
              </a:rPr>
              <a:t>Continuous</a:t>
            </a:r>
            <a:r>
              <a:rPr lang="de-AT" sz="2400" dirty="0">
                <a:solidFill>
                  <a:srgbClr val="000000"/>
                </a:solidFill>
                <a:latin typeface="Arial"/>
              </a:rPr>
              <a:t> atom </a:t>
            </a:r>
            <a:r>
              <a:rPr lang="de-AT" sz="2400" dirty="0" err="1">
                <a:solidFill>
                  <a:srgbClr val="000000"/>
                </a:solidFill>
                <a:latin typeface="Arial"/>
              </a:rPr>
              <a:t>laser</a:t>
            </a:r>
            <a:endParaRPr lang="de-AT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6CB3A58D-6034-41B6-9F7F-9C39FD0B8209}"/>
              </a:ext>
            </a:extLst>
          </p:cNvPr>
          <p:cNvSpPr txBox="1">
            <a:spLocks/>
          </p:cNvSpPr>
          <p:nvPr/>
        </p:nvSpPr>
        <p:spPr>
          <a:xfrm>
            <a:off x="6908571" y="1652517"/>
            <a:ext cx="2843348" cy="6918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dirty="0">
                <a:solidFill>
                  <a:srgbClr val="000000"/>
                </a:solidFill>
                <a:latin typeface="Arial"/>
              </a:rPr>
              <a:t>RbSr molecules</a:t>
            </a:r>
          </a:p>
        </p:txBody>
      </p:sp>
      <p:sp>
        <p:nvSpPr>
          <p:cNvPr id="66" name="Abgerundetes Rechteck 29">
            <a:extLst>
              <a:ext uri="{FF2B5EF4-FFF2-40B4-BE49-F238E27FC236}">
                <a16:creationId xmlns:a16="http://schemas.microsoft.com/office/drawing/2014/main" id="{4F15511D-44DE-4A00-8EF5-847D4A9FE530}"/>
              </a:ext>
            </a:extLst>
          </p:cNvPr>
          <p:cNvSpPr/>
          <p:nvPr/>
        </p:nvSpPr>
        <p:spPr>
          <a:xfrm>
            <a:off x="6237654" y="4205945"/>
            <a:ext cx="4258583" cy="2506952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rgbClr val="33CCFF"/>
              </a:solidFill>
              <a:latin typeface="Times New Roman"/>
            </a:endParaRPr>
          </a:p>
        </p:txBody>
      </p:sp>
      <p:sp>
        <p:nvSpPr>
          <p:cNvPr id="67" name="Abgerundetes Rechteck 17">
            <a:extLst>
              <a:ext uri="{FF2B5EF4-FFF2-40B4-BE49-F238E27FC236}">
                <a16:creationId xmlns:a16="http://schemas.microsoft.com/office/drawing/2014/main" id="{6082E935-6B4F-414E-84DC-48107971BABD}"/>
              </a:ext>
            </a:extLst>
          </p:cNvPr>
          <p:cNvSpPr/>
          <p:nvPr/>
        </p:nvSpPr>
        <p:spPr>
          <a:xfrm>
            <a:off x="1725600" y="4205945"/>
            <a:ext cx="4259846" cy="2506952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8" name="Titel 1">
            <a:extLst>
              <a:ext uri="{FF2B5EF4-FFF2-40B4-BE49-F238E27FC236}">
                <a16:creationId xmlns:a16="http://schemas.microsoft.com/office/drawing/2014/main" id="{0B796E33-649A-40D9-BB7C-9896BE6207AE}"/>
              </a:ext>
            </a:extLst>
          </p:cNvPr>
          <p:cNvSpPr txBox="1">
            <a:spLocks/>
          </p:cNvSpPr>
          <p:nvPr/>
        </p:nvSpPr>
        <p:spPr>
          <a:xfrm>
            <a:off x="1695762" y="4267698"/>
            <a:ext cx="4259846" cy="6918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dirty="0">
                <a:solidFill>
                  <a:srgbClr val="000000"/>
                </a:solidFill>
                <a:latin typeface="Arial"/>
              </a:rPr>
              <a:t>Superradiant </a:t>
            </a:r>
            <a:r>
              <a:rPr lang="de-AT" sz="2400" dirty="0" err="1">
                <a:solidFill>
                  <a:srgbClr val="000000"/>
                </a:solidFill>
                <a:latin typeface="Arial"/>
              </a:rPr>
              <a:t>clock</a:t>
            </a:r>
            <a:endParaRPr lang="de-AT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Titel 1">
            <a:extLst>
              <a:ext uri="{FF2B5EF4-FFF2-40B4-BE49-F238E27FC236}">
                <a16:creationId xmlns:a16="http://schemas.microsoft.com/office/drawing/2014/main" id="{5CEA0E8B-0A65-4CEF-961F-68E0F717C1BC}"/>
              </a:ext>
            </a:extLst>
          </p:cNvPr>
          <p:cNvSpPr txBox="1">
            <a:spLocks/>
          </p:cNvSpPr>
          <p:nvPr/>
        </p:nvSpPr>
        <p:spPr>
          <a:xfrm>
            <a:off x="6237655" y="4267698"/>
            <a:ext cx="4225012" cy="6918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dirty="0" err="1">
                <a:solidFill>
                  <a:srgbClr val="000000"/>
                </a:solidFill>
                <a:latin typeface="Arial"/>
              </a:rPr>
              <a:t>Rydberg</a:t>
            </a:r>
            <a:r>
              <a:rPr lang="de-AT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AT" sz="2400" dirty="0" err="1">
                <a:solidFill>
                  <a:srgbClr val="000000"/>
                </a:solidFill>
                <a:latin typeface="Arial"/>
              </a:rPr>
              <a:t>coupled</a:t>
            </a:r>
            <a:r>
              <a:rPr lang="de-AT" sz="2400" dirty="0">
                <a:solidFill>
                  <a:srgbClr val="000000"/>
                </a:solidFill>
                <a:latin typeface="Arial"/>
              </a:rPr>
              <a:t> Sr </a:t>
            </a:r>
            <a:r>
              <a:rPr lang="de-AT" sz="2400" dirty="0" err="1">
                <a:solidFill>
                  <a:srgbClr val="000000"/>
                </a:solidFill>
                <a:latin typeface="Arial"/>
              </a:rPr>
              <a:t>atoms</a:t>
            </a:r>
            <a:endParaRPr lang="de-AT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Textfeld 47">
            <a:extLst>
              <a:ext uri="{FF2B5EF4-FFF2-40B4-BE49-F238E27FC236}">
                <a16:creationId xmlns:a16="http://schemas.microsoft.com/office/drawing/2014/main" id="{E325CDF0-FF66-40AD-9B17-F0DE23E3F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657" y="938964"/>
            <a:ext cx="2819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AT" sz="2400" b="1" dirty="0">
                <a:solidFill>
                  <a:srgbClr val="0070C0"/>
                </a:solidFill>
                <a:latin typeface="Calibri" pitchFamily="34" charset="0"/>
              </a:rPr>
              <a:t>Quantum </a:t>
            </a:r>
            <a:r>
              <a:rPr lang="de-AT" sz="2400" b="1" dirty="0" err="1">
                <a:solidFill>
                  <a:srgbClr val="0070C0"/>
                </a:solidFill>
                <a:latin typeface="Calibri" pitchFamily="34" charset="0"/>
              </a:rPr>
              <a:t>simulation</a:t>
            </a:r>
            <a:endParaRPr lang="de-AT" sz="24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71" name="Textfeld 47">
            <a:extLst>
              <a:ext uri="{FF2B5EF4-FFF2-40B4-BE49-F238E27FC236}">
                <a16:creationId xmlns:a16="http://schemas.microsoft.com/office/drawing/2014/main" id="{B0965664-9388-4B57-BE87-6D9BCD903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02" y="938964"/>
            <a:ext cx="42300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AT" sz="2400" b="1" dirty="0">
                <a:solidFill>
                  <a:srgbClr val="0070C0"/>
                </a:solidFill>
                <a:latin typeface="Calibri" pitchFamily="34" charset="0"/>
              </a:rPr>
              <a:t>Quantum </a:t>
            </a:r>
            <a:r>
              <a:rPr lang="de-AT" sz="2400" b="1" dirty="0" err="1">
                <a:solidFill>
                  <a:srgbClr val="0070C0"/>
                </a:solidFill>
                <a:latin typeface="Calibri" pitchFamily="34" charset="0"/>
              </a:rPr>
              <a:t>sensing</a:t>
            </a:r>
            <a:endParaRPr lang="de-AT" sz="24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72" name="Picture 7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7F0C640-AFA9-4CE6-84F2-C981C6995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27" y="2148800"/>
            <a:ext cx="2758203" cy="1710086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37C11B32-1C57-40F2-93DD-57CDD0C94EF2}"/>
              </a:ext>
            </a:extLst>
          </p:cNvPr>
          <p:cNvGrpSpPr>
            <a:grpSpLocks noChangeAspect="1"/>
          </p:cNvGrpSpPr>
          <p:nvPr/>
        </p:nvGrpSpPr>
        <p:grpSpPr>
          <a:xfrm>
            <a:off x="2091403" y="2084994"/>
            <a:ext cx="3540247" cy="1863695"/>
            <a:chOff x="5950786" y="2013155"/>
            <a:chExt cx="3742870" cy="197036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A8543FE-2619-4CD7-B865-0AD988D3F995}"/>
                </a:ext>
              </a:extLst>
            </p:cNvPr>
            <p:cNvSpPr/>
            <p:nvPr/>
          </p:nvSpPr>
          <p:spPr bwMode="auto">
            <a:xfrm>
              <a:off x="5950786" y="2013155"/>
              <a:ext cx="3742870" cy="197036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A6547D3-B6E7-4341-800F-08A5B8634F19}"/>
                </a:ext>
              </a:extLst>
            </p:cNvPr>
            <p:cNvGrpSpPr/>
            <p:nvPr/>
          </p:nvGrpSpPr>
          <p:grpSpPr>
            <a:xfrm>
              <a:off x="8046038" y="3079330"/>
              <a:ext cx="131943" cy="807575"/>
              <a:chOff x="2337488" y="4276181"/>
              <a:chExt cx="228411" cy="1959321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78640F9E-1A75-4159-B800-9DD50C8C2C16}"/>
                  </a:ext>
                </a:extLst>
              </p:cNvPr>
              <p:cNvGrpSpPr/>
              <p:nvPr/>
            </p:nvGrpSpPr>
            <p:grpSpPr>
              <a:xfrm rot="5400000">
                <a:off x="1595099" y="5018571"/>
                <a:ext cx="1679134" cy="194354"/>
                <a:chOff x="5707423" y="1698559"/>
                <a:chExt cx="1984090" cy="989621"/>
              </a:xfrm>
            </p:grpSpPr>
            <p:sp>
              <p:nvSpPr>
                <p:cNvPr id="109" name="Freeform 7 4">
                  <a:extLst>
                    <a:ext uri="{FF2B5EF4-FFF2-40B4-BE49-F238E27FC236}">
                      <a16:creationId xmlns:a16="http://schemas.microsoft.com/office/drawing/2014/main" id="{6DDC04DF-2352-42F0-9046-E19B731A3F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7423" y="1698559"/>
                  <a:ext cx="486557" cy="989621"/>
                </a:xfrm>
                <a:custGeom>
                  <a:avLst/>
                  <a:gdLst/>
                  <a:ahLst/>
                  <a:cxnLst>
                    <a:cxn ang="0">
                      <a:pos x="0" y="599"/>
                    </a:cxn>
                    <a:cxn ang="0">
                      <a:pos x="8" y="420"/>
                    </a:cxn>
                    <a:cxn ang="0">
                      <a:pos x="14" y="266"/>
                    </a:cxn>
                    <a:cxn ang="0">
                      <a:pos x="22" y="127"/>
                    </a:cxn>
                    <a:cxn ang="0">
                      <a:pos x="27" y="70"/>
                    </a:cxn>
                    <a:cxn ang="0">
                      <a:pos x="30" y="31"/>
                    </a:cxn>
                    <a:cxn ang="0">
                      <a:pos x="33" y="18"/>
                    </a:cxn>
                    <a:cxn ang="0">
                      <a:pos x="35" y="8"/>
                    </a:cxn>
                    <a:cxn ang="0">
                      <a:pos x="36" y="2"/>
                    </a:cxn>
                    <a:cxn ang="0">
                      <a:pos x="38" y="0"/>
                    </a:cxn>
                    <a:cxn ang="0">
                      <a:pos x="41" y="2"/>
                    </a:cxn>
                    <a:cxn ang="0">
                      <a:pos x="43" y="4"/>
                    </a:cxn>
                    <a:cxn ang="0">
                      <a:pos x="43" y="8"/>
                    </a:cxn>
                    <a:cxn ang="0">
                      <a:pos x="46" y="20"/>
                    </a:cxn>
                    <a:cxn ang="0">
                      <a:pos x="48" y="35"/>
                    </a:cxn>
                    <a:cxn ang="0">
                      <a:pos x="51" y="74"/>
                    </a:cxn>
                    <a:cxn ang="0">
                      <a:pos x="56" y="121"/>
                    </a:cxn>
                    <a:cxn ang="0">
                      <a:pos x="63" y="266"/>
                    </a:cxn>
                    <a:cxn ang="0">
                      <a:pos x="81" y="660"/>
                    </a:cxn>
                    <a:cxn ang="0">
                      <a:pos x="89" y="855"/>
                    </a:cxn>
                    <a:cxn ang="0">
                      <a:pos x="97" y="1011"/>
                    </a:cxn>
                    <a:cxn ang="0">
                      <a:pos x="102" y="1079"/>
                    </a:cxn>
                    <a:cxn ang="0">
                      <a:pos x="106" y="1137"/>
                    </a:cxn>
                    <a:cxn ang="0">
                      <a:pos x="110" y="1161"/>
                    </a:cxn>
                    <a:cxn ang="0">
                      <a:pos x="111" y="1178"/>
                    </a:cxn>
                    <a:cxn ang="0">
                      <a:pos x="113" y="1186"/>
                    </a:cxn>
                    <a:cxn ang="0">
                      <a:pos x="114" y="1192"/>
                    </a:cxn>
                    <a:cxn ang="0">
                      <a:pos x="114" y="1196"/>
                    </a:cxn>
                    <a:cxn ang="0">
                      <a:pos x="116" y="1198"/>
                    </a:cxn>
                    <a:cxn ang="0">
                      <a:pos x="119" y="1200"/>
                    </a:cxn>
                    <a:cxn ang="0">
                      <a:pos x="119" y="1198"/>
                    </a:cxn>
                    <a:cxn ang="0">
                      <a:pos x="121" y="1196"/>
                    </a:cxn>
                    <a:cxn ang="0">
                      <a:pos x="122" y="1190"/>
                    </a:cxn>
                    <a:cxn ang="0">
                      <a:pos x="124" y="1180"/>
                    </a:cxn>
                    <a:cxn ang="0">
                      <a:pos x="127" y="1163"/>
                    </a:cxn>
                    <a:cxn ang="0">
                      <a:pos x="129" y="1145"/>
                    </a:cxn>
                    <a:cxn ang="0">
                      <a:pos x="134" y="1089"/>
                    </a:cxn>
                    <a:cxn ang="0">
                      <a:pos x="149" y="777"/>
                    </a:cxn>
                    <a:cxn ang="0">
                      <a:pos x="169" y="367"/>
                    </a:cxn>
                    <a:cxn ang="0">
                      <a:pos x="176" y="195"/>
                    </a:cxn>
                    <a:cxn ang="0">
                      <a:pos x="181" y="127"/>
                    </a:cxn>
                    <a:cxn ang="0">
                      <a:pos x="184" y="76"/>
                    </a:cxn>
                    <a:cxn ang="0">
                      <a:pos x="188" y="41"/>
                    </a:cxn>
                    <a:cxn ang="0">
                      <a:pos x="189" y="28"/>
                    </a:cxn>
                    <a:cxn ang="0">
                      <a:pos x="192" y="14"/>
                    </a:cxn>
                    <a:cxn ang="0">
                      <a:pos x="194" y="6"/>
                    </a:cxn>
                    <a:cxn ang="0">
                      <a:pos x="196" y="0"/>
                    </a:cxn>
                    <a:cxn ang="0">
                      <a:pos x="197" y="0"/>
                    </a:cxn>
                    <a:cxn ang="0">
                      <a:pos x="199" y="2"/>
                    </a:cxn>
                    <a:cxn ang="0">
                      <a:pos x="202" y="8"/>
                    </a:cxn>
                  </a:cxnLst>
                  <a:rect l="0" t="0" r="r" b="b"/>
                  <a:pathLst>
                    <a:path w="202" h="1200">
                      <a:moveTo>
                        <a:pt x="0" y="599"/>
                      </a:moveTo>
                      <a:lnTo>
                        <a:pt x="8" y="420"/>
                      </a:lnTo>
                      <a:lnTo>
                        <a:pt x="14" y="266"/>
                      </a:lnTo>
                      <a:lnTo>
                        <a:pt x="22" y="127"/>
                      </a:lnTo>
                      <a:lnTo>
                        <a:pt x="27" y="70"/>
                      </a:lnTo>
                      <a:lnTo>
                        <a:pt x="30" y="31"/>
                      </a:lnTo>
                      <a:lnTo>
                        <a:pt x="33" y="18"/>
                      </a:lnTo>
                      <a:lnTo>
                        <a:pt x="35" y="8"/>
                      </a:lnTo>
                      <a:lnTo>
                        <a:pt x="36" y="2"/>
                      </a:lnTo>
                      <a:lnTo>
                        <a:pt x="38" y="0"/>
                      </a:lnTo>
                      <a:lnTo>
                        <a:pt x="41" y="2"/>
                      </a:lnTo>
                      <a:lnTo>
                        <a:pt x="43" y="4"/>
                      </a:lnTo>
                      <a:lnTo>
                        <a:pt x="43" y="8"/>
                      </a:lnTo>
                      <a:lnTo>
                        <a:pt x="46" y="20"/>
                      </a:lnTo>
                      <a:lnTo>
                        <a:pt x="48" y="35"/>
                      </a:lnTo>
                      <a:lnTo>
                        <a:pt x="51" y="74"/>
                      </a:lnTo>
                      <a:lnTo>
                        <a:pt x="56" y="121"/>
                      </a:lnTo>
                      <a:lnTo>
                        <a:pt x="63" y="266"/>
                      </a:lnTo>
                      <a:lnTo>
                        <a:pt x="81" y="660"/>
                      </a:lnTo>
                      <a:lnTo>
                        <a:pt x="89" y="855"/>
                      </a:lnTo>
                      <a:lnTo>
                        <a:pt x="97" y="1011"/>
                      </a:lnTo>
                      <a:lnTo>
                        <a:pt x="102" y="1079"/>
                      </a:lnTo>
                      <a:lnTo>
                        <a:pt x="106" y="1137"/>
                      </a:lnTo>
                      <a:lnTo>
                        <a:pt x="110" y="1161"/>
                      </a:lnTo>
                      <a:lnTo>
                        <a:pt x="111" y="1178"/>
                      </a:lnTo>
                      <a:lnTo>
                        <a:pt x="113" y="1186"/>
                      </a:lnTo>
                      <a:lnTo>
                        <a:pt x="114" y="1192"/>
                      </a:lnTo>
                      <a:lnTo>
                        <a:pt x="114" y="1196"/>
                      </a:lnTo>
                      <a:lnTo>
                        <a:pt x="116" y="1198"/>
                      </a:lnTo>
                      <a:lnTo>
                        <a:pt x="119" y="1200"/>
                      </a:lnTo>
                      <a:lnTo>
                        <a:pt x="119" y="1198"/>
                      </a:lnTo>
                      <a:lnTo>
                        <a:pt x="121" y="1196"/>
                      </a:lnTo>
                      <a:lnTo>
                        <a:pt x="122" y="1190"/>
                      </a:lnTo>
                      <a:lnTo>
                        <a:pt x="124" y="1180"/>
                      </a:lnTo>
                      <a:lnTo>
                        <a:pt x="127" y="1163"/>
                      </a:lnTo>
                      <a:lnTo>
                        <a:pt x="129" y="1145"/>
                      </a:lnTo>
                      <a:lnTo>
                        <a:pt x="134" y="1089"/>
                      </a:lnTo>
                      <a:lnTo>
                        <a:pt x="149" y="777"/>
                      </a:lnTo>
                      <a:lnTo>
                        <a:pt x="169" y="367"/>
                      </a:lnTo>
                      <a:lnTo>
                        <a:pt x="176" y="195"/>
                      </a:lnTo>
                      <a:lnTo>
                        <a:pt x="181" y="127"/>
                      </a:lnTo>
                      <a:lnTo>
                        <a:pt x="184" y="76"/>
                      </a:lnTo>
                      <a:lnTo>
                        <a:pt x="188" y="41"/>
                      </a:lnTo>
                      <a:lnTo>
                        <a:pt x="189" y="28"/>
                      </a:lnTo>
                      <a:lnTo>
                        <a:pt x="192" y="14"/>
                      </a:lnTo>
                      <a:lnTo>
                        <a:pt x="194" y="6"/>
                      </a:lnTo>
                      <a:lnTo>
                        <a:pt x="196" y="0"/>
                      </a:lnTo>
                      <a:lnTo>
                        <a:pt x="197" y="0"/>
                      </a:lnTo>
                      <a:lnTo>
                        <a:pt x="199" y="2"/>
                      </a:lnTo>
                      <a:lnTo>
                        <a:pt x="202" y="8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" name="Freeform 8 4">
                  <a:extLst>
                    <a:ext uri="{FF2B5EF4-FFF2-40B4-BE49-F238E27FC236}">
                      <a16:creationId xmlns:a16="http://schemas.microsoft.com/office/drawing/2014/main" id="{73203755-0566-4BC0-8425-4434DB7294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6308" y="1698559"/>
                  <a:ext cx="529913" cy="989621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2" y="18"/>
                    </a:cxn>
                    <a:cxn ang="0">
                      <a:pos x="3" y="31"/>
                    </a:cxn>
                    <a:cxn ang="0">
                      <a:pos x="6" y="49"/>
                    </a:cxn>
                    <a:cxn ang="0">
                      <a:pos x="10" y="90"/>
                    </a:cxn>
                    <a:cxn ang="0">
                      <a:pos x="13" y="143"/>
                    </a:cxn>
                    <a:cxn ang="0">
                      <a:pos x="22" y="305"/>
                    </a:cxn>
                    <a:cxn ang="0">
                      <a:pos x="30" y="486"/>
                    </a:cxn>
                    <a:cxn ang="0">
                      <a:pos x="45" y="833"/>
                    </a:cxn>
                    <a:cxn ang="0">
                      <a:pos x="52" y="997"/>
                    </a:cxn>
                    <a:cxn ang="0">
                      <a:pos x="57" y="1063"/>
                    </a:cxn>
                    <a:cxn ang="0">
                      <a:pos x="60" y="1114"/>
                    </a:cxn>
                    <a:cxn ang="0">
                      <a:pos x="65" y="1157"/>
                    </a:cxn>
                    <a:cxn ang="0">
                      <a:pos x="67" y="1174"/>
                    </a:cxn>
                    <a:cxn ang="0">
                      <a:pos x="68" y="1180"/>
                    </a:cxn>
                    <a:cxn ang="0">
                      <a:pos x="70" y="1188"/>
                    </a:cxn>
                    <a:cxn ang="0">
                      <a:pos x="72" y="1194"/>
                    </a:cxn>
                    <a:cxn ang="0">
                      <a:pos x="73" y="1198"/>
                    </a:cxn>
                    <a:cxn ang="0">
                      <a:pos x="75" y="1200"/>
                    </a:cxn>
                    <a:cxn ang="0">
                      <a:pos x="78" y="1196"/>
                    </a:cxn>
                    <a:cxn ang="0">
                      <a:pos x="80" y="1190"/>
                    </a:cxn>
                    <a:cxn ang="0">
                      <a:pos x="81" y="1182"/>
                    </a:cxn>
                    <a:cxn ang="0">
                      <a:pos x="83" y="1169"/>
                    </a:cxn>
                    <a:cxn ang="0">
                      <a:pos x="84" y="1153"/>
                    </a:cxn>
                    <a:cxn ang="0">
                      <a:pos x="89" y="1108"/>
                    </a:cxn>
                    <a:cxn ang="0">
                      <a:pos x="92" y="1055"/>
                    </a:cxn>
                    <a:cxn ang="0">
                      <a:pos x="100" y="901"/>
                    </a:cxn>
                    <a:cxn ang="0">
                      <a:pos x="110" y="697"/>
                    </a:cxn>
                    <a:cxn ang="0">
                      <a:pos x="119" y="494"/>
                    </a:cxn>
                    <a:cxn ang="0">
                      <a:pos x="127" y="312"/>
                    </a:cxn>
                    <a:cxn ang="0">
                      <a:pos x="135" y="158"/>
                    </a:cxn>
                    <a:cxn ang="0">
                      <a:pos x="138" y="106"/>
                    </a:cxn>
                    <a:cxn ang="0">
                      <a:pos x="143" y="59"/>
                    </a:cxn>
                    <a:cxn ang="0">
                      <a:pos x="145" y="37"/>
                    </a:cxn>
                    <a:cxn ang="0">
                      <a:pos x="146" y="22"/>
                    </a:cxn>
                    <a:cxn ang="0">
                      <a:pos x="148" y="12"/>
                    </a:cxn>
                    <a:cxn ang="0">
                      <a:pos x="151" y="4"/>
                    </a:cxn>
                    <a:cxn ang="0">
                      <a:pos x="153" y="0"/>
                    </a:cxn>
                    <a:cxn ang="0">
                      <a:pos x="154" y="0"/>
                    </a:cxn>
                    <a:cxn ang="0">
                      <a:pos x="156" y="2"/>
                    </a:cxn>
                    <a:cxn ang="0">
                      <a:pos x="158" y="6"/>
                    </a:cxn>
                    <a:cxn ang="0">
                      <a:pos x="159" y="12"/>
                    </a:cxn>
                    <a:cxn ang="0">
                      <a:pos x="159" y="18"/>
                    </a:cxn>
                    <a:cxn ang="0">
                      <a:pos x="162" y="31"/>
                    </a:cxn>
                    <a:cxn ang="0">
                      <a:pos x="164" y="49"/>
                    </a:cxn>
                    <a:cxn ang="0">
                      <a:pos x="169" y="100"/>
                    </a:cxn>
                    <a:cxn ang="0">
                      <a:pos x="177" y="230"/>
                    </a:cxn>
                    <a:cxn ang="0">
                      <a:pos x="194" y="636"/>
                    </a:cxn>
                    <a:cxn ang="0">
                      <a:pos x="210" y="974"/>
                    </a:cxn>
                    <a:cxn ang="0">
                      <a:pos x="218" y="1098"/>
                    </a:cxn>
                    <a:cxn ang="0">
                      <a:pos x="220" y="1126"/>
                    </a:cxn>
                  </a:cxnLst>
                  <a:rect l="0" t="0" r="r" b="b"/>
                  <a:pathLst>
                    <a:path w="220" h="1200">
                      <a:moveTo>
                        <a:pt x="0" y="8"/>
                      </a:moveTo>
                      <a:lnTo>
                        <a:pt x="2" y="18"/>
                      </a:lnTo>
                      <a:lnTo>
                        <a:pt x="3" y="31"/>
                      </a:lnTo>
                      <a:lnTo>
                        <a:pt x="6" y="49"/>
                      </a:lnTo>
                      <a:lnTo>
                        <a:pt x="10" y="90"/>
                      </a:lnTo>
                      <a:lnTo>
                        <a:pt x="13" y="143"/>
                      </a:lnTo>
                      <a:lnTo>
                        <a:pt x="22" y="305"/>
                      </a:lnTo>
                      <a:lnTo>
                        <a:pt x="30" y="486"/>
                      </a:lnTo>
                      <a:lnTo>
                        <a:pt x="45" y="833"/>
                      </a:lnTo>
                      <a:lnTo>
                        <a:pt x="52" y="997"/>
                      </a:lnTo>
                      <a:lnTo>
                        <a:pt x="57" y="1063"/>
                      </a:lnTo>
                      <a:lnTo>
                        <a:pt x="60" y="1114"/>
                      </a:lnTo>
                      <a:lnTo>
                        <a:pt x="65" y="1157"/>
                      </a:lnTo>
                      <a:lnTo>
                        <a:pt x="67" y="1174"/>
                      </a:lnTo>
                      <a:lnTo>
                        <a:pt x="68" y="1180"/>
                      </a:lnTo>
                      <a:lnTo>
                        <a:pt x="70" y="1188"/>
                      </a:lnTo>
                      <a:lnTo>
                        <a:pt x="72" y="1194"/>
                      </a:lnTo>
                      <a:lnTo>
                        <a:pt x="73" y="1198"/>
                      </a:lnTo>
                      <a:lnTo>
                        <a:pt x="75" y="1200"/>
                      </a:lnTo>
                      <a:lnTo>
                        <a:pt x="78" y="1196"/>
                      </a:lnTo>
                      <a:lnTo>
                        <a:pt x="80" y="1190"/>
                      </a:lnTo>
                      <a:lnTo>
                        <a:pt x="81" y="1182"/>
                      </a:lnTo>
                      <a:lnTo>
                        <a:pt x="83" y="1169"/>
                      </a:lnTo>
                      <a:lnTo>
                        <a:pt x="84" y="1153"/>
                      </a:lnTo>
                      <a:lnTo>
                        <a:pt x="89" y="1108"/>
                      </a:lnTo>
                      <a:lnTo>
                        <a:pt x="92" y="1055"/>
                      </a:lnTo>
                      <a:lnTo>
                        <a:pt x="100" y="901"/>
                      </a:lnTo>
                      <a:lnTo>
                        <a:pt x="110" y="697"/>
                      </a:lnTo>
                      <a:lnTo>
                        <a:pt x="119" y="494"/>
                      </a:lnTo>
                      <a:lnTo>
                        <a:pt x="127" y="312"/>
                      </a:lnTo>
                      <a:lnTo>
                        <a:pt x="135" y="158"/>
                      </a:lnTo>
                      <a:lnTo>
                        <a:pt x="138" y="106"/>
                      </a:lnTo>
                      <a:lnTo>
                        <a:pt x="143" y="59"/>
                      </a:lnTo>
                      <a:lnTo>
                        <a:pt x="145" y="37"/>
                      </a:lnTo>
                      <a:lnTo>
                        <a:pt x="146" y="22"/>
                      </a:lnTo>
                      <a:lnTo>
                        <a:pt x="148" y="12"/>
                      </a:lnTo>
                      <a:lnTo>
                        <a:pt x="151" y="4"/>
                      </a:lnTo>
                      <a:lnTo>
                        <a:pt x="153" y="0"/>
                      </a:lnTo>
                      <a:lnTo>
                        <a:pt x="154" y="0"/>
                      </a:lnTo>
                      <a:lnTo>
                        <a:pt x="156" y="2"/>
                      </a:lnTo>
                      <a:lnTo>
                        <a:pt x="158" y="6"/>
                      </a:lnTo>
                      <a:lnTo>
                        <a:pt x="159" y="12"/>
                      </a:lnTo>
                      <a:lnTo>
                        <a:pt x="159" y="18"/>
                      </a:lnTo>
                      <a:lnTo>
                        <a:pt x="162" y="31"/>
                      </a:lnTo>
                      <a:lnTo>
                        <a:pt x="164" y="49"/>
                      </a:lnTo>
                      <a:lnTo>
                        <a:pt x="169" y="100"/>
                      </a:lnTo>
                      <a:lnTo>
                        <a:pt x="177" y="230"/>
                      </a:lnTo>
                      <a:lnTo>
                        <a:pt x="194" y="636"/>
                      </a:lnTo>
                      <a:lnTo>
                        <a:pt x="210" y="974"/>
                      </a:lnTo>
                      <a:lnTo>
                        <a:pt x="218" y="1098"/>
                      </a:lnTo>
                      <a:lnTo>
                        <a:pt x="220" y="1126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" name="Freeform 9 4">
                  <a:extLst>
                    <a:ext uri="{FF2B5EF4-FFF2-40B4-BE49-F238E27FC236}">
                      <a16:creationId xmlns:a16="http://schemas.microsoft.com/office/drawing/2014/main" id="{61AE2C9F-E10E-41C6-B30F-1FE84E7176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8084" y="1698559"/>
                  <a:ext cx="423930" cy="989621"/>
                </a:xfrm>
                <a:custGeom>
                  <a:avLst/>
                  <a:gdLst/>
                  <a:ahLst/>
                  <a:cxnLst>
                    <a:cxn ang="0">
                      <a:pos x="0" y="1126"/>
                    </a:cxn>
                    <a:cxn ang="0">
                      <a:pos x="3" y="1149"/>
                    </a:cxn>
                    <a:cxn ang="0">
                      <a:pos x="4" y="1169"/>
                    </a:cxn>
                    <a:cxn ang="0">
                      <a:pos x="6" y="1182"/>
                    </a:cxn>
                    <a:cxn ang="0">
                      <a:pos x="8" y="1188"/>
                    </a:cxn>
                    <a:cxn ang="0">
                      <a:pos x="9" y="1192"/>
                    </a:cxn>
                    <a:cxn ang="0">
                      <a:pos x="11" y="1196"/>
                    </a:cxn>
                    <a:cxn ang="0">
                      <a:pos x="11" y="1198"/>
                    </a:cxn>
                    <a:cxn ang="0">
                      <a:pos x="12" y="1200"/>
                    </a:cxn>
                    <a:cxn ang="0">
                      <a:pos x="14" y="1200"/>
                    </a:cxn>
                    <a:cxn ang="0">
                      <a:pos x="16" y="1198"/>
                    </a:cxn>
                    <a:cxn ang="0">
                      <a:pos x="16" y="1194"/>
                    </a:cxn>
                    <a:cxn ang="0">
                      <a:pos x="19" y="1186"/>
                    </a:cxn>
                    <a:cxn ang="0">
                      <a:pos x="20" y="1174"/>
                    </a:cxn>
                    <a:cxn ang="0">
                      <a:pos x="22" y="1157"/>
                    </a:cxn>
                    <a:cxn ang="0">
                      <a:pos x="25" y="1135"/>
                    </a:cxn>
                    <a:cxn ang="0">
                      <a:pos x="33" y="1024"/>
                    </a:cxn>
                    <a:cxn ang="0">
                      <a:pos x="41" y="858"/>
                    </a:cxn>
                    <a:cxn ang="0">
                      <a:pos x="59" y="464"/>
                    </a:cxn>
                    <a:cxn ang="0">
                      <a:pos x="66" y="271"/>
                    </a:cxn>
                    <a:cxn ang="0">
                      <a:pos x="73" y="180"/>
                    </a:cxn>
                    <a:cxn ang="0">
                      <a:pos x="76" y="109"/>
                    </a:cxn>
                    <a:cxn ang="0">
                      <a:pos x="81" y="61"/>
                    </a:cxn>
                    <a:cxn ang="0">
                      <a:pos x="82" y="41"/>
                    </a:cxn>
                    <a:cxn ang="0">
                      <a:pos x="86" y="24"/>
                    </a:cxn>
                    <a:cxn ang="0">
                      <a:pos x="87" y="12"/>
                    </a:cxn>
                    <a:cxn ang="0">
                      <a:pos x="89" y="6"/>
                    </a:cxn>
                    <a:cxn ang="0">
                      <a:pos x="90" y="2"/>
                    </a:cxn>
                    <a:cxn ang="0">
                      <a:pos x="92" y="0"/>
                    </a:cxn>
                    <a:cxn ang="0">
                      <a:pos x="94" y="0"/>
                    </a:cxn>
                    <a:cxn ang="0">
                      <a:pos x="94" y="2"/>
                    </a:cxn>
                    <a:cxn ang="0">
                      <a:pos x="97" y="8"/>
                    </a:cxn>
                    <a:cxn ang="0">
                      <a:pos x="98" y="16"/>
                    </a:cxn>
                    <a:cxn ang="0">
                      <a:pos x="100" y="30"/>
                    </a:cxn>
                    <a:cxn ang="0">
                      <a:pos x="103" y="49"/>
                    </a:cxn>
                    <a:cxn ang="0">
                      <a:pos x="106" y="88"/>
                    </a:cxn>
                    <a:cxn ang="0">
                      <a:pos x="109" y="147"/>
                    </a:cxn>
                    <a:cxn ang="0">
                      <a:pos x="129" y="515"/>
                    </a:cxn>
                    <a:cxn ang="0">
                      <a:pos x="137" y="724"/>
                    </a:cxn>
                    <a:cxn ang="0">
                      <a:pos x="144" y="905"/>
                    </a:cxn>
                    <a:cxn ang="0">
                      <a:pos x="154" y="1052"/>
                    </a:cxn>
                    <a:cxn ang="0">
                      <a:pos x="157" y="1102"/>
                    </a:cxn>
                    <a:cxn ang="0">
                      <a:pos x="160" y="1145"/>
                    </a:cxn>
                    <a:cxn ang="0">
                      <a:pos x="162" y="1165"/>
                    </a:cxn>
                    <a:cxn ang="0">
                      <a:pos x="165" y="1178"/>
                    </a:cxn>
                    <a:cxn ang="0">
                      <a:pos x="167" y="1190"/>
                    </a:cxn>
                    <a:cxn ang="0">
                      <a:pos x="168" y="1196"/>
                    </a:cxn>
                    <a:cxn ang="0">
                      <a:pos x="172" y="1200"/>
                    </a:cxn>
                    <a:cxn ang="0">
                      <a:pos x="173" y="1198"/>
                    </a:cxn>
                    <a:cxn ang="0">
                      <a:pos x="175" y="1194"/>
                    </a:cxn>
                    <a:cxn ang="0">
                      <a:pos x="176" y="1188"/>
                    </a:cxn>
                  </a:cxnLst>
                  <a:rect l="0" t="0" r="r" b="b"/>
                  <a:pathLst>
                    <a:path w="176" h="1200">
                      <a:moveTo>
                        <a:pt x="0" y="1126"/>
                      </a:moveTo>
                      <a:lnTo>
                        <a:pt x="3" y="1149"/>
                      </a:lnTo>
                      <a:lnTo>
                        <a:pt x="4" y="1169"/>
                      </a:lnTo>
                      <a:lnTo>
                        <a:pt x="6" y="1182"/>
                      </a:lnTo>
                      <a:lnTo>
                        <a:pt x="8" y="1188"/>
                      </a:lnTo>
                      <a:lnTo>
                        <a:pt x="9" y="1192"/>
                      </a:lnTo>
                      <a:lnTo>
                        <a:pt x="11" y="1196"/>
                      </a:lnTo>
                      <a:lnTo>
                        <a:pt x="11" y="1198"/>
                      </a:lnTo>
                      <a:lnTo>
                        <a:pt x="12" y="1200"/>
                      </a:lnTo>
                      <a:lnTo>
                        <a:pt x="14" y="1200"/>
                      </a:lnTo>
                      <a:lnTo>
                        <a:pt x="16" y="1198"/>
                      </a:lnTo>
                      <a:lnTo>
                        <a:pt x="16" y="1194"/>
                      </a:lnTo>
                      <a:lnTo>
                        <a:pt x="19" y="1186"/>
                      </a:lnTo>
                      <a:lnTo>
                        <a:pt x="20" y="1174"/>
                      </a:lnTo>
                      <a:lnTo>
                        <a:pt x="22" y="1157"/>
                      </a:lnTo>
                      <a:lnTo>
                        <a:pt x="25" y="1135"/>
                      </a:lnTo>
                      <a:lnTo>
                        <a:pt x="33" y="1024"/>
                      </a:lnTo>
                      <a:lnTo>
                        <a:pt x="41" y="858"/>
                      </a:lnTo>
                      <a:lnTo>
                        <a:pt x="59" y="464"/>
                      </a:lnTo>
                      <a:lnTo>
                        <a:pt x="66" y="271"/>
                      </a:lnTo>
                      <a:lnTo>
                        <a:pt x="73" y="180"/>
                      </a:lnTo>
                      <a:lnTo>
                        <a:pt x="76" y="109"/>
                      </a:lnTo>
                      <a:lnTo>
                        <a:pt x="81" y="61"/>
                      </a:lnTo>
                      <a:lnTo>
                        <a:pt x="82" y="41"/>
                      </a:lnTo>
                      <a:lnTo>
                        <a:pt x="86" y="24"/>
                      </a:lnTo>
                      <a:lnTo>
                        <a:pt x="87" y="12"/>
                      </a:lnTo>
                      <a:lnTo>
                        <a:pt x="89" y="6"/>
                      </a:lnTo>
                      <a:lnTo>
                        <a:pt x="90" y="2"/>
                      </a:lnTo>
                      <a:lnTo>
                        <a:pt x="92" y="0"/>
                      </a:lnTo>
                      <a:lnTo>
                        <a:pt x="94" y="0"/>
                      </a:lnTo>
                      <a:lnTo>
                        <a:pt x="94" y="2"/>
                      </a:lnTo>
                      <a:lnTo>
                        <a:pt x="97" y="8"/>
                      </a:lnTo>
                      <a:lnTo>
                        <a:pt x="98" y="16"/>
                      </a:lnTo>
                      <a:lnTo>
                        <a:pt x="100" y="30"/>
                      </a:lnTo>
                      <a:lnTo>
                        <a:pt x="103" y="49"/>
                      </a:lnTo>
                      <a:lnTo>
                        <a:pt x="106" y="88"/>
                      </a:lnTo>
                      <a:lnTo>
                        <a:pt x="109" y="147"/>
                      </a:lnTo>
                      <a:lnTo>
                        <a:pt x="129" y="515"/>
                      </a:lnTo>
                      <a:lnTo>
                        <a:pt x="137" y="724"/>
                      </a:lnTo>
                      <a:lnTo>
                        <a:pt x="144" y="905"/>
                      </a:lnTo>
                      <a:lnTo>
                        <a:pt x="154" y="1052"/>
                      </a:lnTo>
                      <a:lnTo>
                        <a:pt x="157" y="1102"/>
                      </a:lnTo>
                      <a:lnTo>
                        <a:pt x="160" y="1145"/>
                      </a:lnTo>
                      <a:lnTo>
                        <a:pt x="162" y="1165"/>
                      </a:lnTo>
                      <a:lnTo>
                        <a:pt x="165" y="1178"/>
                      </a:lnTo>
                      <a:lnTo>
                        <a:pt x="167" y="1190"/>
                      </a:lnTo>
                      <a:lnTo>
                        <a:pt x="168" y="1196"/>
                      </a:lnTo>
                      <a:lnTo>
                        <a:pt x="172" y="1200"/>
                      </a:lnTo>
                      <a:lnTo>
                        <a:pt x="173" y="1198"/>
                      </a:lnTo>
                      <a:lnTo>
                        <a:pt x="175" y="1194"/>
                      </a:lnTo>
                      <a:lnTo>
                        <a:pt x="176" y="1188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" name="Freeform 10 4">
                  <a:extLst>
                    <a:ext uri="{FF2B5EF4-FFF2-40B4-BE49-F238E27FC236}">
                      <a16:creationId xmlns:a16="http://schemas.microsoft.com/office/drawing/2014/main" id="{86C447EE-B50E-4FD4-842C-0E17A94F1F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4374" y="1698559"/>
                  <a:ext cx="537139" cy="989621"/>
                </a:xfrm>
                <a:custGeom>
                  <a:avLst/>
                  <a:gdLst/>
                  <a:ahLst/>
                  <a:cxnLst>
                    <a:cxn ang="0">
                      <a:pos x="0" y="1188"/>
                    </a:cxn>
                    <a:cxn ang="0">
                      <a:pos x="2" y="1182"/>
                    </a:cxn>
                    <a:cxn ang="0">
                      <a:pos x="3" y="1171"/>
                    </a:cxn>
                    <a:cxn ang="0">
                      <a:pos x="5" y="1153"/>
                    </a:cxn>
                    <a:cxn ang="0">
                      <a:pos x="10" y="1106"/>
                    </a:cxn>
                    <a:cxn ang="0">
                      <a:pos x="18" y="989"/>
                    </a:cxn>
                    <a:cxn ang="0">
                      <a:pos x="34" y="611"/>
                    </a:cxn>
                    <a:cxn ang="0">
                      <a:pos x="42" y="429"/>
                    </a:cxn>
                    <a:cxn ang="0">
                      <a:pos x="51" y="252"/>
                    </a:cxn>
                    <a:cxn ang="0">
                      <a:pos x="54" y="182"/>
                    </a:cxn>
                    <a:cxn ang="0">
                      <a:pos x="59" y="117"/>
                    </a:cxn>
                    <a:cxn ang="0">
                      <a:pos x="62" y="72"/>
                    </a:cxn>
                    <a:cxn ang="0">
                      <a:pos x="66" y="35"/>
                    </a:cxn>
                    <a:cxn ang="0">
                      <a:pos x="67" y="26"/>
                    </a:cxn>
                    <a:cxn ang="0">
                      <a:pos x="69" y="18"/>
                    </a:cxn>
                    <a:cxn ang="0">
                      <a:pos x="70" y="8"/>
                    </a:cxn>
                    <a:cxn ang="0">
                      <a:pos x="72" y="2"/>
                    </a:cxn>
                    <a:cxn ang="0">
                      <a:pos x="74" y="0"/>
                    </a:cxn>
                    <a:cxn ang="0">
                      <a:pos x="75" y="0"/>
                    </a:cxn>
                    <a:cxn ang="0">
                      <a:pos x="77" y="2"/>
                    </a:cxn>
                    <a:cxn ang="0">
                      <a:pos x="78" y="8"/>
                    </a:cxn>
                    <a:cxn ang="0">
                      <a:pos x="81" y="18"/>
                    </a:cxn>
                    <a:cxn ang="0">
                      <a:pos x="83" y="31"/>
                    </a:cxn>
                    <a:cxn ang="0">
                      <a:pos x="86" y="67"/>
                    </a:cxn>
                    <a:cxn ang="0">
                      <a:pos x="89" y="111"/>
                    </a:cxn>
                    <a:cxn ang="0">
                      <a:pos x="97" y="244"/>
                    </a:cxn>
                    <a:cxn ang="0">
                      <a:pos x="117" y="646"/>
                    </a:cxn>
                    <a:cxn ang="0">
                      <a:pos x="124" y="847"/>
                    </a:cxn>
                    <a:cxn ang="0">
                      <a:pos x="132" y="1005"/>
                    </a:cxn>
                    <a:cxn ang="0">
                      <a:pos x="140" y="1114"/>
                    </a:cxn>
                    <a:cxn ang="0">
                      <a:pos x="144" y="1153"/>
                    </a:cxn>
                    <a:cxn ang="0">
                      <a:pos x="145" y="1171"/>
                    </a:cxn>
                    <a:cxn ang="0">
                      <a:pos x="148" y="1182"/>
                    </a:cxn>
                    <a:cxn ang="0">
                      <a:pos x="150" y="1192"/>
                    </a:cxn>
                    <a:cxn ang="0">
                      <a:pos x="152" y="1198"/>
                    </a:cxn>
                    <a:cxn ang="0">
                      <a:pos x="153" y="1200"/>
                    </a:cxn>
                    <a:cxn ang="0">
                      <a:pos x="156" y="1198"/>
                    </a:cxn>
                    <a:cxn ang="0">
                      <a:pos x="158" y="1192"/>
                    </a:cxn>
                    <a:cxn ang="0">
                      <a:pos x="159" y="1188"/>
                    </a:cxn>
                    <a:cxn ang="0">
                      <a:pos x="159" y="1182"/>
                    </a:cxn>
                    <a:cxn ang="0">
                      <a:pos x="163" y="1169"/>
                    </a:cxn>
                    <a:cxn ang="0">
                      <a:pos x="164" y="1151"/>
                    </a:cxn>
                    <a:cxn ang="0">
                      <a:pos x="169" y="1102"/>
                    </a:cxn>
                    <a:cxn ang="0">
                      <a:pos x="172" y="1042"/>
                    </a:cxn>
                    <a:cxn ang="0">
                      <a:pos x="180" y="894"/>
                    </a:cxn>
                    <a:cxn ang="0">
                      <a:pos x="198" y="486"/>
                    </a:cxn>
                    <a:cxn ang="0">
                      <a:pos x="206" y="303"/>
                    </a:cxn>
                    <a:cxn ang="0">
                      <a:pos x="214" y="160"/>
                    </a:cxn>
                    <a:cxn ang="0">
                      <a:pos x="218" y="98"/>
                    </a:cxn>
                    <a:cxn ang="0">
                      <a:pos x="220" y="70"/>
                    </a:cxn>
                    <a:cxn ang="0">
                      <a:pos x="223" y="45"/>
                    </a:cxn>
                  </a:cxnLst>
                  <a:rect l="0" t="0" r="r" b="b"/>
                  <a:pathLst>
                    <a:path w="223" h="1200">
                      <a:moveTo>
                        <a:pt x="0" y="1188"/>
                      </a:moveTo>
                      <a:lnTo>
                        <a:pt x="2" y="1182"/>
                      </a:lnTo>
                      <a:lnTo>
                        <a:pt x="3" y="1171"/>
                      </a:lnTo>
                      <a:lnTo>
                        <a:pt x="5" y="1153"/>
                      </a:lnTo>
                      <a:lnTo>
                        <a:pt x="10" y="1106"/>
                      </a:lnTo>
                      <a:lnTo>
                        <a:pt x="18" y="989"/>
                      </a:lnTo>
                      <a:lnTo>
                        <a:pt x="34" y="611"/>
                      </a:lnTo>
                      <a:lnTo>
                        <a:pt x="42" y="429"/>
                      </a:lnTo>
                      <a:lnTo>
                        <a:pt x="51" y="252"/>
                      </a:lnTo>
                      <a:lnTo>
                        <a:pt x="54" y="182"/>
                      </a:lnTo>
                      <a:lnTo>
                        <a:pt x="59" y="117"/>
                      </a:lnTo>
                      <a:lnTo>
                        <a:pt x="62" y="72"/>
                      </a:lnTo>
                      <a:lnTo>
                        <a:pt x="66" y="35"/>
                      </a:lnTo>
                      <a:lnTo>
                        <a:pt x="67" y="26"/>
                      </a:lnTo>
                      <a:lnTo>
                        <a:pt x="69" y="18"/>
                      </a:lnTo>
                      <a:lnTo>
                        <a:pt x="70" y="8"/>
                      </a:lnTo>
                      <a:lnTo>
                        <a:pt x="72" y="2"/>
                      </a:lnTo>
                      <a:lnTo>
                        <a:pt x="74" y="0"/>
                      </a:lnTo>
                      <a:lnTo>
                        <a:pt x="75" y="0"/>
                      </a:lnTo>
                      <a:lnTo>
                        <a:pt x="77" y="2"/>
                      </a:lnTo>
                      <a:lnTo>
                        <a:pt x="78" y="8"/>
                      </a:lnTo>
                      <a:lnTo>
                        <a:pt x="81" y="18"/>
                      </a:lnTo>
                      <a:lnTo>
                        <a:pt x="83" y="31"/>
                      </a:lnTo>
                      <a:lnTo>
                        <a:pt x="86" y="67"/>
                      </a:lnTo>
                      <a:lnTo>
                        <a:pt x="89" y="111"/>
                      </a:lnTo>
                      <a:lnTo>
                        <a:pt x="97" y="244"/>
                      </a:lnTo>
                      <a:lnTo>
                        <a:pt x="117" y="646"/>
                      </a:lnTo>
                      <a:lnTo>
                        <a:pt x="124" y="847"/>
                      </a:lnTo>
                      <a:lnTo>
                        <a:pt x="132" y="1005"/>
                      </a:lnTo>
                      <a:lnTo>
                        <a:pt x="140" y="1114"/>
                      </a:lnTo>
                      <a:lnTo>
                        <a:pt x="144" y="1153"/>
                      </a:lnTo>
                      <a:lnTo>
                        <a:pt x="145" y="1171"/>
                      </a:lnTo>
                      <a:lnTo>
                        <a:pt x="148" y="1182"/>
                      </a:lnTo>
                      <a:lnTo>
                        <a:pt x="150" y="1192"/>
                      </a:lnTo>
                      <a:lnTo>
                        <a:pt x="152" y="1198"/>
                      </a:lnTo>
                      <a:lnTo>
                        <a:pt x="153" y="1200"/>
                      </a:lnTo>
                      <a:lnTo>
                        <a:pt x="156" y="1198"/>
                      </a:lnTo>
                      <a:lnTo>
                        <a:pt x="158" y="1192"/>
                      </a:lnTo>
                      <a:lnTo>
                        <a:pt x="159" y="1188"/>
                      </a:lnTo>
                      <a:lnTo>
                        <a:pt x="159" y="1182"/>
                      </a:lnTo>
                      <a:lnTo>
                        <a:pt x="163" y="1169"/>
                      </a:lnTo>
                      <a:lnTo>
                        <a:pt x="164" y="1151"/>
                      </a:lnTo>
                      <a:lnTo>
                        <a:pt x="169" y="1102"/>
                      </a:lnTo>
                      <a:lnTo>
                        <a:pt x="172" y="1042"/>
                      </a:lnTo>
                      <a:lnTo>
                        <a:pt x="180" y="894"/>
                      </a:lnTo>
                      <a:lnTo>
                        <a:pt x="198" y="486"/>
                      </a:lnTo>
                      <a:lnTo>
                        <a:pt x="206" y="303"/>
                      </a:lnTo>
                      <a:lnTo>
                        <a:pt x="214" y="160"/>
                      </a:lnTo>
                      <a:lnTo>
                        <a:pt x="218" y="98"/>
                      </a:lnTo>
                      <a:lnTo>
                        <a:pt x="220" y="70"/>
                      </a:lnTo>
                      <a:lnTo>
                        <a:pt x="223" y="45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7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8" name="Isosceles Triangle 107">
                <a:extLst>
                  <a:ext uri="{FF2B5EF4-FFF2-40B4-BE49-F238E27FC236}">
                    <a16:creationId xmlns:a16="http://schemas.microsoft.com/office/drawing/2014/main" id="{96E8B9D4-7E3B-43ED-AD17-778E345E9D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>
                <a:off x="2337488" y="5917886"/>
                <a:ext cx="228411" cy="317616"/>
              </a:xfrm>
              <a:prstGeom prst="triangle">
                <a:avLst/>
              </a:pr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168FB8C-A573-4FF1-9BAF-FBAB6190EEB2}"/>
                </a:ext>
              </a:extLst>
            </p:cNvPr>
            <p:cNvGrpSpPr/>
            <p:nvPr/>
          </p:nvGrpSpPr>
          <p:grpSpPr>
            <a:xfrm>
              <a:off x="6958161" y="2171104"/>
              <a:ext cx="2297029" cy="1027805"/>
              <a:chOff x="7651543" y="2234282"/>
              <a:chExt cx="3934953" cy="1760694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491463FD-9C8C-402C-8E0A-7AF09466F1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054322" y="3792147"/>
                <a:ext cx="1135379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0C078AA6-1876-4F4B-93BA-3633A59D3E7B}"/>
                  </a:ext>
                </a:extLst>
              </p:cNvPr>
              <p:cNvGrpSpPr/>
              <p:nvPr/>
            </p:nvGrpSpPr>
            <p:grpSpPr>
              <a:xfrm>
                <a:off x="7651543" y="2234282"/>
                <a:ext cx="3934953" cy="1760694"/>
                <a:chOff x="7651543" y="2234282"/>
                <a:chExt cx="3934953" cy="1760694"/>
              </a:xfrm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2B38BB69-E594-4C03-939F-049AA60DF226}"/>
                    </a:ext>
                  </a:extLst>
                </p:cNvPr>
                <p:cNvSpPr/>
                <p:nvPr/>
              </p:nvSpPr>
              <p:spPr bwMode="auto">
                <a:xfrm>
                  <a:off x="7651543" y="2234282"/>
                  <a:ext cx="3934953" cy="1695543"/>
                </a:xfrm>
                <a:custGeom>
                  <a:avLst/>
                  <a:gdLst>
                    <a:gd name="connsiteX0" fmla="*/ 0 w 3934953"/>
                    <a:gd name="connsiteY0" fmla="*/ 0 h 1695543"/>
                    <a:gd name="connsiteX1" fmla="*/ 650047 w 3934953"/>
                    <a:gd name="connsiteY1" fmla="*/ 944735 h 1695543"/>
                    <a:gd name="connsiteX2" fmla="*/ 1339097 w 3934953"/>
                    <a:gd name="connsiteY2" fmla="*/ 1525444 h 1695543"/>
                    <a:gd name="connsiteX3" fmla="*/ 1707458 w 3934953"/>
                    <a:gd name="connsiteY3" fmla="*/ 1659788 h 1695543"/>
                    <a:gd name="connsiteX4" fmla="*/ 1915473 w 3934953"/>
                    <a:gd name="connsiteY4" fmla="*/ 1694457 h 1695543"/>
                    <a:gd name="connsiteX5" fmla="*/ 2201494 w 3934953"/>
                    <a:gd name="connsiteY5" fmla="*/ 1672788 h 1695543"/>
                    <a:gd name="connsiteX6" fmla="*/ 2561187 w 3934953"/>
                    <a:gd name="connsiteY6" fmla="*/ 1542779 h 1695543"/>
                    <a:gd name="connsiteX7" fmla="*/ 3198233 w 3934953"/>
                    <a:gd name="connsiteY7" fmla="*/ 1027075 h 1695543"/>
                    <a:gd name="connsiteX8" fmla="*/ 3934953 w 3934953"/>
                    <a:gd name="connsiteY8" fmla="*/ 0 h 1695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34953" h="1695543">
                      <a:moveTo>
                        <a:pt x="0" y="0"/>
                      </a:moveTo>
                      <a:cubicBezTo>
                        <a:pt x="213432" y="345247"/>
                        <a:pt x="426864" y="690495"/>
                        <a:pt x="650047" y="944735"/>
                      </a:cubicBezTo>
                      <a:cubicBezTo>
                        <a:pt x="873230" y="1198975"/>
                        <a:pt x="1162862" y="1406269"/>
                        <a:pt x="1339097" y="1525444"/>
                      </a:cubicBezTo>
                      <a:cubicBezTo>
                        <a:pt x="1515332" y="1644620"/>
                        <a:pt x="1611395" y="1631619"/>
                        <a:pt x="1707458" y="1659788"/>
                      </a:cubicBezTo>
                      <a:cubicBezTo>
                        <a:pt x="1803521" y="1687957"/>
                        <a:pt x="1833134" y="1692290"/>
                        <a:pt x="1915473" y="1694457"/>
                      </a:cubicBezTo>
                      <a:cubicBezTo>
                        <a:pt x="1997812" y="1696624"/>
                        <a:pt x="2093875" y="1698068"/>
                        <a:pt x="2201494" y="1672788"/>
                      </a:cubicBezTo>
                      <a:cubicBezTo>
                        <a:pt x="2309113" y="1647508"/>
                        <a:pt x="2395064" y="1650398"/>
                        <a:pt x="2561187" y="1542779"/>
                      </a:cubicBezTo>
                      <a:cubicBezTo>
                        <a:pt x="2727310" y="1435160"/>
                        <a:pt x="2969272" y="1284205"/>
                        <a:pt x="3198233" y="1027075"/>
                      </a:cubicBezTo>
                      <a:cubicBezTo>
                        <a:pt x="3427194" y="769945"/>
                        <a:pt x="3681073" y="384972"/>
                        <a:pt x="3934953" y="0"/>
                      </a:cubicBezTo>
                    </a:path>
                  </a:pathLst>
                </a:custGeom>
                <a:noFill/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NL" sz="7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C0E32C64-CC16-4D28-BEE6-2F2FAD67CC2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8658081" y="3518034"/>
                  <a:ext cx="192278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78DE275D-AD03-4717-A791-71BC43A41E1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8373601" y="3243921"/>
                  <a:ext cx="2480509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F28CBA8-87A9-4C25-A703-978D49B7A10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8142461" y="2969808"/>
                  <a:ext cx="2948940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0BF5E2A4-76F2-4349-8512-D815C0A4CF7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7946881" y="2695695"/>
                  <a:ext cx="333502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6CAAEC47-7BE8-460F-8652-2C6351130B4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7769081" y="2421582"/>
                  <a:ext cx="370078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4A524C1A-E7BC-437A-83FA-CB75ABF0D203}"/>
                    </a:ext>
                  </a:extLst>
                </p:cNvPr>
                <p:cNvSpPr/>
                <p:nvPr/>
              </p:nvSpPr>
              <p:spPr bwMode="auto">
                <a:xfrm>
                  <a:off x="8599668" y="3037654"/>
                  <a:ext cx="2059365" cy="754610"/>
                </a:xfrm>
                <a:custGeom>
                  <a:avLst/>
                  <a:gdLst>
                    <a:gd name="connsiteX0" fmla="*/ 0 w 2059365"/>
                    <a:gd name="connsiteY0" fmla="*/ 754610 h 754610"/>
                    <a:gd name="connsiteX1" fmla="*/ 275106 w 2059365"/>
                    <a:gd name="connsiteY1" fmla="*/ 749370 h 754610"/>
                    <a:gd name="connsiteX2" fmla="*/ 466370 w 2059365"/>
                    <a:gd name="connsiteY2" fmla="*/ 710069 h 754610"/>
                    <a:gd name="connsiteX3" fmla="*/ 581653 w 2059365"/>
                    <a:gd name="connsiteY3" fmla="*/ 600027 h 754610"/>
                    <a:gd name="connsiteX4" fmla="*/ 696936 w 2059365"/>
                    <a:gd name="connsiteY4" fmla="*/ 463784 h 754610"/>
                    <a:gd name="connsiteX5" fmla="*/ 814838 w 2059365"/>
                    <a:gd name="connsiteY5" fmla="*/ 233219 h 754610"/>
                    <a:gd name="connsiteX6" fmla="*/ 917020 w 2059365"/>
                    <a:gd name="connsiteY6" fmla="*/ 73395 h 754610"/>
                    <a:gd name="connsiteX7" fmla="*/ 1024443 w 2059365"/>
                    <a:gd name="connsiteY7" fmla="*/ 34 h 754610"/>
                    <a:gd name="connsiteX8" fmla="*/ 1144965 w 2059365"/>
                    <a:gd name="connsiteY8" fmla="*/ 81255 h 754610"/>
                    <a:gd name="connsiteX9" fmla="*/ 1255008 w 2059365"/>
                    <a:gd name="connsiteY9" fmla="*/ 264659 h 754610"/>
                    <a:gd name="connsiteX10" fmla="*/ 1396491 w 2059365"/>
                    <a:gd name="connsiteY10" fmla="*/ 510945 h 754610"/>
                    <a:gd name="connsiteX11" fmla="*/ 1501293 w 2059365"/>
                    <a:gd name="connsiteY11" fmla="*/ 634088 h 754610"/>
                    <a:gd name="connsiteX12" fmla="*/ 1606095 w 2059365"/>
                    <a:gd name="connsiteY12" fmla="*/ 710069 h 754610"/>
                    <a:gd name="connsiteX13" fmla="*/ 1818320 w 2059365"/>
                    <a:gd name="connsiteY13" fmla="*/ 749370 h 754610"/>
                    <a:gd name="connsiteX14" fmla="*/ 2059365 w 2059365"/>
                    <a:gd name="connsiteY14" fmla="*/ 749370 h 75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059365" h="754610">
                      <a:moveTo>
                        <a:pt x="0" y="754610"/>
                      </a:moveTo>
                      <a:lnTo>
                        <a:pt x="275106" y="749370"/>
                      </a:lnTo>
                      <a:cubicBezTo>
                        <a:pt x="352834" y="741947"/>
                        <a:pt x="415279" y="734959"/>
                        <a:pt x="466370" y="710069"/>
                      </a:cubicBezTo>
                      <a:cubicBezTo>
                        <a:pt x="517461" y="685179"/>
                        <a:pt x="543225" y="641074"/>
                        <a:pt x="581653" y="600027"/>
                      </a:cubicBezTo>
                      <a:cubicBezTo>
                        <a:pt x="620081" y="558980"/>
                        <a:pt x="658072" y="524919"/>
                        <a:pt x="696936" y="463784"/>
                      </a:cubicBezTo>
                      <a:cubicBezTo>
                        <a:pt x="735800" y="402649"/>
                        <a:pt x="778157" y="298284"/>
                        <a:pt x="814838" y="233219"/>
                      </a:cubicBezTo>
                      <a:cubicBezTo>
                        <a:pt x="851519" y="168154"/>
                        <a:pt x="882086" y="112259"/>
                        <a:pt x="917020" y="73395"/>
                      </a:cubicBezTo>
                      <a:cubicBezTo>
                        <a:pt x="951954" y="34531"/>
                        <a:pt x="986452" y="-1276"/>
                        <a:pt x="1024443" y="34"/>
                      </a:cubicBezTo>
                      <a:cubicBezTo>
                        <a:pt x="1062434" y="1344"/>
                        <a:pt x="1106538" y="37151"/>
                        <a:pt x="1144965" y="81255"/>
                      </a:cubicBezTo>
                      <a:cubicBezTo>
                        <a:pt x="1183392" y="125359"/>
                        <a:pt x="1213087" y="193044"/>
                        <a:pt x="1255008" y="264659"/>
                      </a:cubicBezTo>
                      <a:cubicBezTo>
                        <a:pt x="1296929" y="336274"/>
                        <a:pt x="1355444" y="449373"/>
                        <a:pt x="1396491" y="510945"/>
                      </a:cubicBezTo>
                      <a:cubicBezTo>
                        <a:pt x="1437539" y="572516"/>
                        <a:pt x="1466359" y="600901"/>
                        <a:pt x="1501293" y="634088"/>
                      </a:cubicBezTo>
                      <a:cubicBezTo>
                        <a:pt x="1536227" y="667275"/>
                        <a:pt x="1553257" y="690855"/>
                        <a:pt x="1606095" y="710069"/>
                      </a:cubicBezTo>
                      <a:cubicBezTo>
                        <a:pt x="1658933" y="729283"/>
                        <a:pt x="1742775" y="742820"/>
                        <a:pt x="1818320" y="749370"/>
                      </a:cubicBezTo>
                      <a:cubicBezTo>
                        <a:pt x="1893865" y="755920"/>
                        <a:pt x="1976615" y="752645"/>
                        <a:pt x="2059365" y="749370"/>
                      </a:cubicBezTo>
                    </a:path>
                  </a:pathLst>
                </a:custGeom>
                <a:solidFill>
                  <a:srgbClr val="0070C0"/>
                </a:solidFill>
                <a:ln w="952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NL" sz="7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2BD650BC-D3CD-4CED-8ABB-95019087800D}"/>
                    </a:ext>
                  </a:extLst>
                </p:cNvPr>
                <p:cNvSpPr/>
                <p:nvPr/>
              </p:nvSpPr>
              <p:spPr>
                <a:xfrm>
                  <a:off x="9331963" y="3384365"/>
                  <a:ext cx="634285" cy="61061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 fontAlgn="auto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800" dirty="0">
                    <a:solidFill>
                      <a:schemeClr val="bg1"/>
                    </a:solidFill>
                    <a:latin typeface="Calibri" pitchFamily="34" charset="0"/>
                  </a:endParaRPr>
                </a:p>
                <a:p>
                  <a:pPr marL="285750" indent="-285750" algn="l" fontAlgn="auto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</a:pPr>
                  <a:endParaRPr lang="en-US" sz="800" dirty="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90AA8CF-9CAE-490E-A87F-35B00E9D1F5C}"/>
                </a:ext>
              </a:extLst>
            </p:cNvPr>
            <p:cNvGrpSpPr/>
            <p:nvPr/>
          </p:nvGrpSpPr>
          <p:grpSpPr>
            <a:xfrm>
              <a:off x="7390444" y="2242757"/>
              <a:ext cx="1200930" cy="740835"/>
              <a:chOff x="8392070" y="2357028"/>
              <a:chExt cx="2057267" cy="1269096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18001807-B810-49DB-86D5-38992B2C210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5744">
                <a:off x="8726876" y="3057250"/>
                <a:ext cx="731411" cy="568874"/>
                <a:chOff x="4212192" y="2083774"/>
                <a:chExt cx="381630" cy="296823"/>
              </a:xfrm>
            </p:grpSpPr>
            <p:sp>
              <p:nvSpPr>
                <p:cNvPr id="93" name="Ellipse 602">
                  <a:extLst>
                    <a:ext uri="{FF2B5EF4-FFF2-40B4-BE49-F238E27FC236}">
                      <a16:creationId xmlns:a16="http://schemas.microsoft.com/office/drawing/2014/main" id="{ADF11DF8-CC6C-4E21-9C28-36E774A03065}"/>
                    </a:ext>
                  </a:extLst>
                </p:cNvPr>
                <p:cNvSpPr/>
                <p:nvPr/>
              </p:nvSpPr>
              <p:spPr bwMode="auto">
                <a:xfrm>
                  <a:off x="4466186" y="2091373"/>
                  <a:ext cx="64008" cy="64008"/>
                </a:xfrm>
                <a:prstGeom prst="ellipse">
                  <a:avLst/>
                </a:prstGeom>
                <a:solidFill>
                  <a:srgbClr val="0B87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AT" sz="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" name="Ellipse 608">
                  <a:extLst>
                    <a:ext uri="{FF2B5EF4-FFF2-40B4-BE49-F238E27FC236}">
                      <a16:creationId xmlns:a16="http://schemas.microsoft.com/office/drawing/2014/main" id="{6D9D15CA-8728-49AA-9BEA-FE9E92BF7CA0}"/>
                    </a:ext>
                  </a:extLst>
                </p:cNvPr>
                <p:cNvSpPr/>
                <p:nvPr/>
              </p:nvSpPr>
              <p:spPr bwMode="auto">
                <a:xfrm>
                  <a:off x="4331689" y="2316589"/>
                  <a:ext cx="64008" cy="64008"/>
                </a:xfrm>
                <a:prstGeom prst="ellipse">
                  <a:avLst/>
                </a:prstGeom>
                <a:solidFill>
                  <a:srgbClr val="0B87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AT" sz="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" name="Freihandform 619">
                  <a:extLst>
                    <a:ext uri="{FF2B5EF4-FFF2-40B4-BE49-F238E27FC236}">
                      <a16:creationId xmlns:a16="http://schemas.microsoft.com/office/drawing/2014/main" id="{78EE515D-BC50-4AF7-A845-391DADD1D90C}"/>
                    </a:ext>
                  </a:extLst>
                </p:cNvPr>
                <p:cNvSpPr/>
                <p:nvPr/>
              </p:nvSpPr>
              <p:spPr bwMode="auto">
                <a:xfrm>
                  <a:off x="4388249" y="2189519"/>
                  <a:ext cx="205573" cy="114753"/>
                </a:xfrm>
                <a:custGeom>
                  <a:avLst/>
                  <a:gdLst>
                    <a:gd name="connsiteX0" fmla="*/ 0 w 683664"/>
                    <a:gd name="connsiteY0" fmla="*/ 239294 h 239294"/>
                    <a:gd name="connsiteX1" fmla="*/ 290557 w 683664"/>
                    <a:gd name="connsiteY1" fmla="*/ 12 h 239294"/>
                    <a:gd name="connsiteX2" fmla="*/ 683664 w 683664"/>
                    <a:gd name="connsiteY2" fmla="*/ 230748 h 23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3664" h="239294">
                      <a:moveTo>
                        <a:pt x="0" y="239294"/>
                      </a:moveTo>
                      <a:cubicBezTo>
                        <a:pt x="88306" y="120365"/>
                        <a:pt x="176613" y="1436"/>
                        <a:pt x="290557" y="12"/>
                      </a:cubicBezTo>
                      <a:cubicBezTo>
                        <a:pt x="404501" y="-1412"/>
                        <a:pt x="544082" y="114668"/>
                        <a:pt x="683664" y="230748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arrow" w="med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AT" sz="5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Freihandform 620">
                  <a:extLst>
                    <a:ext uri="{FF2B5EF4-FFF2-40B4-BE49-F238E27FC236}">
                      <a16:creationId xmlns:a16="http://schemas.microsoft.com/office/drawing/2014/main" id="{592975F4-3F6A-48B8-BEDF-5D22231E63A7}"/>
                    </a:ext>
                  </a:extLst>
                </p:cNvPr>
                <p:cNvSpPr/>
                <p:nvPr/>
              </p:nvSpPr>
              <p:spPr bwMode="auto">
                <a:xfrm flipH="1">
                  <a:off x="4212192" y="2083774"/>
                  <a:ext cx="238398" cy="102396"/>
                </a:xfrm>
                <a:custGeom>
                  <a:avLst/>
                  <a:gdLst>
                    <a:gd name="connsiteX0" fmla="*/ 0 w 1093862"/>
                    <a:gd name="connsiteY0" fmla="*/ 572568 h 799624"/>
                    <a:gd name="connsiteX1" fmla="*/ 213645 w 1093862"/>
                    <a:gd name="connsiteY1" fmla="*/ 769122 h 799624"/>
                    <a:gd name="connsiteX2" fmla="*/ 1093862 w 1093862"/>
                    <a:gd name="connsiteY2" fmla="*/ 0 h 799624"/>
                    <a:gd name="connsiteX0" fmla="*/ 0 w 1093862"/>
                    <a:gd name="connsiteY0" fmla="*/ 572568 h 723441"/>
                    <a:gd name="connsiteX1" fmla="*/ 341832 w 1093862"/>
                    <a:gd name="connsiteY1" fmla="*/ 675118 h 723441"/>
                    <a:gd name="connsiteX2" fmla="*/ 1093862 w 1093862"/>
                    <a:gd name="connsiteY2" fmla="*/ 0 h 723441"/>
                    <a:gd name="connsiteX0" fmla="*/ 0 w 1170774"/>
                    <a:gd name="connsiteY0" fmla="*/ 615297 h 740605"/>
                    <a:gd name="connsiteX1" fmla="*/ 418744 w 1170774"/>
                    <a:gd name="connsiteY1" fmla="*/ 675118 h 740605"/>
                    <a:gd name="connsiteX2" fmla="*/ 1170774 w 1170774"/>
                    <a:gd name="connsiteY2" fmla="*/ 0 h 740605"/>
                    <a:gd name="connsiteX0" fmla="*/ 0 w 1170774"/>
                    <a:gd name="connsiteY0" fmla="*/ 615297 h 738000"/>
                    <a:gd name="connsiteX1" fmla="*/ 418744 w 1170774"/>
                    <a:gd name="connsiteY1" fmla="*/ 675118 h 738000"/>
                    <a:gd name="connsiteX2" fmla="*/ 1170774 w 1170774"/>
                    <a:gd name="connsiteY2" fmla="*/ 0 h 738000"/>
                    <a:gd name="connsiteX0" fmla="*/ 0 w 1170774"/>
                    <a:gd name="connsiteY0" fmla="*/ 615297 h 730738"/>
                    <a:gd name="connsiteX1" fmla="*/ 418744 w 1170774"/>
                    <a:gd name="connsiteY1" fmla="*/ 675118 h 730738"/>
                    <a:gd name="connsiteX2" fmla="*/ 1170774 w 1170774"/>
                    <a:gd name="connsiteY2" fmla="*/ 0 h 730738"/>
                    <a:gd name="connsiteX0" fmla="*/ 0 w 1136591"/>
                    <a:gd name="connsiteY0" fmla="*/ 598206 h 724392"/>
                    <a:gd name="connsiteX1" fmla="*/ 384561 w 1136591"/>
                    <a:gd name="connsiteY1" fmla="*/ 675118 h 724392"/>
                    <a:gd name="connsiteX2" fmla="*/ 1136591 w 1136591"/>
                    <a:gd name="connsiteY2" fmla="*/ 0 h 724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36591" h="724392">
                      <a:moveTo>
                        <a:pt x="0" y="598206"/>
                      </a:moveTo>
                      <a:cubicBezTo>
                        <a:pt x="143854" y="710014"/>
                        <a:pt x="195129" y="774819"/>
                        <a:pt x="384561" y="675118"/>
                      </a:cubicBezTo>
                      <a:cubicBezTo>
                        <a:pt x="573993" y="575417"/>
                        <a:pt x="787637" y="336847"/>
                        <a:pt x="1136591" y="0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arrow" w="med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de-AT" sz="5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87" name="Ellipse 602">
                <a:extLst>
                  <a:ext uri="{FF2B5EF4-FFF2-40B4-BE49-F238E27FC236}">
                    <a16:creationId xmlns:a16="http://schemas.microsoft.com/office/drawing/2014/main" id="{E3E5859C-C71A-4BA2-8D6E-3D2C6C96AE57}"/>
                  </a:ext>
                </a:extLst>
              </p:cNvPr>
              <p:cNvSpPr/>
              <p:nvPr/>
            </p:nvSpPr>
            <p:spPr bwMode="auto">
              <a:xfrm rot="1315744">
                <a:off x="9430748" y="2644960"/>
                <a:ext cx="122674" cy="12267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50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Ellipse 602">
                <a:extLst>
                  <a:ext uri="{FF2B5EF4-FFF2-40B4-BE49-F238E27FC236}">
                    <a16:creationId xmlns:a16="http://schemas.microsoft.com/office/drawing/2014/main" id="{041F87C1-89C8-4C76-97A7-ACA9AB03A31E}"/>
                  </a:ext>
                </a:extLst>
              </p:cNvPr>
              <p:cNvSpPr/>
              <p:nvPr/>
            </p:nvSpPr>
            <p:spPr bwMode="auto">
              <a:xfrm rot="1315744">
                <a:off x="8607658" y="2357028"/>
                <a:ext cx="122674" cy="12267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50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Ellipse 602">
                <a:extLst>
                  <a:ext uri="{FF2B5EF4-FFF2-40B4-BE49-F238E27FC236}">
                    <a16:creationId xmlns:a16="http://schemas.microsoft.com/office/drawing/2014/main" id="{F73F356C-B42A-41BE-88E9-3306DCB3FCDF}"/>
                  </a:ext>
                </a:extLst>
              </p:cNvPr>
              <p:cNvSpPr/>
              <p:nvPr/>
            </p:nvSpPr>
            <p:spPr bwMode="auto">
              <a:xfrm rot="1315744">
                <a:off x="8392070" y="2882095"/>
                <a:ext cx="122674" cy="12267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50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Ellipse 602">
                <a:extLst>
                  <a:ext uri="{FF2B5EF4-FFF2-40B4-BE49-F238E27FC236}">
                    <a16:creationId xmlns:a16="http://schemas.microsoft.com/office/drawing/2014/main" id="{698E41F4-7BC0-45EA-985A-7B0FEA7D6BEC}"/>
                  </a:ext>
                </a:extLst>
              </p:cNvPr>
              <p:cNvSpPr/>
              <p:nvPr/>
            </p:nvSpPr>
            <p:spPr bwMode="auto">
              <a:xfrm rot="1315744">
                <a:off x="10326663" y="3176879"/>
                <a:ext cx="122674" cy="12267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50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Ellipse 602">
                <a:extLst>
                  <a:ext uri="{FF2B5EF4-FFF2-40B4-BE49-F238E27FC236}">
                    <a16:creationId xmlns:a16="http://schemas.microsoft.com/office/drawing/2014/main" id="{4C7A2B16-13E5-4FAC-B25B-D1A32BB232EE}"/>
                  </a:ext>
                </a:extLst>
              </p:cNvPr>
              <p:cNvSpPr/>
              <p:nvPr/>
            </p:nvSpPr>
            <p:spPr bwMode="auto">
              <a:xfrm rot="1315744">
                <a:off x="10096719" y="2644961"/>
                <a:ext cx="122674" cy="12267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50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Ellipse 602">
                <a:extLst>
                  <a:ext uri="{FF2B5EF4-FFF2-40B4-BE49-F238E27FC236}">
                    <a16:creationId xmlns:a16="http://schemas.microsoft.com/office/drawing/2014/main" id="{09F8BC8E-7CA1-4314-BCAB-4D56689DD6A5}"/>
                  </a:ext>
                </a:extLst>
              </p:cNvPr>
              <p:cNvSpPr/>
              <p:nvPr/>
            </p:nvSpPr>
            <p:spPr bwMode="auto">
              <a:xfrm rot="1315744">
                <a:off x="10144831" y="3441735"/>
                <a:ext cx="122674" cy="122674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5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8" name="Ellipse 602">
              <a:extLst>
                <a:ext uri="{FF2B5EF4-FFF2-40B4-BE49-F238E27FC236}">
                  <a16:creationId xmlns:a16="http://schemas.microsoft.com/office/drawing/2014/main" id="{9DCC92EA-2EDA-4D64-818E-5A4150E3954A}"/>
                </a:ext>
              </a:extLst>
            </p:cNvPr>
            <p:cNvSpPr/>
            <p:nvPr/>
          </p:nvSpPr>
          <p:spPr bwMode="auto">
            <a:xfrm rot="1315744">
              <a:off x="6307729" y="2245624"/>
              <a:ext cx="71611" cy="716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500">
                <a:solidFill>
                  <a:srgbClr val="000000"/>
                </a:solidFill>
              </a:endParaRPr>
            </a:p>
          </p:txBody>
        </p:sp>
        <p:sp>
          <p:nvSpPr>
            <p:cNvPr id="79" name="Ellipse 602">
              <a:extLst>
                <a:ext uri="{FF2B5EF4-FFF2-40B4-BE49-F238E27FC236}">
                  <a16:creationId xmlns:a16="http://schemas.microsoft.com/office/drawing/2014/main" id="{0AC6369E-0650-4593-B113-1BA212E96C5B}"/>
                </a:ext>
              </a:extLst>
            </p:cNvPr>
            <p:cNvSpPr/>
            <p:nvPr/>
          </p:nvSpPr>
          <p:spPr bwMode="auto">
            <a:xfrm rot="1315744">
              <a:off x="6396692" y="2334588"/>
              <a:ext cx="71611" cy="716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500">
                <a:solidFill>
                  <a:srgbClr val="000000"/>
                </a:solidFill>
              </a:endParaRPr>
            </a:p>
          </p:txBody>
        </p:sp>
        <p:sp>
          <p:nvSpPr>
            <p:cNvPr id="80" name="Ellipse 602">
              <a:extLst>
                <a:ext uri="{FF2B5EF4-FFF2-40B4-BE49-F238E27FC236}">
                  <a16:creationId xmlns:a16="http://schemas.microsoft.com/office/drawing/2014/main" id="{6D59D0BA-A31E-4FBB-A858-9086BFDA728F}"/>
                </a:ext>
              </a:extLst>
            </p:cNvPr>
            <p:cNvSpPr/>
            <p:nvPr/>
          </p:nvSpPr>
          <p:spPr bwMode="auto">
            <a:xfrm rot="1315744">
              <a:off x="6607595" y="2229051"/>
              <a:ext cx="71611" cy="716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500">
                <a:solidFill>
                  <a:srgbClr val="000000"/>
                </a:solidFill>
              </a:endParaRPr>
            </a:p>
          </p:txBody>
        </p:sp>
        <p:sp>
          <p:nvSpPr>
            <p:cNvPr id="81" name="Ellipse 602">
              <a:extLst>
                <a:ext uri="{FF2B5EF4-FFF2-40B4-BE49-F238E27FC236}">
                  <a16:creationId xmlns:a16="http://schemas.microsoft.com/office/drawing/2014/main" id="{6B8267BE-62AC-4F76-95AB-730ABC84F856}"/>
                </a:ext>
              </a:extLst>
            </p:cNvPr>
            <p:cNvSpPr/>
            <p:nvPr/>
          </p:nvSpPr>
          <p:spPr bwMode="auto">
            <a:xfrm rot="1315744">
              <a:off x="6574619" y="2512515"/>
              <a:ext cx="71611" cy="716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500">
                <a:solidFill>
                  <a:srgbClr val="000000"/>
                </a:solidFill>
              </a:endParaRPr>
            </a:p>
          </p:txBody>
        </p:sp>
        <p:sp>
          <p:nvSpPr>
            <p:cNvPr id="82" name="Ellipse 602">
              <a:extLst>
                <a:ext uri="{FF2B5EF4-FFF2-40B4-BE49-F238E27FC236}">
                  <a16:creationId xmlns:a16="http://schemas.microsoft.com/office/drawing/2014/main" id="{F5D35622-9CED-42ED-983E-0687384F3F36}"/>
                </a:ext>
              </a:extLst>
            </p:cNvPr>
            <p:cNvSpPr/>
            <p:nvPr/>
          </p:nvSpPr>
          <p:spPr bwMode="auto">
            <a:xfrm rot="1315744">
              <a:off x="6672877" y="2404133"/>
              <a:ext cx="71611" cy="716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500">
                <a:solidFill>
                  <a:srgbClr val="000000"/>
                </a:solidFill>
              </a:endParaRPr>
            </a:p>
          </p:txBody>
        </p:sp>
        <p:sp>
          <p:nvSpPr>
            <p:cNvPr id="83" name="Ellipse 602">
              <a:extLst>
                <a:ext uri="{FF2B5EF4-FFF2-40B4-BE49-F238E27FC236}">
                  <a16:creationId xmlns:a16="http://schemas.microsoft.com/office/drawing/2014/main" id="{AE686693-7360-4993-B053-42277B2A6C1D}"/>
                </a:ext>
              </a:extLst>
            </p:cNvPr>
            <p:cNvSpPr/>
            <p:nvPr/>
          </p:nvSpPr>
          <p:spPr bwMode="auto">
            <a:xfrm rot="1315744">
              <a:off x="6213453" y="2457095"/>
              <a:ext cx="71611" cy="716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500">
                <a:solidFill>
                  <a:srgbClr val="000000"/>
                </a:solidFill>
              </a:endParaRPr>
            </a:p>
          </p:txBody>
        </p:sp>
        <p:sp>
          <p:nvSpPr>
            <p:cNvPr id="84" name="Ellipse 602">
              <a:extLst>
                <a:ext uri="{FF2B5EF4-FFF2-40B4-BE49-F238E27FC236}">
                  <a16:creationId xmlns:a16="http://schemas.microsoft.com/office/drawing/2014/main" id="{730879E4-F3B1-45C3-888E-A04CF2A24656}"/>
                </a:ext>
              </a:extLst>
            </p:cNvPr>
            <p:cNvSpPr/>
            <p:nvPr/>
          </p:nvSpPr>
          <p:spPr bwMode="auto">
            <a:xfrm rot="1315744">
              <a:off x="6386880" y="2503135"/>
              <a:ext cx="71611" cy="71611"/>
            </a:xfrm>
            <a:prstGeom prst="ellipse">
              <a:avLst/>
            </a:prstGeom>
            <a:solidFill>
              <a:srgbClr val="0B87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de-AT" sz="500">
                <a:solidFill>
                  <a:srgbClr val="000000"/>
                </a:solidFill>
              </a:endParaRPr>
            </a:p>
          </p:txBody>
        </p:sp>
        <p:sp>
          <p:nvSpPr>
            <p:cNvPr id="85" name="Arrow: Right 84">
              <a:extLst>
                <a:ext uri="{FF2B5EF4-FFF2-40B4-BE49-F238E27FC236}">
                  <a16:creationId xmlns:a16="http://schemas.microsoft.com/office/drawing/2014/main" id="{DA7C7216-4702-4446-B802-6C8F77707768}"/>
                </a:ext>
              </a:extLst>
            </p:cNvPr>
            <p:cNvSpPr/>
            <p:nvPr/>
          </p:nvSpPr>
          <p:spPr bwMode="auto">
            <a:xfrm>
              <a:off x="6859152" y="2283200"/>
              <a:ext cx="567628" cy="296170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B42E8824-A2D3-4674-BAE3-1988F3CA7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05" r="6124" b="8006"/>
          <a:stretch/>
        </p:blipFill>
        <p:spPr>
          <a:xfrm>
            <a:off x="2074706" y="4857176"/>
            <a:ext cx="3549712" cy="1615796"/>
          </a:xfrm>
          <a:prstGeom prst="rect">
            <a:avLst/>
          </a:prstGeom>
        </p:spPr>
      </p:pic>
      <p:pic>
        <p:nvPicPr>
          <p:cNvPr id="114" name="Picture 113" descr="A picture containing indoor, sitting, dark, lit&#10;&#10;Description automatically generated">
            <a:extLst>
              <a:ext uri="{FF2B5EF4-FFF2-40B4-BE49-F238E27FC236}">
                <a16:creationId xmlns:a16="http://schemas.microsoft.com/office/drawing/2014/main" id="{8C41EE2F-68BE-40B4-8B7F-6CAAE219FF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t="27080" r="5652" b="31710"/>
          <a:stretch/>
        </p:blipFill>
        <p:spPr>
          <a:xfrm>
            <a:off x="6553663" y="4857175"/>
            <a:ext cx="3627829" cy="16157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7034855-FEB9-4BFA-855E-99E4FE76F27B}"/>
              </a:ext>
            </a:extLst>
          </p:cNvPr>
          <p:cNvGrpSpPr>
            <a:grpSpLocks noChangeAspect="1"/>
          </p:cNvGrpSpPr>
          <p:nvPr/>
        </p:nvGrpSpPr>
        <p:grpSpPr>
          <a:xfrm>
            <a:off x="10711474" y="4859382"/>
            <a:ext cx="1253404" cy="1811475"/>
            <a:chOff x="10623286" y="4989619"/>
            <a:chExt cx="957839" cy="1384311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A571345-8E27-47A2-AF92-93DF2E2137C2}"/>
                </a:ext>
              </a:extLst>
            </p:cNvPr>
            <p:cNvSpPr/>
            <p:nvPr/>
          </p:nvSpPr>
          <p:spPr bwMode="auto">
            <a:xfrm>
              <a:off x="10623286" y="4989619"/>
              <a:ext cx="957838" cy="409567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defTabSz="821532" rtl="0">
                <a:defRPr/>
              </a:pPr>
              <a:endParaRPr lang="en-NL">
                <a:ea typeface="+mn-ea"/>
                <a:cs typeface="+mn-cs"/>
              </a:endParaRPr>
            </a:p>
          </p:txBody>
        </p:sp>
        <p:pic>
          <p:nvPicPr>
            <p:cNvPr id="118" name="Picture 1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A48E7CB-3808-4204-BB04-0ADF8C785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9880" y="5078339"/>
              <a:ext cx="783852" cy="257104"/>
            </a:xfrm>
            <a:prstGeom prst="rect">
              <a:avLst/>
            </a:prstGeom>
          </p:spPr>
        </p:pic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52E4D0B-173F-417A-8BA4-11FBD5B9CAFB}"/>
                </a:ext>
              </a:extLst>
            </p:cNvPr>
            <p:cNvSpPr/>
            <p:nvPr/>
          </p:nvSpPr>
          <p:spPr bwMode="auto">
            <a:xfrm>
              <a:off x="10623286" y="5468612"/>
              <a:ext cx="957838" cy="409567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defTabSz="821532" rtl="0">
                <a:defRPr/>
              </a:pPr>
              <a:endParaRPr lang="en-NL">
                <a:ea typeface="+mn-ea"/>
                <a:cs typeface="+mn-cs"/>
              </a:endParaRPr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6948BBA7-F906-45AB-B9DE-17CAE838F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7198" y="5570260"/>
              <a:ext cx="765606" cy="202146"/>
            </a:xfrm>
            <a:prstGeom prst="rect">
              <a:avLst/>
            </a:prstGeom>
          </p:spPr>
        </p:pic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49D6FDD-7502-41D2-9C58-EC7BB401992B}"/>
                </a:ext>
              </a:extLst>
            </p:cNvPr>
            <p:cNvSpPr/>
            <p:nvPr/>
          </p:nvSpPr>
          <p:spPr bwMode="auto">
            <a:xfrm>
              <a:off x="10623287" y="5964363"/>
              <a:ext cx="957838" cy="409567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defTabSz="821532" rtl="0">
                <a:defRPr/>
              </a:pPr>
              <a:endParaRPr lang="en-NL">
                <a:ea typeface="+mn-ea"/>
                <a:cs typeface="+mn-cs"/>
              </a:endParaRPr>
            </a:p>
          </p:txBody>
        </p:sp>
        <p:pic>
          <p:nvPicPr>
            <p:cNvPr id="122" name="Picture 121" descr="Logo, company name&#10;&#10;Description automatically generated">
              <a:extLst>
                <a:ext uri="{FF2B5EF4-FFF2-40B4-BE49-F238E27FC236}">
                  <a16:creationId xmlns:a16="http://schemas.microsoft.com/office/drawing/2014/main" id="{3C6DBFB3-020C-491E-8001-9FB21DB50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68" r="-5405" b="23735"/>
            <a:stretch/>
          </p:blipFill>
          <p:spPr>
            <a:xfrm>
              <a:off x="10680502" y="6059995"/>
              <a:ext cx="857184" cy="248929"/>
            </a:xfrm>
            <a:prstGeom prst="rect">
              <a:avLst/>
            </a:prstGeom>
            <a:effectLst/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FC1A067-2FC1-45E4-BEE7-5C9AE982AD65}"/>
              </a:ext>
            </a:extLst>
          </p:cNvPr>
          <p:cNvGrpSpPr>
            <a:grpSpLocks noChangeAspect="1"/>
          </p:cNvGrpSpPr>
          <p:nvPr/>
        </p:nvGrpSpPr>
        <p:grpSpPr>
          <a:xfrm>
            <a:off x="130038" y="4729572"/>
            <a:ext cx="1506413" cy="1506413"/>
            <a:chOff x="18007470" y="4168798"/>
            <a:chExt cx="4536000" cy="4536000"/>
          </a:xfrm>
          <a:effectLst/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0EFE069-49E8-4554-84EA-6774707488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51537" y="4196257"/>
              <a:ext cx="4427508" cy="4428000"/>
            </a:xfrm>
            <a:prstGeom prst="ellipse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defTabSz="821532" rtl="0">
                <a:defRPr/>
              </a:pPr>
              <a:endParaRPr lang="en-NL">
                <a:ea typeface="+mn-ea"/>
                <a:cs typeface="+mn-cs"/>
              </a:endParaRPr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C62F7667-6C29-40CC-A2EE-087E4B8BCBA8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007470" y="4168798"/>
              <a:ext cx="4536000" cy="45360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0D8E42C-BF66-467A-9B53-5DF85BC9696A}"/>
              </a:ext>
            </a:extLst>
          </p:cNvPr>
          <p:cNvGrpSpPr/>
          <p:nvPr/>
        </p:nvGrpSpPr>
        <p:grpSpPr>
          <a:xfrm>
            <a:off x="405071" y="2531031"/>
            <a:ext cx="1060783" cy="639868"/>
            <a:chOff x="405071" y="2613410"/>
            <a:chExt cx="1060783" cy="639868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DAB0658F-BA01-4030-A143-533811891816}"/>
                </a:ext>
              </a:extLst>
            </p:cNvPr>
            <p:cNvSpPr/>
            <p:nvPr/>
          </p:nvSpPr>
          <p:spPr bwMode="auto">
            <a:xfrm>
              <a:off x="405071" y="2613410"/>
              <a:ext cx="1060783" cy="639868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defTabSz="821532" rtl="0">
                <a:defRPr/>
              </a:pPr>
              <a:endParaRPr lang="en-NL">
                <a:ea typeface="+mn-ea"/>
                <a:cs typeface="+mn-cs"/>
              </a:endParaRPr>
            </a:p>
          </p:txBody>
        </p:sp>
        <p:pic>
          <p:nvPicPr>
            <p:cNvPr id="128" name="Picture 2" descr="http://www.nioz.nl/files/Logo%27s%20webeditor/NWO-logo.png">
              <a:extLst>
                <a:ext uri="{FF2B5EF4-FFF2-40B4-BE49-F238E27FC236}">
                  <a16:creationId xmlns:a16="http://schemas.microsoft.com/office/drawing/2014/main" id="{A26D9EB0-CEFE-42BA-9341-9320F91A6D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46" y="2695902"/>
              <a:ext cx="865622" cy="434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CC7EDFD-D4D1-48E0-AEDB-607A2C51F191}"/>
              </a:ext>
            </a:extLst>
          </p:cNvPr>
          <p:cNvGrpSpPr/>
          <p:nvPr/>
        </p:nvGrpSpPr>
        <p:grpSpPr>
          <a:xfrm>
            <a:off x="10711819" y="2531031"/>
            <a:ext cx="1060783" cy="639868"/>
            <a:chOff x="10627739" y="2531031"/>
            <a:chExt cx="1060783" cy="639868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348491D-A8A4-41D1-8D9A-EBB38CB1F918}"/>
                </a:ext>
              </a:extLst>
            </p:cNvPr>
            <p:cNvSpPr/>
            <p:nvPr/>
          </p:nvSpPr>
          <p:spPr bwMode="auto">
            <a:xfrm>
              <a:off x="10627739" y="2531031"/>
              <a:ext cx="1060783" cy="639868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defTabSz="821532" rtl="0">
                <a:defRPr/>
              </a:pPr>
              <a:endParaRPr lang="en-NL">
                <a:ea typeface="+mn-ea"/>
                <a:cs typeface="+mn-cs"/>
              </a:endParaRPr>
            </a:p>
          </p:txBody>
        </p:sp>
        <p:pic>
          <p:nvPicPr>
            <p:cNvPr id="131" name="Picture 2" descr="http://www.nioz.nl/files/Logo%27s%20webeditor/NWO-logo.png">
              <a:extLst>
                <a:ext uri="{FF2B5EF4-FFF2-40B4-BE49-F238E27FC236}">
                  <a16:creationId xmlns:a16="http://schemas.microsoft.com/office/drawing/2014/main" id="{C0FA8003-3610-406B-A941-C81F4652D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4714" y="2613523"/>
              <a:ext cx="865622" cy="434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2" name="Image 5">
            <a:extLst>
              <a:ext uri="{FF2B5EF4-FFF2-40B4-BE49-F238E27FC236}">
                <a16:creationId xmlns:a16="http://schemas.microsoft.com/office/drawing/2014/main" id="{B8CF93B6-D29E-4D52-B612-F000FE5BC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16024" y="3808140"/>
            <a:ext cx="710379" cy="644504"/>
          </a:xfrm>
          <a:prstGeom prst="rect">
            <a:avLst/>
          </a:prstGeom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2F6C83-F60B-417F-AE2A-083491CB0ACD}"/>
              </a:ext>
            </a:extLst>
          </p:cNvPr>
          <p:cNvGrpSpPr/>
          <p:nvPr/>
        </p:nvGrpSpPr>
        <p:grpSpPr>
          <a:xfrm>
            <a:off x="10619008" y="4187183"/>
            <a:ext cx="1435626" cy="585871"/>
            <a:chOff x="10569522" y="4239733"/>
            <a:chExt cx="1435626" cy="585871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E75EFCDD-353D-452E-89B3-DBE760B59059}"/>
                </a:ext>
              </a:extLst>
            </p:cNvPr>
            <p:cNvSpPr/>
            <p:nvPr/>
          </p:nvSpPr>
          <p:spPr bwMode="auto">
            <a:xfrm>
              <a:off x="10569522" y="4271293"/>
              <a:ext cx="1435626" cy="510456"/>
            </a:xfrm>
            <a:prstGeom prst="rect">
              <a:avLst/>
            </a:prstGeom>
            <a:solidFill>
              <a:srgbClr val="002D59"/>
            </a:solidFill>
            <a:ln w="12700" cap="flat">
              <a:solidFill>
                <a:schemeClr val="bg1"/>
              </a:solidFill>
              <a:miter lim="4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defTabSz="821532" rtl="0">
                <a:defRPr/>
              </a:pPr>
              <a:endParaRPr lang="en-NL">
                <a:ea typeface="+mn-ea"/>
                <a:cs typeface="+mn-cs"/>
              </a:endParaRPr>
            </a:p>
          </p:txBody>
        </p:sp>
        <p:pic>
          <p:nvPicPr>
            <p:cNvPr id="133" name="Picture 132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BBA365B4-6DAB-4737-A16C-12F39F9FE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522" y="4239733"/>
              <a:ext cx="1435626" cy="585871"/>
            </a:xfrm>
            <a:prstGeom prst="rect">
              <a:avLst/>
            </a:prstGeom>
          </p:spPr>
        </p:pic>
      </p:grpSp>
      <p:sp>
        <p:nvSpPr>
          <p:cNvPr id="115" name="Rectangle 1">
            <a:extLst>
              <a:ext uri="{FF2B5EF4-FFF2-40B4-BE49-F238E27FC236}">
                <a16:creationId xmlns:a16="http://schemas.microsoft.com/office/drawing/2014/main" id="{139B73B7-DB53-4980-A4F3-23148221A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58" y="6196081"/>
            <a:ext cx="12352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M. J. Holland &amp;</a:t>
            </a:r>
          </a:p>
          <a:p>
            <a:pPr algn="l" eaLnBrk="0" hangingPunct="0"/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T. L. Nicholson </a:t>
            </a:r>
          </a:p>
          <a:p>
            <a:pPr algn="l" eaLnBrk="0" hangingPunct="0"/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groups</a:t>
            </a:r>
          </a:p>
        </p:txBody>
      </p:sp>
      <p:sp>
        <p:nvSpPr>
          <p:cNvPr id="116" name="Rectangle 1">
            <a:extLst>
              <a:ext uri="{FF2B5EF4-FFF2-40B4-BE49-F238E27FC236}">
                <a16:creationId xmlns:a16="http://schemas.microsoft.com/office/drawing/2014/main" id="{D2438B89-8793-4FBC-A086-2F9EE75B5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15" y="4502923"/>
            <a:ext cx="14382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Quantum Flagship</a:t>
            </a:r>
          </a:p>
        </p:txBody>
      </p:sp>
    </p:spTree>
    <p:extLst>
      <p:ext uri="{BB962C8B-B14F-4D97-AF65-F5344CB8AC3E}">
        <p14:creationId xmlns:p14="http://schemas.microsoft.com/office/powerpoint/2010/main" val="41428534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4AF478-4A4B-4162-ADCD-A08B96E23E70}"/>
              </a:ext>
            </a:extLst>
          </p:cNvPr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8F7B826-4422-4817-945E-B96AD6BE1726}"/>
              </a:ext>
            </a:extLst>
          </p:cNvPr>
          <p:cNvSpPr/>
          <p:nvPr/>
        </p:nvSpPr>
        <p:spPr bwMode="auto">
          <a:xfrm>
            <a:off x="0" y="1"/>
            <a:ext cx="12192000" cy="687868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5720" tIns="22860" rIns="45720" bIns="22860" numCol="1" rtlCol="0" anchor="ctr" anchorCtr="0" compatLnSpc="1">
            <a:prstTxWarp prst="textNoShape">
              <a:avLst/>
            </a:prstTxWarp>
          </a:bodyPr>
          <a:lstStyle/>
          <a:p>
            <a:pPr defTabSz="457200"/>
            <a:endParaRPr lang="en-NL" sz="900" ker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8126" y="-25637"/>
            <a:ext cx="9229877" cy="6904324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 bwMode="auto">
          <a:xfrm>
            <a:off x="1882212" y="816156"/>
            <a:ext cx="1645033" cy="1278114"/>
          </a:xfrm>
          <a:custGeom>
            <a:avLst/>
            <a:gdLst>
              <a:gd name="connsiteX0" fmla="*/ 159798 w 2026740"/>
              <a:gd name="connsiteY0" fmla="*/ 886735 h 1268597"/>
              <a:gd name="connsiteX1" fmla="*/ 1824475 w 2026740"/>
              <a:gd name="connsiteY1" fmla="*/ 3597 h 1268597"/>
              <a:gd name="connsiteX2" fmla="*/ 1824475 w 2026740"/>
              <a:gd name="connsiteY2" fmla="*/ 601474 h 1268597"/>
              <a:gd name="connsiteX3" fmla="*/ 253583 w 2026740"/>
              <a:gd name="connsiteY3" fmla="*/ 1261874 h 1268597"/>
              <a:gd name="connsiteX4" fmla="*/ 159798 w 2026740"/>
              <a:gd name="connsiteY4" fmla="*/ 886735 h 1268597"/>
              <a:gd name="connsiteX0" fmla="*/ 159798 w 1945302"/>
              <a:gd name="connsiteY0" fmla="*/ 948428 h 1330290"/>
              <a:gd name="connsiteX1" fmla="*/ 1824475 w 1945302"/>
              <a:gd name="connsiteY1" fmla="*/ 65290 h 1330290"/>
              <a:gd name="connsiteX2" fmla="*/ 1824475 w 1945302"/>
              <a:gd name="connsiteY2" fmla="*/ 663167 h 1330290"/>
              <a:gd name="connsiteX3" fmla="*/ 253583 w 1945302"/>
              <a:gd name="connsiteY3" fmla="*/ 1323567 h 1330290"/>
              <a:gd name="connsiteX4" fmla="*/ 159798 w 1945302"/>
              <a:gd name="connsiteY4" fmla="*/ 948428 h 1330290"/>
              <a:gd name="connsiteX0" fmla="*/ 159798 w 1947157"/>
              <a:gd name="connsiteY0" fmla="*/ 883685 h 1265547"/>
              <a:gd name="connsiteX1" fmla="*/ 1824475 w 1947157"/>
              <a:gd name="connsiteY1" fmla="*/ 547 h 1265547"/>
              <a:gd name="connsiteX2" fmla="*/ 1824475 w 1947157"/>
              <a:gd name="connsiteY2" fmla="*/ 598424 h 1265547"/>
              <a:gd name="connsiteX3" fmla="*/ 253583 w 1947157"/>
              <a:gd name="connsiteY3" fmla="*/ 1258824 h 1265547"/>
              <a:gd name="connsiteX4" fmla="*/ 159798 w 1947157"/>
              <a:gd name="connsiteY4" fmla="*/ 883685 h 1265547"/>
              <a:gd name="connsiteX0" fmla="*/ 159798 w 1842179"/>
              <a:gd name="connsiteY0" fmla="*/ 883685 h 1265547"/>
              <a:gd name="connsiteX1" fmla="*/ 1824475 w 1842179"/>
              <a:gd name="connsiteY1" fmla="*/ 547 h 1265547"/>
              <a:gd name="connsiteX2" fmla="*/ 1824475 w 1842179"/>
              <a:gd name="connsiteY2" fmla="*/ 598424 h 1265547"/>
              <a:gd name="connsiteX3" fmla="*/ 253583 w 1842179"/>
              <a:gd name="connsiteY3" fmla="*/ 1258824 h 1265547"/>
              <a:gd name="connsiteX4" fmla="*/ 159798 w 1842179"/>
              <a:gd name="connsiteY4" fmla="*/ 883685 h 1265547"/>
              <a:gd name="connsiteX0" fmla="*/ 159798 w 1842179"/>
              <a:gd name="connsiteY0" fmla="*/ 883685 h 1265547"/>
              <a:gd name="connsiteX1" fmla="*/ 1824475 w 1842179"/>
              <a:gd name="connsiteY1" fmla="*/ 547 h 1265547"/>
              <a:gd name="connsiteX2" fmla="*/ 1824475 w 1842179"/>
              <a:gd name="connsiteY2" fmla="*/ 598424 h 1265547"/>
              <a:gd name="connsiteX3" fmla="*/ 253583 w 1842179"/>
              <a:gd name="connsiteY3" fmla="*/ 1258824 h 1265547"/>
              <a:gd name="connsiteX4" fmla="*/ 159798 w 1842179"/>
              <a:gd name="connsiteY4" fmla="*/ 883685 h 1265547"/>
              <a:gd name="connsiteX0" fmla="*/ 106654 w 1789035"/>
              <a:gd name="connsiteY0" fmla="*/ 883685 h 1259634"/>
              <a:gd name="connsiteX1" fmla="*/ 1771331 w 1789035"/>
              <a:gd name="connsiteY1" fmla="*/ 547 h 1259634"/>
              <a:gd name="connsiteX2" fmla="*/ 1771331 w 1789035"/>
              <a:gd name="connsiteY2" fmla="*/ 598424 h 1259634"/>
              <a:gd name="connsiteX3" fmla="*/ 200439 w 1789035"/>
              <a:gd name="connsiteY3" fmla="*/ 1258824 h 1259634"/>
              <a:gd name="connsiteX4" fmla="*/ 106654 w 1789035"/>
              <a:gd name="connsiteY4" fmla="*/ 883685 h 1259634"/>
              <a:gd name="connsiteX0" fmla="*/ 100371 w 1782752"/>
              <a:gd name="connsiteY0" fmla="*/ 883685 h 1258825"/>
              <a:gd name="connsiteX1" fmla="*/ 1765048 w 1782752"/>
              <a:gd name="connsiteY1" fmla="*/ 547 h 1258825"/>
              <a:gd name="connsiteX2" fmla="*/ 1765048 w 1782752"/>
              <a:gd name="connsiteY2" fmla="*/ 598424 h 1258825"/>
              <a:gd name="connsiteX3" fmla="*/ 194156 w 1782752"/>
              <a:gd name="connsiteY3" fmla="*/ 1258824 h 1258825"/>
              <a:gd name="connsiteX4" fmla="*/ 100371 w 1782752"/>
              <a:gd name="connsiteY4" fmla="*/ 883685 h 1258825"/>
              <a:gd name="connsiteX0" fmla="*/ 246 w 1682627"/>
              <a:gd name="connsiteY0" fmla="*/ 883566 h 1258705"/>
              <a:gd name="connsiteX1" fmla="*/ 1664923 w 1682627"/>
              <a:gd name="connsiteY1" fmla="*/ 428 h 1258705"/>
              <a:gd name="connsiteX2" fmla="*/ 1664923 w 1682627"/>
              <a:gd name="connsiteY2" fmla="*/ 598305 h 1258705"/>
              <a:gd name="connsiteX3" fmla="*/ 94031 w 1682627"/>
              <a:gd name="connsiteY3" fmla="*/ 1258705 h 1258705"/>
              <a:gd name="connsiteX4" fmla="*/ 246 w 1682627"/>
              <a:gd name="connsiteY4" fmla="*/ 883566 h 1258705"/>
              <a:gd name="connsiteX0" fmla="*/ 239 w 1670169"/>
              <a:gd name="connsiteY0" fmla="*/ 884826 h 1259965"/>
              <a:gd name="connsiteX1" fmla="*/ 1664916 w 1670169"/>
              <a:gd name="connsiteY1" fmla="*/ 1688 h 1259965"/>
              <a:gd name="connsiteX2" fmla="*/ 1664916 w 1670169"/>
              <a:gd name="connsiteY2" fmla="*/ 599565 h 1259965"/>
              <a:gd name="connsiteX3" fmla="*/ 94024 w 1670169"/>
              <a:gd name="connsiteY3" fmla="*/ 1259965 h 1259965"/>
              <a:gd name="connsiteX4" fmla="*/ 239 w 1670169"/>
              <a:gd name="connsiteY4" fmla="*/ 884826 h 1259965"/>
              <a:gd name="connsiteX0" fmla="*/ 239 w 1670169"/>
              <a:gd name="connsiteY0" fmla="*/ 884826 h 1259965"/>
              <a:gd name="connsiteX1" fmla="*/ 1664916 w 1670169"/>
              <a:gd name="connsiteY1" fmla="*/ 1688 h 1259965"/>
              <a:gd name="connsiteX2" fmla="*/ 1664916 w 1670169"/>
              <a:gd name="connsiteY2" fmla="*/ 599565 h 1259965"/>
              <a:gd name="connsiteX3" fmla="*/ 94024 w 1670169"/>
              <a:gd name="connsiteY3" fmla="*/ 1259965 h 1259965"/>
              <a:gd name="connsiteX4" fmla="*/ 239 w 1670169"/>
              <a:gd name="connsiteY4" fmla="*/ 884826 h 1259965"/>
              <a:gd name="connsiteX0" fmla="*/ 239 w 1670169"/>
              <a:gd name="connsiteY0" fmla="*/ 884826 h 1259965"/>
              <a:gd name="connsiteX1" fmla="*/ 1664916 w 1670169"/>
              <a:gd name="connsiteY1" fmla="*/ 1688 h 1259965"/>
              <a:gd name="connsiteX2" fmla="*/ 1664916 w 1670169"/>
              <a:gd name="connsiteY2" fmla="*/ 599565 h 1259965"/>
              <a:gd name="connsiteX3" fmla="*/ 94024 w 1670169"/>
              <a:gd name="connsiteY3" fmla="*/ 1259965 h 1259965"/>
              <a:gd name="connsiteX4" fmla="*/ 239 w 1670169"/>
              <a:gd name="connsiteY4" fmla="*/ 884826 h 1259965"/>
              <a:gd name="connsiteX0" fmla="*/ 70712 w 1829581"/>
              <a:gd name="connsiteY0" fmla="*/ 869779 h 1263873"/>
              <a:gd name="connsiteX1" fmla="*/ 1704128 w 1829581"/>
              <a:gd name="connsiteY1" fmla="*/ 2272 h 1263873"/>
              <a:gd name="connsiteX2" fmla="*/ 1704128 w 1829581"/>
              <a:gd name="connsiteY2" fmla="*/ 600149 h 1263873"/>
              <a:gd name="connsiteX3" fmla="*/ 133236 w 1829581"/>
              <a:gd name="connsiteY3" fmla="*/ 1260549 h 1263873"/>
              <a:gd name="connsiteX4" fmla="*/ 70712 w 1829581"/>
              <a:gd name="connsiteY4" fmla="*/ 869779 h 1263873"/>
              <a:gd name="connsiteX0" fmla="*/ 295 w 1759164"/>
              <a:gd name="connsiteY0" fmla="*/ 869779 h 1260553"/>
              <a:gd name="connsiteX1" fmla="*/ 1633711 w 1759164"/>
              <a:gd name="connsiteY1" fmla="*/ 2272 h 1260553"/>
              <a:gd name="connsiteX2" fmla="*/ 1633711 w 1759164"/>
              <a:gd name="connsiteY2" fmla="*/ 600149 h 1260553"/>
              <a:gd name="connsiteX3" fmla="*/ 62819 w 1759164"/>
              <a:gd name="connsiteY3" fmla="*/ 1260549 h 1260553"/>
              <a:gd name="connsiteX4" fmla="*/ 295 w 1759164"/>
              <a:gd name="connsiteY4" fmla="*/ 869779 h 1260553"/>
              <a:gd name="connsiteX0" fmla="*/ 248 w 1643982"/>
              <a:gd name="connsiteY0" fmla="*/ 868060 h 1258834"/>
              <a:gd name="connsiteX1" fmla="*/ 1633664 w 1643982"/>
              <a:gd name="connsiteY1" fmla="*/ 553 h 1258834"/>
              <a:gd name="connsiteX2" fmla="*/ 1633664 w 1643982"/>
              <a:gd name="connsiteY2" fmla="*/ 598430 h 1258834"/>
              <a:gd name="connsiteX3" fmla="*/ 62772 w 1643982"/>
              <a:gd name="connsiteY3" fmla="*/ 1258830 h 1258834"/>
              <a:gd name="connsiteX4" fmla="*/ 248 w 1643982"/>
              <a:gd name="connsiteY4" fmla="*/ 868060 h 1258834"/>
              <a:gd name="connsiteX0" fmla="*/ 112878 w 1756612"/>
              <a:gd name="connsiteY0" fmla="*/ 868060 h 1269851"/>
              <a:gd name="connsiteX1" fmla="*/ 1746294 w 1756612"/>
              <a:gd name="connsiteY1" fmla="*/ 553 h 1269851"/>
              <a:gd name="connsiteX2" fmla="*/ 1746294 w 1756612"/>
              <a:gd name="connsiteY2" fmla="*/ 598430 h 1269851"/>
              <a:gd name="connsiteX3" fmla="*/ 145106 w 1756612"/>
              <a:gd name="connsiteY3" fmla="*/ 1269847 h 1269851"/>
              <a:gd name="connsiteX4" fmla="*/ 112878 w 1756612"/>
              <a:gd name="connsiteY4" fmla="*/ 868060 h 1269851"/>
              <a:gd name="connsiteX0" fmla="*/ 1339 w 1645073"/>
              <a:gd name="connsiteY0" fmla="*/ 868060 h 1269851"/>
              <a:gd name="connsiteX1" fmla="*/ 1634755 w 1645073"/>
              <a:gd name="connsiteY1" fmla="*/ 553 h 1269851"/>
              <a:gd name="connsiteX2" fmla="*/ 1634755 w 1645073"/>
              <a:gd name="connsiteY2" fmla="*/ 598430 h 1269851"/>
              <a:gd name="connsiteX3" fmla="*/ 33567 w 1645073"/>
              <a:gd name="connsiteY3" fmla="*/ 1269847 h 1269851"/>
              <a:gd name="connsiteX4" fmla="*/ 1339 w 1645073"/>
              <a:gd name="connsiteY4" fmla="*/ 868060 h 1269851"/>
              <a:gd name="connsiteX0" fmla="*/ 119914 w 1763648"/>
              <a:gd name="connsiteY0" fmla="*/ 868060 h 1278114"/>
              <a:gd name="connsiteX1" fmla="*/ 1753330 w 1763648"/>
              <a:gd name="connsiteY1" fmla="*/ 553 h 1278114"/>
              <a:gd name="connsiteX2" fmla="*/ 1753330 w 1763648"/>
              <a:gd name="connsiteY2" fmla="*/ 598430 h 1278114"/>
              <a:gd name="connsiteX3" fmla="*/ 130108 w 1763648"/>
              <a:gd name="connsiteY3" fmla="*/ 1278110 h 1278114"/>
              <a:gd name="connsiteX4" fmla="*/ 119914 w 1763648"/>
              <a:gd name="connsiteY4" fmla="*/ 868060 h 1278114"/>
              <a:gd name="connsiteX0" fmla="*/ 1299 w 1645033"/>
              <a:gd name="connsiteY0" fmla="*/ 868060 h 1278114"/>
              <a:gd name="connsiteX1" fmla="*/ 1634715 w 1645033"/>
              <a:gd name="connsiteY1" fmla="*/ 553 h 1278114"/>
              <a:gd name="connsiteX2" fmla="*/ 1634715 w 1645033"/>
              <a:gd name="connsiteY2" fmla="*/ 598430 h 1278114"/>
              <a:gd name="connsiteX3" fmla="*/ 11493 w 1645033"/>
              <a:gd name="connsiteY3" fmla="*/ 1278110 h 1278114"/>
              <a:gd name="connsiteX4" fmla="*/ 1299 w 1645033"/>
              <a:gd name="connsiteY4" fmla="*/ 868060 h 127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033" h="1278114">
                <a:moveTo>
                  <a:pt x="1299" y="868060"/>
                </a:moveTo>
                <a:cubicBezTo>
                  <a:pt x="4677" y="872717"/>
                  <a:pt x="1628203" y="22045"/>
                  <a:pt x="1634715" y="553"/>
                </a:cubicBezTo>
                <a:cubicBezTo>
                  <a:pt x="1641227" y="-20939"/>
                  <a:pt x="1654253" y="591916"/>
                  <a:pt x="1634715" y="598430"/>
                </a:cubicBezTo>
                <a:cubicBezTo>
                  <a:pt x="1634716" y="589312"/>
                  <a:pt x="21913" y="1280064"/>
                  <a:pt x="11493" y="1278110"/>
                </a:cubicBezTo>
                <a:cubicBezTo>
                  <a:pt x="1073" y="1276156"/>
                  <a:pt x="-2079" y="863403"/>
                  <a:pt x="1299" y="868060"/>
                </a:cubicBezTo>
                <a:close/>
              </a:path>
            </a:pathLst>
          </a:custGeom>
          <a:solidFill>
            <a:srgbClr val="FEE448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7" name="Rounded Rectangle 86"/>
          <p:cNvSpPr/>
          <p:nvPr/>
        </p:nvSpPr>
        <p:spPr bwMode="auto">
          <a:xfrm>
            <a:off x="1497205" y="4965448"/>
            <a:ext cx="954679" cy="640721"/>
          </a:xfrm>
          <a:prstGeom prst="roundRect">
            <a:avLst/>
          </a:prstGeom>
          <a:solidFill>
            <a:schemeClr val="tx1">
              <a:alpha val="2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00"/>
              </a:solidFill>
            </a:endParaRPr>
          </a:p>
        </p:txBody>
      </p:sp>
      <p:sp>
        <p:nvSpPr>
          <p:cNvPr id="91" name="Rechteck 5"/>
          <p:cNvSpPr/>
          <p:nvPr/>
        </p:nvSpPr>
        <p:spPr>
          <a:xfrm>
            <a:off x="-22354" y="2437015"/>
            <a:ext cx="1484317" cy="461665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FF6600"/>
                </a:solidFill>
                <a:latin typeface="Calibri" panose="020F0502020204030204"/>
              </a:rPr>
              <a:t>Premjith </a:t>
            </a:r>
            <a:r>
              <a:rPr lang="en-AU" sz="1200" dirty="0" err="1">
                <a:solidFill>
                  <a:srgbClr val="FF6600"/>
                </a:solidFill>
                <a:latin typeface="Calibri" panose="020F0502020204030204"/>
              </a:rPr>
              <a:t>Thekkeppat</a:t>
            </a:r>
            <a:endParaRPr lang="en-AU" sz="1200" dirty="0">
              <a:solidFill>
                <a:srgbClr val="FF6600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AT" sz="1200" dirty="0">
                <a:solidFill>
                  <a:srgbClr val="FF660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FF6600"/>
                </a:solidFill>
                <a:latin typeface="Calibri"/>
              </a:rPr>
              <a:t>PhD</a:t>
            </a:r>
            <a:r>
              <a:rPr lang="de-AT" sz="1200" dirty="0">
                <a:solidFill>
                  <a:srgbClr val="FF6600"/>
                </a:solidFill>
                <a:latin typeface="Calibri"/>
              </a:rPr>
              <a:t>)</a:t>
            </a:r>
            <a:endParaRPr lang="de-DE" sz="1200" dirty="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97" name="Rounded Rectangle 96"/>
          <p:cNvSpPr/>
          <p:nvPr/>
        </p:nvSpPr>
        <p:spPr bwMode="auto">
          <a:xfrm>
            <a:off x="3986870" y="1212031"/>
            <a:ext cx="844099" cy="626744"/>
          </a:xfrm>
          <a:prstGeom prst="roundRect">
            <a:avLst/>
          </a:prstGeom>
          <a:solidFill>
            <a:schemeClr val="tx1">
              <a:alpha val="2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00"/>
              </a:solidFill>
            </a:endParaRPr>
          </a:p>
        </p:txBody>
      </p:sp>
      <p:sp>
        <p:nvSpPr>
          <p:cNvPr id="67" name="Rechteck 6"/>
          <p:cNvSpPr/>
          <p:nvPr/>
        </p:nvSpPr>
        <p:spPr>
          <a:xfrm>
            <a:off x="10799897" y="6450008"/>
            <a:ext cx="1326045" cy="461665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srgbClr val="00B0F0"/>
                </a:solidFill>
                <a:latin typeface="Calibri"/>
              </a:rPr>
              <a:t>Ivo Knottnerus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00B0F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00B0F0"/>
                </a:solidFill>
                <a:latin typeface="Calibri"/>
              </a:rPr>
              <a:t>PhD</a:t>
            </a:r>
            <a:r>
              <a:rPr lang="de-AT" sz="1200" dirty="0">
                <a:solidFill>
                  <a:srgbClr val="00B0F0"/>
                </a:solidFill>
                <a:latin typeface="Calibri"/>
              </a:rPr>
              <a:t>)</a:t>
            </a:r>
            <a:endParaRPr lang="de-DE" sz="1200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7358972" y="2705560"/>
            <a:ext cx="1165704" cy="428015"/>
          </a:xfrm>
          <a:prstGeom prst="roundRect">
            <a:avLst/>
          </a:prstGeom>
          <a:solidFill>
            <a:schemeClr val="tx1">
              <a:alpha val="3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38124" y="-33318"/>
            <a:ext cx="9229876" cy="635412"/>
          </a:xfrm>
        </p:spPr>
        <p:txBody>
          <a:bodyPr>
            <a:noAutofit/>
          </a:bodyPr>
          <a:lstStyle/>
          <a:p>
            <a:pPr algn="ctr"/>
            <a:r>
              <a:rPr lang="de-DE" sz="4000" dirty="0">
                <a:latin typeface="Calibri Light" panose="020F0302020204030204" pitchFamily="34" charset="0"/>
              </a:rPr>
              <a:t>The </a:t>
            </a:r>
            <a:r>
              <a:rPr lang="de-DE" sz="4000" dirty="0" err="1">
                <a:latin typeface="Calibri Light" panose="020F0302020204030204" pitchFamily="34" charset="0"/>
              </a:rPr>
              <a:t>team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4398719" y="4683543"/>
            <a:ext cx="716005" cy="738187"/>
          </a:xfrm>
          <a:prstGeom prst="roundRect">
            <a:avLst/>
          </a:prstGeom>
          <a:solidFill>
            <a:schemeClr val="tx1">
              <a:alpha val="2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00"/>
              </a:solidFill>
            </a:endParaRPr>
          </a:p>
        </p:txBody>
      </p:sp>
      <p:sp>
        <p:nvSpPr>
          <p:cNvPr id="33" name="Rechteck 7"/>
          <p:cNvSpPr/>
          <p:nvPr/>
        </p:nvSpPr>
        <p:spPr>
          <a:xfrm>
            <a:off x="4476211" y="4661017"/>
            <a:ext cx="557718" cy="646331"/>
          </a:xfrm>
          <a:prstGeom prst="rect">
            <a:avLst/>
          </a:prstGeom>
          <a:effectLst>
            <a:outerShdw blurRad="127000" algn="ctr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srgbClr val="33CAFF"/>
                </a:solidFill>
                <a:latin typeface="Calibri"/>
              </a:rPr>
              <a:t>Alex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33CAFF"/>
                </a:solidFill>
                <a:latin typeface="Calibri"/>
              </a:rPr>
              <a:t>Urech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33CAFF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33CAFF"/>
                </a:solidFill>
                <a:latin typeface="Calibri"/>
              </a:rPr>
              <a:t>PhD</a:t>
            </a:r>
            <a:r>
              <a:rPr lang="de-AT" sz="1200" dirty="0">
                <a:solidFill>
                  <a:srgbClr val="33CAFF"/>
                </a:solidFill>
                <a:latin typeface="Calibri"/>
              </a:rPr>
              <a:t>)</a:t>
            </a:r>
            <a:endParaRPr lang="de-DE" sz="1200" dirty="0">
              <a:solidFill>
                <a:srgbClr val="33CAFF"/>
              </a:solidFill>
              <a:latin typeface="Calibri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9414496" y="3208797"/>
            <a:ext cx="716005" cy="598839"/>
          </a:xfrm>
          <a:prstGeom prst="roundRect">
            <a:avLst/>
          </a:prstGeom>
          <a:solidFill>
            <a:schemeClr val="tx1">
              <a:alpha val="2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3096706" y="2816933"/>
            <a:ext cx="823948" cy="605869"/>
          </a:xfrm>
          <a:prstGeom prst="roundRect">
            <a:avLst/>
          </a:prstGeom>
          <a:solidFill>
            <a:schemeClr val="tx1">
              <a:alpha val="5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5298461" y="2636912"/>
            <a:ext cx="740398" cy="594534"/>
          </a:xfrm>
          <a:prstGeom prst="roundRect">
            <a:avLst/>
          </a:prstGeom>
          <a:solidFill>
            <a:schemeClr val="tx1">
              <a:alpha val="3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5775481" y="3320988"/>
            <a:ext cx="690236" cy="620520"/>
          </a:xfrm>
          <a:prstGeom prst="roundRect">
            <a:avLst/>
          </a:prstGeom>
          <a:solidFill>
            <a:schemeClr val="tx1">
              <a:alpha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4" name="Rechteck 5"/>
          <p:cNvSpPr/>
          <p:nvPr/>
        </p:nvSpPr>
        <p:spPr>
          <a:xfrm>
            <a:off x="9433825" y="3188877"/>
            <a:ext cx="665118" cy="646331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prstClr val="white"/>
                </a:solidFill>
                <a:latin typeface="Calibri"/>
              </a:rPr>
              <a:t>Florian</a:t>
            </a:r>
          </a:p>
          <a:p>
            <a:pPr eaLnBrk="0" hangingPunct="0">
              <a:defRPr/>
            </a:pPr>
            <a:r>
              <a:rPr lang="de-AT" sz="1200" dirty="0">
                <a:solidFill>
                  <a:prstClr val="white"/>
                </a:solidFill>
                <a:latin typeface="Calibri"/>
              </a:rPr>
              <a:t>Schreck</a:t>
            </a:r>
          </a:p>
          <a:p>
            <a:pPr eaLnBrk="0" hangingPunct="0">
              <a:defRPr/>
            </a:pPr>
            <a:r>
              <a:rPr lang="de-AT" sz="1200" dirty="0">
                <a:solidFill>
                  <a:prstClr val="white"/>
                </a:solidFill>
                <a:latin typeface="Calibri"/>
              </a:rPr>
              <a:t>(PI)</a:t>
            </a:r>
            <a:endParaRPr lang="de-DE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Rechteck 8"/>
          <p:cNvSpPr/>
          <p:nvPr/>
        </p:nvSpPr>
        <p:spPr>
          <a:xfrm>
            <a:off x="3051884" y="2817623"/>
            <a:ext cx="918841" cy="646331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srgbClr val="FFC000"/>
                </a:solidFill>
                <a:latin typeface="Calibri"/>
              </a:rPr>
              <a:t>Chun-Chia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C000"/>
                </a:solidFill>
                <a:latin typeface="Calibri"/>
              </a:rPr>
              <a:t>Chen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C00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FFC000"/>
                </a:solidFill>
                <a:latin typeface="Calibri"/>
              </a:rPr>
              <a:t>former</a:t>
            </a:r>
            <a:r>
              <a:rPr lang="de-AT" sz="1200" dirty="0">
                <a:solidFill>
                  <a:srgbClr val="FFC000"/>
                </a:solidFill>
                <a:latin typeface="Calibri"/>
              </a:rPr>
              <a:t> PD)</a:t>
            </a:r>
            <a:endParaRPr lang="de-DE" sz="1200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2170844" y="3685702"/>
            <a:ext cx="960499" cy="618064"/>
          </a:xfrm>
          <a:prstGeom prst="roundRect">
            <a:avLst/>
          </a:prstGeom>
          <a:solidFill>
            <a:schemeClr val="tx1">
              <a:alpha val="5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00"/>
              </a:solidFill>
            </a:endParaRPr>
          </a:p>
        </p:txBody>
      </p:sp>
      <p:sp>
        <p:nvSpPr>
          <p:cNvPr id="42" name="Rechteck 8"/>
          <p:cNvSpPr/>
          <p:nvPr/>
        </p:nvSpPr>
        <p:spPr>
          <a:xfrm>
            <a:off x="2124662" y="3692933"/>
            <a:ext cx="998991" cy="646331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srgbClr val="FF6600"/>
                </a:solidFill>
                <a:latin typeface="Calibri"/>
              </a:rPr>
              <a:t>Vincent</a:t>
            </a:r>
          </a:p>
          <a:p>
            <a:pPr eaLnBrk="0" hangingPunct="0">
              <a:defRPr/>
            </a:pPr>
            <a:r>
              <a:rPr lang="de-AT" sz="1200" dirty="0" err="1">
                <a:solidFill>
                  <a:srgbClr val="FF6600"/>
                </a:solidFill>
                <a:latin typeface="Calibri"/>
              </a:rPr>
              <a:t>Barbé</a:t>
            </a:r>
            <a:endParaRPr lang="de-AT" sz="1200" dirty="0">
              <a:solidFill>
                <a:srgbClr val="FF6600"/>
              </a:solidFill>
              <a:latin typeface="Calibri"/>
            </a:endParaRPr>
          </a:p>
          <a:p>
            <a:pPr eaLnBrk="0" hangingPunct="0">
              <a:defRPr/>
            </a:pPr>
            <a:r>
              <a:rPr lang="de-AT" sz="1200" dirty="0">
                <a:solidFill>
                  <a:srgbClr val="FF660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FF6600"/>
                </a:solidFill>
                <a:latin typeface="Calibri"/>
              </a:rPr>
              <a:t>former</a:t>
            </a:r>
            <a:r>
              <a:rPr lang="de-AT" sz="1200" dirty="0">
                <a:solidFill>
                  <a:srgbClr val="FF6600"/>
                </a:solidFill>
                <a:latin typeface="Calibri"/>
              </a:rPr>
              <a:t> PhD)</a:t>
            </a:r>
            <a:endParaRPr lang="de-DE" sz="1200" dirty="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8530340" y="2744128"/>
            <a:ext cx="920616" cy="644454"/>
          </a:xfrm>
          <a:prstGeom prst="roundRect">
            <a:avLst/>
          </a:prstGeom>
          <a:solidFill>
            <a:schemeClr val="tx1">
              <a:alpha val="2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00"/>
              </a:solidFill>
            </a:endParaRPr>
          </a:p>
        </p:txBody>
      </p:sp>
      <p:sp>
        <p:nvSpPr>
          <p:cNvPr id="46" name="Rechteck 8"/>
          <p:cNvSpPr/>
          <p:nvPr/>
        </p:nvSpPr>
        <p:spPr>
          <a:xfrm>
            <a:off x="8476058" y="2701046"/>
            <a:ext cx="998991" cy="646331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srgbClr val="33CAFF"/>
                </a:solidFill>
                <a:latin typeface="Calibri"/>
              </a:rPr>
              <a:t>Sergey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33CAFF"/>
                </a:solidFill>
                <a:latin typeface="Calibri"/>
              </a:rPr>
              <a:t>Pyatchenkov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33CAFF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33CAFF"/>
                </a:solidFill>
                <a:latin typeface="Calibri"/>
              </a:rPr>
              <a:t>former</a:t>
            </a:r>
            <a:r>
              <a:rPr lang="de-AT" sz="1200" dirty="0">
                <a:solidFill>
                  <a:srgbClr val="33CAFF"/>
                </a:solidFill>
                <a:latin typeface="Calibri"/>
              </a:rPr>
              <a:t> PhD)</a:t>
            </a:r>
            <a:endParaRPr lang="de-DE" sz="1200" dirty="0">
              <a:solidFill>
                <a:srgbClr val="33CAFF"/>
              </a:solidFill>
              <a:latin typeface="Calibri"/>
            </a:endParaRPr>
          </a:p>
        </p:txBody>
      </p:sp>
      <p:sp>
        <p:nvSpPr>
          <p:cNvPr id="50" name="Rechteck 6"/>
          <p:cNvSpPr/>
          <p:nvPr/>
        </p:nvSpPr>
        <p:spPr>
          <a:xfrm>
            <a:off x="5298569" y="2600807"/>
            <a:ext cx="774571" cy="646331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srgbClr val="FFC000"/>
                </a:solidFill>
                <a:latin typeface="Calibri"/>
              </a:rPr>
              <a:t>Benjamin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C000"/>
                </a:solidFill>
                <a:latin typeface="Calibri"/>
              </a:rPr>
              <a:t>Pasquiou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C000"/>
                </a:solidFill>
                <a:latin typeface="Calibri"/>
              </a:rPr>
              <a:t>(Co-PI)</a:t>
            </a:r>
            <a:endParaRPr lang="de-DE" sz="1200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2842137" y="4574489"/>
            <a:ext cx="954669" cy="618063"/>
          </a:xfrm>
          <a:prstGeom prst="roundRect">
            <a:avLst/>
          </a:prstGeom>
          <a:solidFill>
            <a:schemeClr val="tx1">
              <a:alpha val="5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00"/>
              </a:solidFill>
            </a:endParaRPr>
          </a:p>
        </p:txBody>
      </p:sp>
      <p:sp>
        <p:nvSpPr>
          <p:cNvPr id="52" name="Rechteck 8"/>
          <p:cNvSpPr/>
          <p:nvPr/>
        </p:nvSpPr>
        <p:spPr>
          <a:xfrm>
            <a:off x="2688043" y="4557029"/>
            <a:ext cx="1242392" cy="646331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srgbClr val="FF6600"/>
                </a:solidFill>
                <a:latin typeface="Calibri"/>
              </a:rPr>
              <a:t>Lukas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6600"/>
                </a:solidFill>
                <a:latin typeface="Calibri"/>
              </a:rPr>
              <a:t>Reichsöllner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660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FF6600"/>
                </a:solidFill>
                <a:latin typeface="Calibri"/>
              </a:rPr>
              <a:t>former</a:t>
            </a:r>
            <a:r>
              <a:rPr lang="de-AT" sz="1200" dirty="0">
                <a:solidFill>
                  <a:srgbClr val="FF6600"/>
                </a:solidFill>
                <a:latin typeface="Calibri"/>
              </a:rPr>
              <a:t> </a:t>
            </a:r>
            <a:r>
              <a:rPr lang="de-AT" sz="1200" dirty="0" err="1">
                <a:solidFill>
                  <a:srgbClr val="FF6600"/>
                </a:solidFill>
                <a:latin typeface="Calibri"/>
              </a:rPr>
              <a:t>postdoc</a:t>
            </a:r>
            <a:r>
              <a:rPr lang="de-AT" sz="1200" dirty="0">
                <a:solidFill>
                  <a:srgbClr val="FF6600"/>
                </a:solidFill>
                <a:latin typeface="Calibri"/>
              </a:rPr>
              <a:t>)</a:t>
            </a:r>
            <a:endParaRPr lang="de-DE" sz="1200" dirty="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>
            <a:off x="8167852" y="4514187"/>
            <a:ext cx="716005" cy="833817"/>
          </a:xfrm>
          <a:prstGeom prst="roundRect">
            <a:avLst/>
          </a:prstGeom>
          <a:solidFill>
            <a:schemeClr val="tx1">
              <a:alpha val="2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00"/>
              </a:solidFill>
            </a:endParaRPr>
          </a:p>
        </p:txBody>
      </p:sp>
      <p:sp>
        <p:nvSpPr>
          <p:cNvPr id="64" name="Rechteck 5"/>
          <p:cNvSpPr/>
          <p:nvPr/>
        </p:nvSpPr>
        <p:spPr>
          <a:xfrm>
            <a:off x="8146390" y="4514186"/>
            <a:ext cx="767904" cy="830997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srgbClr val="FFFFFF"/>
                </a:solidFill>
                <a:latin typeface="Calibri"/>
              </a:rPr>
              <a:t>Jiri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FFFF"/>
                </a:solidFill>
                <a:latin typeface="Calibri"/>
              </a:rPr>
              <a:t>Minar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FFFF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FFFFFF"/>
                </a:solidFill>
                <a:latin typeface="Calibri"/>
              </a:rPr>
              <a:t>postdoc</a:t>
            </a:r>
            <a:r>
              <a:rPr lang="de-AT" sz="1200" dirty="0">
                <a:solidFill>
                  <a:srgbClr val="FFFFFF"/>
                </a:solidFill>
                <a:latin typeface="Calibri"/>
              </a:rPr>
              <a:t>,</a:t>
            </a:r>
          </a:p>
          <a:p>
            <a:pPr eaLnBrk="0" hangingPunct="0">
              <a:defRPr/>
            </a:pPr>
            <a:r>
              <a:rPr lang="de-AT" sz="1200" dirty="0" err="1">
                <a:solidFill>
                  <a:srgbClr val="FFFFFF"/>
                </a:solidFill>
                <a:latin typeface="Calibri"/>
              </a:rPr>
              <a:t>theory</a:t>
            </a:r>
            <a:r>
              <a:rPr lang="de-AT" sz="1200" dirty="0">
                <a:solidFill>
                  <a:srgbClr val="FFFFFF"/>
                </a:solidFill>
                <a:latin typeface="Calibri"/>
              </a:rPr>
              <a:t>)</a:t>
            </a:r>
            <a:endParaRPr lang="de-DE" sz="1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34877" y="5766287"/>
            <a:ext cx="8863617" cy="1008727"/>
          </a:xfrm>
          <a:prstGeom prst="roundRect">
            <a:avLst>
              <a:gd name="adj" fmla="val 8985"/>
            </a:avLst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1050" dirty="0">
              <a:solidFill>
                <a:srgbClr val="000000"/>
              </a:solidFill>
            </a:endParaRPr>
          </a:p>
        </p:txBody>
      </p:sp>
      <p:pic>
        <p:nvPicPr>
          <p:cNvPr id="73" name="Grafi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189" y="5952988"/>
            <a:ext cx="868273" cy="717159"/>
          </a:xfrm>
          <a:prstGeom prst="rect">
            <a:avLst/>
          </a:prstGeom>
        </p:spPr>
      </p:pic>
      <p:pic>
        <p:nvPicPr>
          <p:cNvPr id="74" name="Picture 2" descr="http://www.nioz.nl/files/Logo%27s%20webeditor/NWO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382" y="5901724"/>
            <a:ext cx="938004" cy="47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hteck 15"/>
          <p:cNvSpPr/>
          <p:nvPr/>
        </p:nvSpPr>
        <p:spPr>
          <a:xfrm>
            <a:off x="5942364" y="6375821"/>
            <a:ext cx="1805110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de-AT" sz="1000" dirty="0" err="1">
                <a:solidFill>
                  <a:srgbClr val="000000"/>
                </a:solidFill>
                <a:latin typeface="Charlemagne Std" panose="04020705060702020204" pitchFamily="82" charset="0"/>
              </a:rPr>
              <a:t>Veni</a:t>
            </a:r>
            <a:r>
              <a:rPr lang="de-AT" sz="1000" dirty="0">
                <a:solidFill>
                  <a:srgbClr val="000000"/>
                </a:solidFill>
                <a:latin typeface="Charlemagne Std" panose="04020705060702020204" pitchFamily="82" charset="0"/>
              </a:rPr>
              <a:t> &amp; </a:t>
            </a:r>
            <a:r>
              <a:rPr lang="de-AT" sz="1000" dirty="0" err="1">
                <a:solidFill>
                  <a:srgbClr val="000000"/>
                </a:solidFill>
                <a:latin typeface="Charlemagne Std" panose="04020705060702020204" pitchFamily="82" charset="0"/>
              </a:rPr>
              <a:t>Vici</a:t>
            </a:r>
            <a:endParaRPr lang="de-AT" sz="1000" dirty="0">
              <a:solidFill>
                <a:srgbClr val="000000"/>
              </a:solidFill>
              <a:latin typeface="Charlemagne Std" panose="04020705060702020204" pitchFamily="82" charset="0"/>
            </a:endParaRPr>
          </a:p>
          <a:p>
            <a:pPr eaLnBrk="0" hangingPunct="0">
              <a:defRPr/>
            </a:pPr>
            <a:r>
              <a:rPr lang="de-AT" sz="1000" dirty="0">
                <a:solidFill>
                  <a:srgbClr val="000000"/>
                </a:solidFill>
                <a:latin typeface="Calibri Light" panose="020F0302020204030204"/>
              </a:rPr>
              <a:t>NWA Startimpuls II </a:t>
            </a:r>
            <a:r>
              <a:rPr lang="de-AT" sz="1000" dirty="0" err="1">
                <a:solidFill>
                  <a:srgbClr val="000000"/>
                </a:solidFill>
                <a:latin typeface="Calibri Light" panose="020F0302020204030204"/>
              </a:rPr>
              <a:t>QuNav</a:t>
            </a:r>
            <a:endParaRPr lang="de-DE" sz="1000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8009" y="5861965"/>
            <a:ext cx="1204409" cy="318004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92" y="5948794"/>
            <a:ext cx="995137" cy="665282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 bwMode="auto">
          <a:xfrm>
            <a:off x="4043772" y="2705560"/>
            <a:ext cx="1038646" cy="431377"/>
          </a:xfrm>
          <a:prstGeom prst="roundRect">
            <a:avLst/>
          </a:prstGeom>
          <a:solidFill>
            <a:schemeClr val="tx1">
              <a:alpha val="3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8" name="Rechteck 9"/>
          <p:cNvSpPr/>
          <p:nvPr/>
        </p:nvSpPr>
        <p:spPr>
          <a:xfrm>
            <a:off x="3885334" y="2706067"/>
            <a:ext cx="1315258" cy="461665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srgbClr val="FF6600"/>
                </a:solidFill>
                <a:latin typeface="Calibri"/>
              </a:rPr>
              <a:t>Klaasjan van Druten (Co-PI)</a:t>
            </a:r>
            <a:endParaRPr lang="de-DE" sz="1200" dirty="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89" name="Rounded Rectangle 88"/>
          <p:cNvSpPr/>
          <p:nvPr/>
        </p:nvSpPr>
        <p:spPr bwMode="auto">
          <a:xfrm>
            <a:off x="6143066" y="4660622"/>
            <a:ext cx="1360052" cy="428015"/>
          </a:xfrm>
          <a:prstGeom prst="roundRect">
            <a:avLst/>
          </a:prstGeom>
          <a:solidFill>
            <a:schemeClr val="tx1">
              <a:alpha val="3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0" name="Rechteck 6"/>
          <p:cNvSpPr/>
          <p:nvPr/>
        </p:nvSpPr>
        <p:spPr>
          <a:xfrm>
            <a:off x="6228050" y="4633683"/>
            <a:ext cx="1189365" cy="461665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srgbClr val="33CAFF"/>
                </a:solidFill>
                <a:latin typeface="Calibri"/>
              </a:rPr>
              <a:t>Robert Spreeuw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33CAFF"/>
                </a:solidFill>
                <a:latin typeface="Calibri"/>
              </a:rPr>
              <a:t>(Co-PI)</a:t>
            </a:r>
            <a:endParaRPr lang="de-DE" sz="1200" dirty="0">
              <a:solidFill>
                <a:srgbClr val="33CAFF"/>
              </a:solidFill>
              <a:latin typeface="Calibri"/>
            </a:endParaRPr>
          </a:p>
        </p:txBody>
      </p:sp>
      <p:sp>
        <p:nvSpPr>
          <p:cNvPr id="93" name="Rounded Rectangle 92"/>
          <p:cNvSpPr/>
          <p:nvPr/>
        </p:nvSpPr>
        <p:spPr bwMode="auto">
          <a:xfrm>
            <a:off x="6421575" y="2840024"/>
            <a:ext cx="1314868" cy="603640"/>
          </a:xfrm>
          <a:prstGeom prst="roundRect">
            <a:avLst/>
          </a:prstGeom>
          <a:solidFill>
            <a:schemeClr val="tx1">
              <a:alpha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6" name="Rechteck 6"/>
          <p:cNvSpPr/>
          <p:nvPr/>
        </p:nvSpPr>
        <p:spPr>
          <a:xfrm>
            <a:off x="6362801" y="2814174"/>
            <a:ext cx="1354730" cy="646331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srgbClr val="FFC000"/>
                </a:solidFill>
                <a:latin typeface="Calibri"/>
              </a:rPr>
              <a:t>Rodrigo 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C000"/>
                </a:solidFill>
                <a:latin typeface="Calibri"/>
              </a:rPr>
              <a:t>González Escudero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C00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FFC000"/>
                </a:solidFill>
                <a:latin typeface="Calibri"/>
              </a:rPr>
              <a:t>PhD</a:t>
            </a:r>
            <a:r>
              <a:rPr lang="de-AT" sz="1200" dirty="0">
                <a:solidFill>
                  <a:srgbClr val="FFC000"/>
                </a:solidFill>
                <a:latin typeface="Calibri"/>
              </a:rPr>
              <a:t>)</a:t>
            </a:r>
            <a:endParaRPr lang="de-DE" sz="1200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70" name="Rechteck 6"/>
          <p:cNvSpPr/>
          <p:nvPr/>
        </p:nvSpPr>
        <p:spPr>
          <a:xfrm>
            <a:off x="7351857" y="2657865"/>
            <a:ext cx="1179939" cy="461665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srgbClr val="FFC000"/>
                </a:solidFill>
                <a:latin typeface="Calibri"/>
              </a:rPr>
              <a:t>Jens Samland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C00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FFC000"/>
                </a:solidFill>
                <a:latin typeface="Calibri"/>
              </a:rPr>
              <a:t>former</a:t>
            </a:r>
            <a:r>
              <a:rPr lang="de-AT" sz="1200" dirty="0">
                <a:solidFill>
                  <a:srgbClr val="FFC000"/>
                </a:solidFill>
                <a:latin typeface="Calibri"/>
              </a:rPr>
              <a:t> </a:t>
            </a:r>
            <a:r>
              <a:rPr lang="de-AT" sz="1200" dirty="0" err="1">
                <a:solidFill>
                  <a:srgbClr val="FFC000"/>
                </a:solidFill>
                <a:latin typeface="Calibri"/>
              </a:rPr>
              <a:t>master</a:t>
            </a:r>
            <a:r>
              <a:rPr lang="de-AT" sz="1200" dirty="0">
                <a:solidFill>
                  <a:srgbClr val="FFC000"/>
                </a:solidFill>
                <a:latin typeface="Calibri"/>
              </a:rPr>
              <a:t>)</a:t>
            </a:r>
            <a:endParaRPr lang="de-DE" sz="1200" dirty="0">
              <a:solidFill>
                <a:srgbClr val="FFC000"/>
              </a:solidFill>
              <a:latin typeface="Calibri"/>
            </a:endParaRPr>
          </a:p>
        </p:txBody>
      </p:sp>
      <p:grpSp>
        <p:nvGrpSpPr>
          <p:cNvPr id="94" name="Group 93"/>
          <p:cNvGrpSpPr>
            <a:grpSpLocks noChangeAspect="1"/>
          </p:cNvGrpSpPr>
          <p:nvPr/>
        </p:nvGrpSpPr>
        <p:grpSpPr>
          <a:xfrm>
            <a:off x="4508033" y="5920053"/>
            <a:ext cx="656072" cy="654047"/>
            <a:chOff x="5564040" y="1523669"/>
            <a:chExt cx="1568174" cy="1563334"/>
          </a:xfrm>
        </p:grpSpPr>
        <p:pic>
          <p:nvPicPr>
            <p:cNvPr id="95" name="Picture 4" descr="http://upload.wikimedia.org/wikipedia/commons/thumb/e/ef/Station_Clock.svg/1028px-Station_Clock.sv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4040" y="1523669"/>
              <a:ext cx="1568174" cy="156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ED7D31"/>
                </a:clrFrom>
                <a:clrTo>
                  <a:srgbClr val="ED7D3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534" y="1557338"/>
              <a:ext cx="1548009" cy="1522691"/>
            </a:xfrm>
            <a:prstGeom prst="rect">
              <a:avLst/>
            </a:prstGeom>
          </p:spPr>
        </p:pic>
      </p:grpSp>
      <p:sp>
        <p:nvSpPr>
          <p:cNvPr id="53" name="Rounded Rectangle 52"/>
          <p:cNvSpPr/>
          <p:nvPr/>
        </p:nvSpPr>
        <p:spPr bwMode="auto">
          <a:xfrm>
            <a:off x="1538353" y="99641"/>
            <a:ext cx="1230770" cy="1172670"/>
          </a:xfrm>
          <a:prstGeom prst="roundRect">
            <a:avLst/>
          </a:prstGeom>
          <a:solidFill>
            <a:schemeClr val="tx1">
              <a:alpha val="2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00"/>
              </a:solidFill>
            </a:endParaRPr>
          </a:p>
        </p:txBody>
      </p:sp>
      <p:sp>
        <p:nvSpPr>
          <p:cNvPr id="55" name="Rechteck 8"/>
          <p:cNvSpPr/>
          <p:nvPr/>
        </p:nvSpPr>
        <p:spPr>
          <a:xfrm>
            <a:off x="1593352" y="888250"/>
            <a:ext cx="1173847" cy="369332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de-AT" dirty="0" err="1">
                <a:solidFill>
                  <a:srgbClr val="33CAFF"/>
                </a:solidFill>
                <a:latin typeface="Calibri"/>
              </a:rPr>
              <a:t>Sr</a:t>
            </a:r>
            <a:r>
              <a:rPr lang="de-AT" dirty="0">
                <a:solidFill>
                  <a:srgbClr val="33CAFF"/>
                </a:solidFill>
                <a:latin typeface="Calibri"/>
              </a:rPr>
              <a:t> </a:t>
            </a:r>
            <a:r>
              <a:rPr lang="de-AT" dirty="0" err="1">
                <a:solidFill>
                  <a:srgbClr val="33CAFF"/>
                </a:solidFill>
                <a:latin typeface="Calibri"/>
              </a:rPr>
              <a:t>tweezer</a:t>
            </a:r>
            <a:endParaRPr lang="de-DE" dirty="0">
              <a:solidFill>
                <a:srgbClr val="33CAFF"/>
              </a:solidFill>
              <a:latin typeface="Calibri"/>
            </a:endParaRPr>
          </a:p>
        </p:txBody>
      </p:sp>
      <p:sp>
        <p:nvSpPr>
          <p:cNvPr id="56" name="Rechteck 9"/>
          <p:cNvSpPr/>
          <p:nvPr/>
        </p:nvSpPr>
        <p:spPr>
          <a:xfrm>
            <a:off x="1593351" y="656058"/>
            <a:ext cx="1315258" cy="369332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de-AT" dirty="0" err="1">
                <a:solidFill>
                  <a:srgbClr val="FF6600"/>
                </a:solidFill>
                <a:latin typeface="Calibri"/>
              </a:rPr>
              <a:t>RbSr</a:t>
            </a:r>
            <a:endParaRPr lang="de-DE" dirty="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57" name="Rechteck 8"/>
          <p:cNvSpPr/>
          <p:nvPr/>
        </p:nvSpPr>
        <p:spPr>
          <a:xfrm>
            <a:off x="1593355" y="106898"/>
            <a:ext cx="1175771" cy="646331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de-AT" dirty="0" err="1">
                <a:solidFill>
                  <a:srgbClr val="FFC000"/>
                </a:solidFill>
                <a:latin typeface="Calibri"/>
              </a:rPr>
              <a:t>atomlaser</a:t>
            </a:r>
            <a:r>
              <a:rPr lang="de-AT" dirty="0">
                <a:solidFill>
                  <a:srgbClr val="FFFF00"/>
                </a:solidFill>
                <a:latin typeface="Calibri"/>
              </a:rPr>
              <a:t> </a:t>
            </a:r>
          </a:p>
          <a:p>
            <a:pPr algn="l" eaLnBrk="0" hangingPunct="0">
              <a:defRPr/>
            </a:pPr>
            <a:r>
              <a:rPr lang="de-AT" dirty="0" err="1">
                <a:solidFill>
                  <a:srgbClr val="FFFF00"/>
                </a:solidFill>
                <a:latin typeface="Calibri"/>
              </a:rPr>
              <a:t>iqClock</a:t>
            </a:r>
            <a:endParaRPr lang="de-DE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54" name="Rechteck 11"/>
          <p:cNvSpPr/>
          <p:nvPr/>
        </p:nvSpPr>
        <p:spPr>
          <a:xfrm>
            <a:off x="5734697" y="3286062"/>
            <a:ext cx="775918" cy="646331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srgbClr val="FFFF00"/>
                </a:solidFill>
                <a:latin typeface="Calibri"/>
              </a:rPr>
              <a:t>Shayne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FF00"/>
                </a:solidFill>
                <a:latin typeface="Calibri"/>
              </a:rPr>
              <a:t>Bennetts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FF0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FFFF00"/>
                </a:solidFill>
                <a:latin typeface="Calibri"/>
              </a:rPr>
              <a:t>postdoc</a:t>
            </a:r>
            <a:r>
              <a:rPr lang="de-AT" sz="1200" dirty="0">
                <a:solidFill>
                  <a:srgbClr val="FFFF00"/>
                </a:solidFill>
                <a:latin typeface="Calibri"/>
              </a:rPr>
              <a:t>)</a:t>
            </a:r>
            <a:endParaRPr lang="de-DE" sz="12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2" name="Rechteck 15"/>
          <p:cNvSpPr/>
          <p:nvPr/>
        </p:nvSpPr>
        <p:spPr>
          <a:xfrm>
            <a:off x="3708319" y="6520117"/>
            <a:ext cx="1398566" cy="24622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de-AT" sz="1000" dirty="0">
                <a:solidFill>
                  <a:srgbClr val="000000"/>
                </a:solidFill>
                <a:latin typeface="Calibri Light" panose="020F0302020204030204"/>
              </a:rPr>
              <a:t>Quantum </a:t>
            </a:r>
            <a:r>
              <a:rPr lang="de-AT" sz="1000" dirty="0" err="1">
                <a:solidFill>
                  <a:srgbClr val="000000"/>
                </a:solidFill>
                <a:latin typeface="Calibri Light" panose="020F0302020204030204"/>
              </a:rPr>
              <a:t>Flagship</a:t>
            </a:r>
            <a:endParaRPr lang="de-DE" sz="1000" dirty="0">
              <a:solidFill>
                <a:srgbClr val="000000"/>
              </a:solidFill>
              <a:latin typeface="Calibri Light" panose="020F0302020204030204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2205" y="2856992"/>
            <a:ext cx="801429" cy="99341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0116" y="1523034"/>
            <a:ext cx="765609" cy="984914"/>
          </a:xfrm>
          <a:prstGeom prst="rect">
            <a:avLst/>
          </a:prstGeom>
        </p:spPr>
      </p:pic>
      <p:sp>
        <p:nvSpPr>
          <p:cNvPr id="82" name="Rechteck 5"/>
          <p:cNvSpPr/>
          <p:nvPr/>
        </p:nvSpPr>
        <p:spPr>
          <a:xfrm>
            <a:off x="10876318" y="2437015"/>
            <a:ext cx="1173206" cy="461665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FFFF00"/>
                </a:solidFill>
                <a:latin typeface="Calibri" panose="020F0502020204030204"/>
              </a:rPr>
              <a:t>Francesca </a:t>
            </a:r>
            <a:r>
              <a:rPr lang="en-AU" sz="1200" dirty="0" err="1">
                <a:solidFill>
                  <a:srgbClr val="FFFF00"/>
                </a:solidFill>
                <a:latin typeface="Calibri" panose="020F0502020204030204"/>
              </a:rPr>
              <a:t>Famà</a:t>
            </a:r>
            <a:endParaRPr lang="en-AU" sz="1200" dirty="0">
              <a:solidFill>
                <a:srgbClr val="FFFF00"/>
              </a:solidFill>
              <a:latin typeface="Calibri" panose="020F0502020204030204"/>
            </a:endParaRPr>
          </a:p>
          <a:p>
            <a:pPr eaLnBrk="0" hangingPunct="0">
              <a:defRPr/>
            </a:pPr>
            <a:r>
              <a:rPr lang="de-AT" sz="1200" dirty="0">
                <a:solidFill>
                  <a:srgbClr val="FFFF0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FFFF00"/>
                </a:solidFill>
                <a:latin typeface="Calibri"/>
              </a:rPr>
              <a:t>PhD</a:t>
            </a:r>
            <a:r>
              <a:rPr lang="de-AT" sz="1200" dirty="0">
                <a:solidFill>
                  <a:srgbClr val="FFFF00"/>
                </a:solidFill>
                <a:latin typeface="Calibri"/>
              </a:rPr>
              <a:t>)</a:t>
            </a:r>
            <a:endParaRPr lang="de-DE" sz="12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86" name="Rechteck 5"/>
          <p:cNvSpPr/>
          <p:nvPr/>
        </p:nvSpPr>
        <p:spPr>
          <a:xfrm>
            <a:off x="11005904" y="3785713"/>
            <a:ext cx="914033" cy="461665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FFFF00"/>
                </a:solidFill>
                <a:latin typeface="Calibri" panose="020F0502020204030204"/>
              </a:rPr>
              <a:t>Sheng Zhou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FF0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FFFF00"/>
                </a:solidFill>
                <a:latin typeface="Calibri"/>
              </a:rPr>
              <a:t>PhD</a:t>
            </a:r>
            <a:r>
              <a:rPr lang="de-AT" sz="1200" dirty="0">
                <a:solidFill>
                  <a:srgbClr val="FFFF00"/>
                </a:solidFill>
                <a:latin typeface="Calibri"/>
              </a:rPr>
              <a:t>)</a:t>
            </a:r>
            <a:endParaRPr lang="de-DE" sz="12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602" y="1523347"/>
            <a:ext cx="666404" cy="981489"/>
          </a:xfrm>
          <a:prstGeom prst="rect">
            <a:avLst/>
          </a:prstGeom>
        </p:spPr>
      </p:pic>
      <p:sp>
        <p:nvSpPr>
          <p:cNvPr id="92" name="Rechteck 5"/>
          <p:cNvSpPr/>
          <p:nvPr/>
        </p:nvSpPr>
        <p:spPr>
          <a:xfrm>
            <a:off x="3937766" y="1147926"/>
            <a:ext cx="918841" cy="738664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400" dirty="0">
                <a:solidFill>
                  <a:srgbClr val="33CAFF"/>
                </a:solidFill>
                <a:latin typeface="Calibri" panose="020F0502020204030204"/>
              </a:rPr>
              <a:t>Thies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400" dirty="0">
                <a:solidFill>
                  <a:srgbClr val="33CAFF"/>
                </a:solidFill>
                <a:latin typeface="Calibri" panose="020F0502020204030204"/>
              </a:rPr>
              <a:t>Plaßmann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AT" sz="1400" dirty="0">
                <a:solidFill>
                  <a:srgbClr val="33CAFF"/>
                </a:solidFill>
                <a:latin typeface="Calibri"/>
              </a:rPr>
              <a:t>(</a:t>
            </a:r>
            <a:r>
              <a:rPr lang="de-AT" sz="1400" dirty="0" err="1">
                <a:solidFill>
                  <a:srgbClr val="33CAFF"/>
                </a:solidFill>
                <a:latin typeface="Calibri"/>
              </a:rPr>
              <a:t>master</a:t>
            </a:r>
            <a:r>
              <a:rPr lang="de-AT" sz="1400" dirty="0">
                <a:solidFill>
                  <a:srgbClr val="33CAFF"/>
                </a:solidFill>
                <a:latin typeface="Calibri"/>
              </a:rPr>
              <a:t>)</a:t>
            </a:r>
            <a:endParaRPr lang="de-DE" sz="1400" dirty="0">
              <a:solidFill>
                <a:srgbClr val="33CAFF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8" y="5799787"/>
            <a:ext cx="815797" cy="961949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7794" y="4319963"/>
            <a:ext cx="984018" cy="725265"/>
          </a:xfrm>
          <a:prstGeom prst="rect">
            <a:avLst/>
          </a:prstGeom>
        </p:spPr>
      </p:pic>
      <p:sp>
        <p:nvSpPr>
          <p:cNvPr id="79" name="Textfeld 28"/>
          <p:cNvSpPr txBox="1">
            <a:spLocks noChangeArrowheads="1"/>
          </p:cNvSpPr>
          <p:nvPr/>
        </p:nvSpPr>
        <p:spPr bwMode="auto">
          <a:xfrm>
            <a:off x="1289181" y="1248547"/>
            <a:ext cx="269954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perspectiveContrastingLeftFacing" fov="5100000">
                <a:rot lat="20314965" lon="2598207" rev="374747"/>
              </a:camera>
              <a:lightRig rig="threePt" dir="t"/>
            </a:scene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AT" sz="1500" dirty="0" err="1">
                <a:solidFill>
                  <a:srgbClr val="000000"/>
                </a:solidFill>
              </a:rPr>
              <a:t>PhD</a:t>
            </a:r>
            <a:r>
              <a:rPr lang="de-AT" sz="1500" dirty="0">
                <a:solidFill>
                  <a:srgbClr val="000000"/>
                </a:solidFill>
              </a:rPr>
              <a:t> and </a:t>
            </a:r>
            <a:r>
              <a:rPr lang="de-AT" sz="1500" dirty="0" err="1">
                <a:solidFill>
                  <a:srgbClr val="000000"/>
                </a:solidFill>
              </a:rPr>
              <a:t>research</a:t>
            </a:r>
            <a:r>
              <a:rPr lang="de-AT" sz="1500" dirty="0">
                <a:solidFill>
                  <a:srgbClr val="000000"/>
                </a:solidFill>
              </a:rPr>
              <a:t> </a:t>
            </a:r>
            <a:r>
              <a:rPr lang="de-AT" sz="1500" dirty="0" err="1">
                <a:solidFill>
                  <a:srgbClr val="000000"/>
                </a:solidFill>
              </a:rPr>
              <a:t>assistant</a:t>
            </a:r>
            <a:r>
              <a:rPr lang="de-AT" sz="1500" dirty="0">
                <a:solidFill>
                  <a:srgbClr val="000000"/>
                </a:solidFill>
              </a:rPr>
              <a:t> </a:t>
            </a:r>
            <a:r>
              <a:rPr lang="de-AT" sz="1500" dirty="0" err="1">
                <a:solidFill>
                  <a:srgbClr val="000000"/>
                </a:solidFill>
              </a:rPr>
              <a:t>positions</a:t>
            </a:r>
            <a:r>
              <a:rPr lang="de-AT" sz="1500" dirty="0">
                <a:solidFill>
                  <a:srgbClr val="000000"/>
                </a:solidFill>
              </a:rPr>
              <a:t> </a:t>
            </a:r>
            <a:r>
              <a:rPr lang="de-AT" sz="1500" dirty="0" err="1">
                <a:solidFill>
                  <a:srgbClr val="000000"/>
                </a:solidFill>
              </a:rPr>
              <a:t>available</a:t>
            </a:r>
            <a:endParaRPr lang="de-DE" sz="1500" dirty="0">
              <a:solidFill>
                <a:srgbClr val="000000"/>
              </a:solidFill>
            </a:endParaRPr>
          </a:p>
        </p:txBody>
      </p:sp>
      <p:pic>
        <p:nvPicPr>
          <p:cNvPr id="11" name="Picture 1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DD44B82-23C2-4286-AB05-15FD2F4361D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70" y="5524782"/>
            <a:ext cx="736869" cy="985397"/>
          </a:xfrm>
          <a:prstGeom prst="rect">
            <a:avLst/>
          </a:prstGeom>
        </p:spPr>
      </p:pic>
      <p:pic>
        <p:nvPicPr>
          <p:cNvPr id="13" name="Picture 1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4A73AC9-F3EB-4DC0-BEB2-8D327EC4382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9" y="2855013"/>
            <a:ext cx="741228" cy="985397"/>
          </a:xfrm>
          <a:prstGeom prst="rect">
            <a:avLst/>
          </a:prstGeom>
        </p:spPr>
      </p:pic>
      <p:pic>
        <p:nvPicPr>
          <p:cNvPr id="15" name="Picture 1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5F1343A-2BBB-4B61-AC4F-85A1B8A0E0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301" y="5533895"/>
            <a:ext cx="723239" cy="967170"/>
          </a:xfrm>
          <a:prstGeom prst="rect">
            <a:avLst/>
          </a:prstGeom>
        </p:spPr>
      </p:pic>
      <p:pic>
        <p:nvPicPr>
          <p:cNvPr id="17" name="Picture 1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93C6B69-8B3D-4B89-94A4-E1475D16DEE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85" y="4199454"/>
            <a:ext cx="736868" cy="985397"/>
          </a:xfrm>
          <a:prstGeom prst="rect">
            <a:avLst/>
          </a:prstGeom>
        </p:spPr>
      </p:pic>
      <p:pic>
        <p:nvPicPr>
          <p:cNvPr id="19" name="Picture 1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9B99435-A860-4FD6-BF60-A809204C806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86" y="188593"/>
            <a:ext cx="736869" cy="985397"/>
          </a:xfrm>
          <a:prstGeom prst="rect">
            <a:avLst/>
          </a:prstGeom>
        </p:spPr>
      </p:pic>
      <p:pic>
        <p:nvPicPr>
          <p:cNvPr id="21" name="Picture 20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D84A7B61-5656-4949-9DFB-E9B86873D28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9" y="187773"/>
            <a:ext cx="736868" cy="985397"/>
          </a:xfrm>
          <a:prstGeom prst="rect">
            <a:avLst/>
          </a:prstGeom>
        </p:spPr>
      </p:pic>
      <p:sp>
        <p:nvSpPr>
          <p:cNvPr id="22" name="Rechteck 5">
            <a:extLst>
              <a:ext uri="{FF2B5EF4-FFF2-40B4-BE49-F238E27FC236}">
                <a16:creationId xmlns:a16="http://schemas.microsoft.com/office/drawing/2014/main" id="{FBBD4DE2-3AAC-4784-9B57-BC9FF0FE07A2}"/>
              </a:ext>
            </a:extLst>
          </p:cNvPr>
          <p:cNvSpPr/>
          <p:nvPr/>
        </p:nvSpPr>
        <p:spPr>
          <a:xfrm>
            <a:off x="11000774" y="5117861"/>
            <a:ext cx="924292" cy="461665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FFFF00"/>
                </a:solidFill>
                <a:latin typeface="Calibri" panose="020F0502020204030204"/>
              </a:rPr>
              <a:t>Mikkel Tang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FF0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FFFF00"/>
                </a:solidFill>
                <a:latin typeface="Calibri"/>
              </a:rPr>
              <a:t>guest</a:t>
            </a:r>
            <a:r>
              <a:rPr lang="de-AT" sz="1200" dirty="0">
                <a:solidFill>
                  <a:srgbClr val="FFFF00"/>
                </a:solidFill>
                <a:latin typeface="Calibri"/>
              </a:rPr>
              <a:t> PhD)</a:t>
            </a:r>
            <a:endParaRPr lang="de-DE" sz="12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3" name="Rechteck 5">
            <a:extLst>
              <a:ext uri="{FF2B5EF4-FFF2-40B4-BE49-F238E27FC236}">
                <a16:creationId xmlns:a16="http://schemas.microsoft.com/office/drawing/2014/main" id="{30F968E4-288D-4C66-9B96-A1CD7C3F18BA}"/>
              </a:ext>
            </a:extLst>
          </p:cNvPr>
          <p:cNvSpPr/>
          <p:nvPr/>
        </p:nvSpPr>
        <p:spPr>
          <a:xfrm>
            <a:off x="10867564" y="1121417"/>
            <a:ext cx="1190712" cy="461665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FFFF00"/>
                </a:solidFill>
                <a:latin typeface="Calibri" panose="020F0502020204030204"/>
              </a:rPr>
              <a:t>Camila Beli Silva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FF00"/>
                </a:solidFill>
                <a:latin typeface="Calibri"/>
              </a:rPr>
              <a:t>(PhD)</a:t>
            </a:r>
            <a:endParaRPr lang="de-DE" sz="12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4" name="Rechteck 5">
            <a:extLst>
              <a:ext uri="{FF2B5EF4-FFF2-40B4-BE49-F238E27FC236}">
                <a16:creationId xmlns:a16="http://schemas.microsoft.com/office/drawing/2014/main" id="{21D236A8-60E4-465B-B670-46C1D7654077}"/>
              </a:ext>
            </a:extLst>
          </p:cNvPr>
          <p:cNvSpPr/>
          <p:nvPr/>
        </p:nvSpPr>
        <p:spPr>
          <a:xfrm>
            <a:off x="196297" y="1104867"/>
            <a:ext cx="1047018" cy="461665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200" dirty="0" err="1">
                <a:solidFill>
                  <a:srgbClr val="FFFF00"/>
                </a:solidFill>
                <a:latin typeface="Calibri" panose="020F0502020204030204"/>
              </a:rPr>
              <a:t>Zeyuan</a:t>
            </a:r>
            <a:r>
              <a:rPr lang="en-AU" sz="1200" dirty="0">
                <a:solidFill>
                  <a:srgbClr val="FFFF00"/>
                </a:solidFill>
                <a:latin typeface="Calibri" panose="020F0502020204030204"/>
              </a:rPr>
              <a:t> Zhang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FF0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FFFF00"/>
                </a:solidFill>
                <a:latin typeface="Calibri"/>
              </a:rPr>
              <a:t>master</a:t>
            </a:r>
            <a:r>
              <a:rPr lang="de-AT" sz="1200" dirty="0">
                <a:solidFill>
                  <a:srgbClr val="FFFF00"/>
                </a:solidFill>
                <a:latin typeface="Calibri"/>
              </a:rPr>
              <a:t>)</a:t>
            </a:r>
            <a:endParaRPr lang="de-DE" sz="12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5" name="Rechteck 5">
            <a:extLst>
              <a:ext uri="{FF2B5EF4-FFF2-40B4-BE49-F238E27FC236}">
                <a16:creationId xmlns:a16="http://schemas.microsoft.com/office/drawing/2014/main" id="{0EE9AA09-BBF6-4599-A104-282183ECA878}"/>
              </a:ext>
            </a:extLst>
          </p:cNvPr>
          <p:cNvSpPr/>
          <p:nvPr/>
        </p:nvSpPr>
        <p:spPr>
          <a:xfrm>
            <a:off x="-34056" y="3785713"/>
            <a:ext cx="1507721" cy="461665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FFFF00"/>
                </a:solidFill>
                <a:latin typeface="Calibri" panose="020F0502020204030204"/>
              </a:rPr>
              <a:t>Stefan Alaric Schäffer</a:t>
            </a:r>
          </a:p>
          <a:p>
            <a:pPr eaLnBrk="0" hangingPunct="0">
              <a:defRPr/>
            </a:pPr>
            <a:r>
              <a:rPr lang="de-AT" sz="1200" dirty="0">
                <a:solidFill>
                  <a:srgbClr val="FFFF0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FFFF00"/>
                </a:solidFill>
                <a:latin typeface="Calibri"/>
              </a:rPr>
              <a:t>postdoc</a:t>
            </a:r>
            <a:r>
              <a:rPr lang="de-AT" sz="1200" dirty="0">
                <a:solidFill>
                  <a:srgbClr val="FFFF00"/>
                </a:solidFill>
                <a:latin typeface="Calibri"/>
              </a:rPr>
              <a:t>)</a:t>
            </a:r>
            <a:endParaRPr lang="de-DE" sz="12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6" name="Rechteck 6">
            <a:extLst>
              <a:ext uri="{FF2B5EF4-FFF2-40B4-BE49-F238E27FC236}">
                <a16:creationId xmlns:a16="http://schemas.microsoft.com/office/drawing/2014/main" id="{0105B82E-E3BD-4C88-BAE4-5F0DF6888399}"/>
              </a:ext>
            </a:extLst>
          </p:cNvPr>
          <p:cNvSpPr/>
          <p:nvPr/>
        </p:nvSpPr>
        <p:spPr>
          <a:xfrm>
            <a:off x="49876" y="5117860"/>
            <a:ext cx="1339856" cy="461665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de-AT" sz="1200" dirty="0">
                <a:solidFill>
                  <a:srgbClr val="00B0F0"/>
                </a:solidFill>
                <a:latin typeface="Calibri"/>
              </a:rPr>
              <a:t>Thies </a:t>
            </a:r>
            <a:r>
              <a:rPr lang="de-AT" sz="1200" dirty="0" err="1">
                <a:solidFill>
                  <a:srgbClr val="00B0F0"/>
                </a:solidFill>
                <a:latin typeface="Calibri"/>
              </a:rPr>
              <a:t>Plassman</a:t>
            </a:r>
            <a:endParaRPr lang="de-AT" sz="1200" dirty="0">
              <a:solidFill>
                <a:srgbClr val="00B0F0"/>
              </a:solidFill>
              <a:latin typeface="Calibri"/>
            </a:endParaRPr>
          </a:p>
          <a:p>
            <a:pPr eaLnBrk="0" hangingPunct="0">
              <a:defRPr/>
            </a:pPr>
            <a:r>
              <a:rPr lang="de-AT" sz="1200" dirty="0">
                <a:solidFill>
                  <a:srgbClr val="00B0F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00B0F0"/>
                </a:solidFill>
                <a:latin typeface="Calibri"/>
              </a:rPr>
              <a:t>master</a:t>
            </a:r>
            <a:r>
              <a:rPr lang="de-AT" sz="1200" dirty="0">
                <a:solidFill>
                  <a:srgbClr val="00B0F0"/>
                </a:solidFill>
                <a:latin typeface="Calibri"/>
              </a:rPr>
              <a:t>)</a:t>
            </a:r>
            <a:endParaRPr lang="de-DE" sz="1200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28" name="Rechteck 5">
            <a:extLst>
              <a:ext uri="{FF2B5EF4-FFF2-40B4-BE49-F238E27FC236}">
                <a16:creationId xmlns:a16="http://schemas.microsoft.com/office/drawing/2014/main" id="{9DF4F07E-7467-4F67-91EF-BEE1DA8A6620}"/>
              </a:ext>
            </a:extLst>
          </p:cNvPr>
          <p:cNvSpPr/>
          <p:nvPr/>
        </p:nvSpPr>
        <p:spPr>
          <a:xfrm>
            <a:off x="-456" y="6450009"/>
            <a:ext cx="1440523" cy="461665"/>
          </a:xfrm>
          <a:prstGeom prst="rect">
            <a:avLst/>
          </a:prstGeom>
          <a:effectLst>
            <a:outerShdw blurRad="127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200" dirty="0" err="1">
                <a:solidFill>
                  <a:srgbClr val="FF6600"/>
                </a:solidFill>
                <a:latin typeface="Calibri" panose="020F0502020204030204"/>
              </a:rPr>
              <a:t>Matteusz</a:t>
            </a:r>
            <a:r>
              <a:rPr lang="en-AU" sz="1200" dirty="0">
                <a:solidFill>
                  <a:srgbClr val="FF6600"/>
                </a:solidFill>
                <a:latin typeface="Calibri" panose="020F0502020204030204"/>
              </a:rPr>
              <a:t> Borkowski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AT" sz="1200" dirty="0">
                <a:solidFill>
                  <a:srgbClr val="FF6600"/>
                </a:solidFill>
                <a:latin typeface="Calibri"/>
              </a:rPr>
              <a:t>(</a:t>
            </a:r>
            <a:r>
              <a:rPr lang="de-AT" sz="1200" dirty="0" err="1">
                <a:solidFill>
                  <a:srgbClr val="FF6600"/>
                </a:solidFill>
                <a:latin typeface="Calibri"/>
              </a:rPr>
              <a:t>postdoc</a:t>
            </a:r>
            <a:r>
              <a:rPr lang="de-AT" sz="1200" dirty="0">
                <a:solidFill>
                  <a:srgbClr val="FF6600"/>
                </a:solidFill>
                <a:latin typeface="Calibri"/>
              </a:rPr>
              <a:t>)</a:t>
            </a:r>
            <a:endParaRPr lang="de-DE" sz="1200" dirty="0">
              <a:solidFill>
                <a:srgbClr val="FF6600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B5180-6670-48A9-AB7B-27E305C7F157}"/>
              </a:ext>
            </a:extLst>
          </p:cNvPr>
          <p:cNvGrpSpPr/>
          <p:nvPr/>
        </p:nvGrpSpPr>
        <p:grpSpPr>
          <a:xfrm>
            <a:off x="9136193" y="6272189"/>
            <a:ext cx="1391309" cy="536599"/>
            <a:chOff x="8974489" y="6242037"/>
            <a:chExt cx="1391309" cy="536599"/>
          </a:xfrm>
        </p:grpSpPr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666F308B-C1A5-4694-8C87-FD4D8F1C8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1491" b="4851"/>
            <a:stretch/>
          </p:blipFill>
          <p:spPr>
            <a:xfrm>
              <a:off x="8974489" y="6242037"/>
              <a:ext cx="997712" cy="396622"/>
            </a:xfrm>
            <a:prstGeom prst="rect">
              <a:avLst/>
            </a:prstGeom>
          </p:spPr>
        </p:pic>
        <p:pic>
          <p:nvPicPr>
            <p:cNvPr id="75" name="Picture 74" descr="Text&#10;&#10;Description automatically generated">
              <a:extLst>
                <a:ext uri="{FF2B5EF4-FFF2-40B4-BE49-F238E27FC236}">
                  <a16:creationId xmlns:a16="http://schemas.microsoft.com/office/drawing/2014/main" id="{3939E146-9A96-4F2D-9476-84CD84C62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95" r="-11998" b="4851"/>
            <a:stretch/>
          </p:blipFill>
          <p:spPr>
            <a:xfrm>
              <a:off x="9441506" y="6382014"/>
              <a:ext cx="924292" cy="396622"/>
            </a:xfrm>
            <a:prstGeom prst="rect">
              <a:avLst/>
            </a:prstGeom>
          </p:spPr>
        </p:pic>
      </p:grpSp>
      <p:pic>
        <p:nvPicPr>
          <p:cNvPr id="78" name="Image 5">
            <a:extLst>
              <a:ext uri="{FF2B5EF4-FFF2-40B4-BE49-F238E27FC236}">
                <a16:creationId xmlns:a16="http://schemas.microsoft.com/office/drawing/2014/main" id="{D6F4D43C-BA45-4A3A-8791-1321EECB5AC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/>
        </p:blipFill>
        <p:spPr bwMode="auto">
          <a:xfrm>
            <a:off x="3766013" y="5992765"/>
            <a:ext cx="610125" cy="55354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BD6A2E-2C3E-4419-B4C6-59C24A82BCE3}"/>
              </a:ext>
            </a:extLst>
          </p:cNvPr>
          <p:cNvGrpSpPr>
            <a:grpSpLocks noChangeAspect="1"/>
          </p:cNvGrpSpPr>
          <p:nvPr/>
        </p:nvGrpSpPr>
        <p:grpSpPr>
          <a:xfrm>
            <a:off x="7677644" y="6250602"/>
            <a:ext cx="1257305" cy="447051"/>
            <a:chOff x="7677644" y="6250602"/>
            <a:chExt cx="1257305" cy="44705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A2FCA08-4816-4D73-9986-3DC87C6C770B}"/>
                </a:ext>
              </a:extLst>
            </p:cNvPr>
            <p:cNvSpPr/>
            <p:nvPr/>
          </p:nvSpPr>
          <p:spPr bwMode="auto">
            <a:xfrm>
              <a:off x="7677644" y="6250602"/>
              <a:ext cx="1257305" cy="447051"/>
            </a:xfrm>
            <a:prstGeom prst="rect">
              <a:avLst/>
            </a:prstGeom>
            <a:solidFill>
              <a:srgbClr val="002D59"/>
            </a:solidFill>
            <a:ln w="12700" cap="flat">
              <a:solidFill>
                <a:schemeClr val="bg1"/>
              </a:solidFill>
              <a:miter lim="4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tlCol="0" anchor="ctr"/>
            <a:lstStyle/>
            <a:p>
              <a:pPr defTabSz="821532" rtl="0">
                <a:defRPr/>
              </a:pPr>
              <a:endParaRPr lang="en-NL">
                <a:ea typeface="+mn-ea"/>
                <a:cs typeface="+mn-cs"/>
              </a:endParaRPr>
            </a:p>
          </p:txBody>
        </p:sp>
        <p:pic>
          <p:nvPicPr>
            <p:cNvPr id="84" name="Picture 83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8654A48A-6DC4-4868-83F5-1FF62E56A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4" t="11272" r="3704" b="13602"/>
            <a:stretch/>
          </p:blipFill>
          <p:spPr>
            <a:xfrm>
              <a:off x="7717531" y="6273065"/>
              <a:ext cx="1160904" cy="385472"/>
            </a:xfrm>
            <a:prstGeom prst="rect">
              <a:avLst/>
            </a:prstGeom>
          </p:spPr>
        </p:pic>
      </p:grpSp>
      <p:sp>
        <p:nvSpPr>
          <p:cNvPr id="98" name="Rechteck 15">
            <a:extLst>
              <a:ext uri="{FF2B5EF4-FFF2-40B4-BE49-F238E27FC236}">
                <a16:creationId xmlns:a16="http://schemas.microsoft.com/office/drawing/2014/main" id="{457AE7D8-D4BF-4D63-878C-97797DA1A6A2}"/>
              </a:ext>
            </a:extLst>
          </p:cNvPr>
          <p:cNvSpPr/>
          <p:nvPr/>
        </p:nvSpPr>
        <p:spPr>
          <a:xfrm>
            <a:off x="7388458" y="5821369"/>
            <a:ext cx="1805110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de-AT" sz="1000" dirty="0">
                <a:solidFill>
                  <a:srgbClr val="000000"/>
                </a:solidFill>
                <a:latin typeface="Calibri Light" panose="020F0302020204030204"/>
              </a:rPr>
              <a:t>Programme </a:t>
            </a:r>
            <a:r>
              <a:rPr lang="de-AT" sz="1000" dirty="0" err="1">
                <a:solidFill>
                  <a:srgbClr val="000000"/>
                </a:solidFill>
                <a:latin typeface="Calibri Light" panose="020F0302020204030204"/>
              </a:rPr>
              <a:t>QuSim</a:t>
            </a:r>
            <a:r>
              <a:rPr lang="de-AT" sz="1000" dirty="0">
                <a:solidFill>
                  <a:srgbClr val="000000"/>
                </a:solidFill>
                <a:latin typeface="Calibri Light" panose="020F0302020204030204"/>
              </a:rPr>
              <a:t> 2.0</a:t>
            </a:r>
          </a:p>
          <a:p>
            <a:pPr eaLnBrk="0" hangingPunct="0">
              <a:defRPr/>
            </a:pPr>
            <a:r>
              <a:rPr lang="de-AT" sz="1000" dirty="0" err="1">
                <a:solidFill>
                  <a:srgbClr val="000000"/>
                </a:solidFill>
                <a:latin typeface="Calibri Light" panose="020F0302020204030204"/>
              </a:rPr>
              <a:t>Zwaartekracht</a:t>
            </a:r>
            <a:r>
              <a:rPr lang="de-AT" sz="1000" dirty="0">
                <a:solidFill>
                  <a:srgbClr val="000000"/>
                </a:solidFill>
                <a:latin typeface="Calibri Light" panose="020F0302020204030204"/>
              </a:rPr>
              <a:t> QCS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4593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ECECDC-AA44-44D2-87FB-696059C3472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4000" dirty="0" err="1">
                <a:solidFill>
                  <a:prstClr val="black"/>
                </a:solidFill>
              </a:rPr>
              <a:t>Applications</a:t>
            </a:r>
            <a:endParaRPr lang="de-DE" sz="4000" dirty="0">
              <a:solidFill>
                <a:prstClr val="black"/>
              </a:solidFill>
            </a:endParaRPr>
          </a:p>
        </p:txBody>
      </p:sp>
      <p:sp>
        <p:nvSpPr>
          <p:cNvPr id="3" name="Textfeld 28">
            <a:extLst>
              <a:ext uri="{FF2B5EF4-FFF2-40B4-BE49-F238E27FC236}">
                <a16:creationId xmlns:a16="http://schemas.microsoft.com/office/drawing/2014/main" id="{34FCCB15-62E5-4EC8-A7AC-791FF2F19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53" y="2947139"/>
            <a:ext cx="3930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2000" dirty="0" err="1">
                <a:solidFill>
                  <a:srgbClr val="5B9BD5">
                    <a:lumMod val="75000"/>
                  </a:srgbClr>
                </a:solidFill>
                <a:latin typeface="+mn-lt"/>
              </a:rPr>
              <a:t>Explore</a:t>
            </a:r>
            <a:r>
              <a:rPr lang="de-AT" sz="2000" dirty="0">
                <a:solidFill>
                  <a:srgbClr val="5B9BD5">
                    <a:lumMod val="75000"/>
                  </a:srgbClr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5B9BD5">
                    <a:lumMod val="75000"/>
                  </a:srgbClr>
                </a:solidFill>
                <a:latin typeface="+mn-lt"/>
              </a:rPr>
              <a:t>many</a:t>
            </a:r>
            <a:r>
              <a:rPr lang="de-AT" sz="2000" dirty="0">
                <a:solidFill>
                  <a:srgbClr val="5B9BD5">
                    <a:lumMod val="75000"/>
                  </a:srgbClr>
                </a:solidFill>
                <a:latin typeface="+mn-lt"/>
              </a:rPr>
              <a:t>-body </a:t>
            </a:r>
            <a:r>
              <a:rPr lang="de-AT" sz="2000" dirty="0" err="1">
                <a:solidFill>
                  <a:srgbClr val="5B9BD5">
                    <a:lumMod val="75000"/>
                  </a:srgbClr>
                </a:solidFill>
                <a:latin typeface="+mn-lt"/>
              </a:rPr>
              <a:t>physics</a:t>
            </a:r>
            <a:endParaRPr lang="de-DE" sz="2000" dirty="0">
              <a:solidFill>
                <a:srgbClr val="5B9BD5">
                  <a:lumMod val="75000"/>
                </a:srgbClr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1719C-5E42-4891-90FE-4ED8909F28B9}"/>
              </a:ext>
            </a:extLst>
          </p:cNvPr>
          <p:cNvSpPr/>
          <p:nvPr/>
        </p:nvSpPr>
        <p:spPr>
          <a:xfrm>
            <a:off x="970617" y="3340272"/>
            <a:ext cx="3823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+mn-lt"/>
              </a:rPr>
              <a:t>happening in quantum sensors:</a:t>
            </a:r>
          </a:p>
          <a:p>
            <a:pPr algn="l"/>
            <a:r>
              <a:rPr lang="en-GB" dirty="0">
                <a:latin typeface="+mn-lt"/>
              </a:rPr>
              <a:t>spin models, gauge fields,…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2C6BC8-D8B7-4D2C-81A1-ECC91800C07D}"/>
              </a:ext>
            </a:extLst>
          </p:cNvPr>
          <p:cNvGrpSpPr>
            <a:grpSpLocks noChangeAspect="1"/>
          </p:cNvGrpSpPr>
          <p:nvPr/>
        </p:nvGrpSpPr>
        <p:grpSpPr>
          <a:xfrm>
            <a:off x="5172365" y="2987223"/>
            <a:ext cx="2702112" cy="1533752"/>
            <a:chOff x="275421" y="4322233"/>
            <a:chExt cx="4556817" cy="25865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9EFD5A-1557-4B71-A522-4C69C420C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01" t="50839" r="30998"/>
            <a:stretch/>
          </p:blipFill>
          <p:spPr>
            <a:xfrm>
              <a:off x="275422" y="4322233"/>
              <a:ext cx="4454735" cy="2208021"/>
            </a:xfrm>
            <a:prstGeom prst="rect">
              <a:avLst/>
            </a:prstGeom>
          </p:spPr>
        </p:pic>
        <p:sp>
          <p:nvSpPr>
            <p:cNvPr id="7" name="Textfeld 28">
              <a:extLst>
                <a:ext uri="{FF2B5EF4-FFF2-40B4-BE49-F238E27FC236}">
                  <a16:creationId xmlns:a16="http://schemas.microsoft.com/office/drawing/2014/main" id="{13FDD41E-52C5-4AFE-91F6-5531DB9AF0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109" y="6511424"/>
              <a:ext cx="3491129" cy="397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l"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de-AT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Jun Ye, Ana-Maria Rey </a:t>
              </a:r>
              <a:r>
                <a:rPr lang="de-AT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groups</a:t>
              </a:r>
              <a:r>
                <a:rPr lang="de-AT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, JILA</a:t>
              </a:r>
              <a:endPara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A0EA91-CA99-4D05-A218-FCFD85C94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4" t="89352" r="79058"/>
            <a:stretch/>
          </p:blipFill>
          <p:spPr>
            <a:xfrm>
              <a:off x="275423" y="6053666"/>
              <a:ext cx="444578" cy="4747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E5CEC5-B953-4314-B66B-DA74BDB3A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39" t="86442" r="80902" b="8526"/>
            <a:stretch/>
          </p:blipFill>
          <p:spPr>
            <a:xfrm>
              <a:off x="275421" y="5918200"/>
              <a:ext cx="300313" cy="2243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0A0AB4-2B8E-4A55-B9C3-98C5D9F34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16" t="80651" r="83425" b="13368"/>
            <a:stretch/>
          </p:blipFill>
          <p:spPr>
            <a:xfrm>
              <a:off x="279707" y="5664201"/>
              <a:ext cx="88593" cy="266699"/>
            </a:xfrm>
            <a:prstGeom prst="rect">
              <a:avLst/>
            </a:prstGeom>
          </p:spPr>
        </p:pic>
      </p:grpSp>
      <p:sp>
        <p:nvSpPr>
          <p:cNvPr id="11" name="Textfeld 28">
            <a:extLst>
              <a:ext uri="{FF2B5EF4-FFF2-40B4-BE49-F238E27FC236}">
                <a16:creationId xmlns:a16="http://schemas.microsoft.com/office/drawing/2014/main" id="{3080E201-5D90-43EA-8C21-9605C5AAD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53" y="969554"/>
            <a:ext cx="3930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2000" dirty="0">
                <a:solidFill>
                  <a:srgbClr val="5B9BD5">
                    <a:lumMod val="75000"/>
                  </a:srgbClr>
                </a:solidFill>
                <a:latin typeface="+mn-lt"/>
              </a:rPr>
              <a:t>Fundamental </a:t>
            </a:r>
            <a:r>
              <a:rPr lang="de-AT" sz="2000" dirty="0" err="1">
                <a:solidFill>
                  <a:srgbClr val="5B9BD5">
                    <a:lumMod val="75000"/>
                  </a:srgbClr>
                </a:solidFill>
                <a:latin typeface="+mn-lt"/>
              </a:rPr>
              <a:t>science</a:t>
            </a:r>
            <a:endParaRPr lang="de-DE" sz="2000" dirty="0">
              <a:solidFill>
                <a:srgbClr val="5B9BD5">
                  <a:lumMod val="75000"/>
                </a:srgbClr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6D3DF6-DE1A-4D32-BA7F-637B61D521FB}"/>
              </a:ext>
            </a:extLst>
          </p:cNvPr>
          <p:cNvSpPr/>
          <p:nvPr/>
        </p:nvSpPr>
        <p:spPr>
          <a:xfrm>
            <a:off x="970617" y="1320986"/>
            <a:ext cx="3823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+mn-lt"/>
              </a:rPr>
              <a:t>Beyond Standard Model physics</a:t>
            </a:r>
          </a:p>
          <a:p>
            <a:pPr algn="l"/>
            <a:r>
              <a:rPr lang="en-GB" dirty="0">
                <a:latin typeface="+mn-lt"/>
              </a:rPr>
              <a:t>Tests of relativity</a:t>
            </a:r>
          </a:p>
          <a:p>
            <a:pPr algn="l"/>
            <a:r>
              <a:rPr lang="en-GB" dirty="0">
                <a:latin typeface="+mn-lt"/>
              </a:rPr>
              <a:t>Do fundamental constants change?</a:t>
            </a:r>
          </a:p>
          <a:p>
            <a:pPr algn="l"/>
            <a:r>
              <a:rPr lang="en-GB" dirty="0">
                <a:latin typeface="+mn-lt"/>
              </a:rPr>
              <a:t>Dark matter searches</a:t>
            </a:r>
          </a:p>
          <a:p>
            <a:pPr algn="l"/>
            <a:r>
              <a:rPr lang="en-GB" dirty="0">
                <a:latin typeface="+mn-lt"/>
              </a:rPr>
              <a:t>QED tests</a:t>
            </a:r>
          </a:p>
        </p:txBody>
      </p:sp>
      <p:sp>
        <p:nvSpPr>
          <p:cNvPr id="13" name="Textfeld 28">
            <a:extLst>
              <a:ext uri="{FF2B5EF4-FFF2-40B4-BE49-F238E27FC236}">
                <a16:creationId xmlns:a16="http://schemas.microsoft.com/office/drawing/2014/main" id="{D4C76828-A51E-4271-B31A-D5ECA21CA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53" y="4177129"/>
            <a:ext cx="3930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2000" dirty="0" err="1">
                <a:solidFill>
                  <a:srgbClr val="5B9BD5">
                    <a:lumMod val="75000"/>
                  </a:srgbClr>
                </a:solidFill>
                <a:latin typeface="+mn-lt"/>
              </a:rPr>
              <a:t>Astronomy</a:t>
            </a:r>
            <a:endParaRPr lang="de-DE" sz="2000" dirty="0">
              <a:solidFill>
                <a:srgbClr val="5B9BD5">
                  <a:lumMod val="75000"/>
                </a:srgbClr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5F5988-E638-40D8-81A3-5F9C08DDA3D9}"/>
              </a:ext>
            </a:extLst>
          </p:cNvPr>
          <p:cNvSpPr/>
          <p:nvPr/>
        </p:nvSpPr>
        <p:spPr>
          <a:xfrm>
            <a:off x="970617" y="4528561"/>
            <a:ext cx="4559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+mn-lt"/>
              </a:rPr>
              <a:t>Infrasound gravitational wave detectors</a:t>
            </a:r>
          </a:p>
          <a:p>
            <a:pPr algn="l"/>
            <a:r>
              <a:rPr lang="en-GB" dirty="0">
                <a:latin typeface="+mn-lt"/>
              </a:rPr>
              <a:t>Very-long baseline interferometry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</p:txBody>
      </p:sp>
      <p:pic>
        <p:nvPicPr>
          <p:cNvPr id="16" name="Picture 4" descr="andromeda galaxy">
            <a:extLst>
              <a:ext uri="{FF2B5EF4-FFF2-40B4-BE49-F238E27FC236}">
                <a16:creationId xmlns:a16="http://schemas.microsoft.com/office/drawing/2014/main" id="{3FBFEEF0-965A-4F10-9346-CD1CF54D0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901639" y="410012"/>
            <a:ext cx="1661061" cy="229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8705CA-8599-46F8-B0D3-05D7F5FE0A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4"/>
          <a:stretch/>
        </p:blipFill>
        <p:spPr>
          <a:xfrm>
            <a:off x="12585247" y="2898461"/>
            <a:ext cx="2778744" cy="15241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701FFE2-816A-4874-84E4-6CC8345255F1}"/>
              </a:ext>
            </a:extLst>
          </p:cNvPr>
          <p:cNvSpPr/>
          <p:nvPr/>
        </p:nvSpPr>
        <p:spPr>
          <a:xfrm>
            <a:off x="13242796" y="4857201"/>
            <a:ext cx="1998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+mn-lt"/>
              </a:rPr>
              <a:t>Nicolle </a:t>
            </a:r>
            <a:r>
              <a:rPr lang="en-GB" dirty="0" err="1">
                <a:latin typeface="+mn-lt"/>
              </a:rPr>
              <a:t>Rager</a:t>
            </a:r>
            <a:r>
              <a:rPr lang="en-GB" dirty="0">
                <a:latin typeface="+mn-lt"/>
              </a:rPr>
              <a:t> Fuller</a:t>
            </a:r>
            <a:endParaRPr lang="en-NL" dirty="0">
              <a:latin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F46099-D023-416B-A6C9-FAC109450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1109" y="4967447"/>
            <a:ext cx="2778745" cy="156125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97D193B-795E-4593-9C5D-2AE16D1A0B89}"/>
              </a:ext>
            </a:extLst>
          </p:cNvPr>
          <p:cNvSpPr/>
          <p:nvPr/>
        </p:nvSpPr>
        <p:spPr>
          <a:xfrm>
            <a:off x="7285597" y="6516783"/>
            <a:ext cx="588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NASA</a:t>
            </a:r>
            <a:endParaRPr lang="en-NL"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BF0786-838D-4467-8FB8-8B578B6328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1" t="12732" r="28254" b="19042"/>
          <a:stretch/>
        </p:blipFill>
        <p:spPr>
          <a:xfrm>
            <a:off x="8684306" y="4984609"/>
            <a:ext cx="1653421" cy="154409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31A1A31-E233-4C1E-B061-8E2D6B272B8E}"/>
              </a:ext>
            </a:extLst>
          </p:cNvPr>
          <p:cNvSpPr/>
          <p:nvPr/>
        </p:nvSpPr>
        <p:spPr>
          <a:xfrm>
            <a:off x="8539922" y="6524202"/>
            <a:ext cx="1955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Event Horizon Telescope</a:t>
            </a:r>
            <a:endParaRPr lang="en-NL" sz="1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29" name="Picture 28" descr="A picture containing light, traffic, stop, sitting&#10;&#10;Description automatically generated">
            <a:extLst>
              <a:ext uri="{FF2B5EF4-FFF2-40B4-BE49-F238E27FC236}">
                <a16:creationId xmlns:a16="http://schemas.microsoft.com/office/drawing/2014/main" id="{EC5008F0-D14D-4413-8892-320229E288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1" b="50000"/>
          <a:stretch/>
        </p:blipFill>
        <p:spPr>
          <a:xfrm>
            <a:off x="12412981" y="5140766"/>
            <a:ext cx="1829127" cy="1640546"/>
          </a:xfrm>
          <a:prstGeom prst="rect">
            <a:avLst/>
          </a:prstGeom>
        </p:spPr>
      </p:pic>
      <p:pic>
        <p:nvPicPr>
          <p:cNvPr id="31" name="Picture 30" descr="Chart, pie chart&#10;&#10;Description automatically generated">
            <a:extLst>
              <a:ext uri="{FF2B5EF4-FFF2-40B4-BE49-F238E27FC236}">
                <a16:creationId xmlns:a16="http://schemas.microsoft.com/office/drawing/2014/main" id="{8FDB9B88-E23F-49B6-9CAE-49EA30462A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506" y="0"/>
            <a:ext cx="2056954" cy="1699397"/>
          </a:xfrm>
          <a:prstGeom prst="rect">
            <a:avLst/>
          </a:prstGeom>
        </p:spPr>
      </p:pic>
      <p:pic>
        <p:nvPicPr>
          <p:cNvPr id="33" name="Picture 32" descr="Chart, pie chart&#10;&#10;Description automatically generated">
            <a:extLst>
              <a:ext uri="{FF2B5EF4-FFF2-40B4-BE49-F238E27FC236}">
                <a16:creationId xmlns:a16="http://schemas.microsoft.com/office/drawing/2014/main" id="{17F44A1A-C54C-4AC4-AB9B-730EC1C82EA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t="27441" b="8978"/>
          <a:stretch/>
        </p:blipFill>
        <p:spPr>
          <a:xfrm>
            <a:off x="5117835" y="1116668"/>
            <a:ext cx="4269312" cy="167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9E3697-1DC3-456F-8F62-286A7E41C0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40" y="1275474"/>
            <a:ext cx="562357" cy="5629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9698E6E-4467-4AA3-90D7-3ED7BEC021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40" y="1855834"/>
            <a:ext cx="562357" cy="5629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6B8790-B989-4354-95E7-FC499EC67E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40" y="2670502"/>
            <a:ext cx="562357" cy="5629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D934749-803B-40CA-843A-EA01C59C70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40" y="3693398"/>
            <a:ext cx="562357" cy="5629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DCF968-A957-4C31-8E1A-964B29C687D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5" r="27103"/>
          <a:stretch/>
        </p:blipFill>
        <p:spPr>
          <a:xfrm rot="4888487">
            <a:off x="10994485" y="932308"/>
            <a:ext cx="424756" cy="14222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B6AACE-3A5E-4ACF-9D74-030AB522C4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5" r="27103"/>
          <a:stretch/>
        </p:blipFill>
        <p:spPr>
          <a:xfrm rot="4888487">
            <a:off x="10994485" y="1560880"/>
            <a:ext cx="424756" cy="14222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CC9A6-D7ED-45A4-B128-B03B19132F4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5" r="27103"/>
          <a:stretch/>
        </p:blipFill>
        <p:spPr>
          <a:xfrm rot="4888487">
            <a:off x="10994485" y="2375045"/>
            <a:ext cx="424756" cy="14222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231A0D-B377-444B-A60D-63BD4E6952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5" r="27103"/>
          <a:stretch/>
        </p:blipFill>
        <p:spPr>
          <a:xfrm rot="4888487">
            <a:off x="10994485" y="3344143"/>
            <a:ext cx="424756" cy="1422297"/>
          </a:xfrm>
          <a:prstGeom prst="rect">
            <a:avLst/>
          </a:prstGeom>
        </p:spPr>
      </p:pic>
      <p:sp>
        <p:nvSpPr>
          <p:cNvPr id="37" name="Textfeld 28">
            <a:extLst>
              <a:ext uri="{FF2B5EF4-FFF2-40B4-BE49-F238E27FC236}">
                <a16:creationId xmlns:a16="http://schemas.microsoft.com/office/drawing/2014/main" id="{530C135A-E844-4CC5-B4AF-9FF01F9C1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53" y="5442665"/>
            <a:ext cx="3930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de-AT" sz="2000" dirty="0">
                <a:solidFill>
                  <a:srgbClr val="5B9BD5">
                    <a:lumMod val="75000"/>
                  </a:srgbClr>
                </a:solidFill>
                <a:latin typeface="+mn-lt"/>
              </a:rPr>
              <a:t>Society</a:t>
            </a:r>
            <a:endParaRPr lang="de-DE" sz="2000" dirty="0">
              <a:solidFill>
                <a:srgbClr val="5B9BD5">
                  <a:lumMod val="75000"/>
                </a:srgbClr>
              </a:solidFill>
              <a:latin typeface="+mn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63FECC-B564-40D9-ADD9-AA05B023A222}"/>
              </a:ext>
            </a:extLst>
          </p:cNvPr>
          <p:cNvSpPr/>
          <p:nvPr/>
        </p:nvSpPr>
        <p:spPr>
          <a:xfrm>
            <a:off x="970617" y="5775966"/>
            <a:ext cx="27787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+mn-lt"/>
              </a:rPr>
              <a:t>Network synchronization</a:t>
            </a:r>
          </a:p>
          <a:p>
            <a:pPr algn="l"/>
            <a:r>
              <a:rPr lang="en-GB" dirty="0">
                <a:latin typeface="+mn-lt"/>
              </a:rPr>
              <a:t>Navigation</a:t>
            </a:r>
          </a:p>
          <a:p>
            <a:pPr algn="l"/>
            <a:r>
              <a:rPr lang="en-GB" dirty="0">
                <a:latin typeface="+mn-lt"/>
              </a:rPr>
              <a:t>Underground exploration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8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/>
      <p:bldP spid="14" grpId="0"/>
      <p:bldP spid="22" grpId="0"/>
      <p:bldP spid="25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85D75E9-D52A-4B8A-AA46-91B8D171495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4000" dirty="0">
                <a:solidFill>
                  <a:prstClr val="black"/>
                </a:solidFill>
              </a:rPr>
              <a:t>Outline</a:t>
            </a:r>
          </a:p>
        </p:txBody>
      </p:sp>
      <p:sp>
        <p:nvSpPr>
          <p:cNvPr id="202" name="Abgerundetes Rechteck 17">
            <a:extLst>
              <a:ext uri="{FF2B5EF4-FFF2-40B4-BE49-F238E27FC236}">
                <a16:creationId xmlns:a16="http://schemas.microsoft.com/office/drawing/2014/main" id="{B22C4166-F0FE-4CBC-9C87-17E626A552A1}"/>
              </a:ext>
            </a:extLst>
          </p:cNvPr>
          <p:cNvSpPr/>
          <p:nvPr/>
        </p:nvSpPr>
        <p:spPr>
          <a:xfrm>
            <a:off x="1547158" y="902825"/>
            <a:ext cx="4357845" cy="2564624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pic>
        <p:nvPicPr>
          <p:cNvPr id="203" name="Picture 202">
            <a:extLst>
              <a:ext uri="{FF2B5EF4-FFF2-40B4-BE49-F238E27FC236}">
                <a16:creationId xmlns:a16="http://schemas.microsoft.com/office/drawing/2014/main" id="{C122F436-FE20-40CE-9BD4-497933FE2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4" r="69459" b="67732"/>
          <a:stretch/>
        </p:blipFill>
        <p:spPr>
          <a:xfrm>
            <a:off x="1856721" y="1533417"/>
            <a:ext cx="3724813" cy="1515709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A576528-4945-408A-919A-41FAC7F51F36}"/>
              </a:ext>
            </a:extLst>
          </p:cNvPr>
          <p:cNvGrpSpPr>
            <a:grpSpLocks noChangeAspect="1"/>
          </p:cNvGrpSpPr>
          <p:nvPr/>
        </p:nvGrpSpPr>
        <p:grpSpPr>
          <a:xfrm>
            <a:off x="4694630" y="2702770"/>
            <a:ext cx="873331" cy="381503"/>
            <a:chOff x="6014506" y="6100337"/>
            <a:chExt cx="321354" cy="140379"/>
          </a:xfrm>
        </p:grpSpPr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1FC30E0C-6F19-439E-AD7C-8FE4E925253B}"/>
                </a:ext>
              </a:extLst>
            </p:cNvPr>
            <p:cNvCxnSpPr/>
            <p:nvPr/>
          </p:nvCxnSpPr>
          <p:spPr bwMode="auto">
            <a:xfrm>
              <a:off x="6112880" y="6100337"/>
              <a:ext cx="100584" cy="0"/>
            </a:xfrm>
            <a:prstGeom prst="line">
              <a:avLst/>
            </a:prstGeom>
            <a:noFill/>
            <a:ln w="444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Textfeld 186">
              <a:extLst>
                <a:ext uri="{FF2B5EF4-FFF2-40B4-BE49-F238E27FC236}">
                  <a16:creationId xmlns:a16="http://schemas.microsoft.com/office/drawing/2014/main" id="{FB614E36-7B65-4715-8010-F313D2555311}"/>
                </a:ext>
              </a:extLst>
            </p:cNvPr>
            <p:cNvSpPr txBox="1"/>
            <p:nvPr/>
          </p:nvSpPr>
          <p:spPr>
            <a:xfrm>
              <a:off x="6014506" y="6110874"/>
              <a:ext cx="321354" cy="1298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600" dirty="0">
                  <a:solidFill>
                    <a:schemeClr val="bg1"/>
                  </a:solidFill>
                  <a:latin typeface="Calibri"/>
                </a:rPr>
                <a:t>100µm</a:t>
              </a:r>
            </a:p>
          </p:txBody>
        </p:sp>
      </p:grpSp>
      <p:sp>
        <p:nvSpPr>
          <p:cNvPr id="207" name="Abgerundetes Rechteck 17">
            <a:extLst>
              <a:ext uri="{FF2B5EF4-FFF2-40B4-BE49-F238E27FC236}">
                <a16:creationId xmlns:a16="http://schemas.microsoft.com/office/drawing/2014/main" id="{199842C0-9493-43C4-B674-55C6D61ECF0A}"/>
              </a:ext>
            </a:extLst>
          </p:cNvPr>
          <p:cNvSpPr/>
          <p:nvPr/>
        </p:nvSpPr>
        <p:spPr>
          <a:xfrm>
            <a:off x="6302263" y="3769206"/>
            <a:ext cx="4374621" cy="2944415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208" name="Titel 1">
            <a:extLst>
              <a:ext uri="{FF2B5EF4-FFF2-40B4-BE49-F238E27FC236}">
                <a16:creationId xmlns:a16="http://schemas.microsoft.com/office/drawing/2014/main" id="{989865FE-52DC-476A-8FBE-AB620340B18F}"/>
              </a:ext>
            </a:extLst>
          </p:cNvPr>
          <p:cNvSpPr txBox="1">
            <a:spLocks/>
          </p:cNvSpPr>
          <p:nvPr/>
        </p:nvSpPr>
        <p:spPr>
          <a:xfrm>
            <a:off x="6302263" y="3831931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dirty="0" err="1">
                <a:solidFill>
                  <a:srgbClr val="000000"/>
                </a:solidFill>
              </a:rPr>
              <a:t>Continuous-wave</a:t>
            </a:r>
            <a:r>
              <a:rPr lang="de-AT" sz="2400" dirty="0">
                <a:solidFill>
                  <a:srgbClr val="000000"/>
                </a:solidFill>
              </a:rPr>
              <a:t> atom </a:t>
            </a:r>
            <a:r>
              <a:rPr lang="de-AT" sz="2400" dirty="0" err="1">
                <a:solidFill>
                  <a:srgbClr val="000000"/>
                </a:solidFill>
              </a:rPr>
              <a:t>laser</a:t>
            </a:r>
            <a:endParaRPr lang="de-AT" sz="2400" dirty="0">
              <a:solidFill>
                <a:srgbClr val="000000"/>
              </a:solidFill>
            </a:endParaRPr>
          </a:p>
        </p:txBody>
      </p:sp>
      <p:sp>
        <p:nvSpPr>
          <p:cNvPr id="209" name="Abgerundetes Rechteck 17">
            <a:extLst>
              <a:ext uri="{FF2B5EF4-FFF2-40B4-BE49-F238E27FC236}">
                <a16:creationId xmlns:a16="http://schemas.microsoft.com/office/drawing/2014/main" id="{C2A9D530-A815-4113-9C16-9F977B617457}"/>
              </a:ext>
            </a:extLst>
          </p:cNvPr>
          <p:cNvSpPr/>
          <p:nvPr/>
        </p:nvSpPr>
        <p:spPr>
          <a:xfrm>
            <a:off x="1530381" y="3769206"/>
            <a:ext cx="4374621" cy="2944415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>
              <a:solidFill>
                <a:srgbClr val="FFFFFF"/>
              </a:solidFill>
            </a:endParaRPr>
          </a:p>
        </p:txBody>
      </p:sp>
      <p:sp>
        <p:nvSpPr>
          <p:cNvPr id="210" name="Titel 1">
            <a:extLst>
              <a:ext uri="{FF2B5EF4-FFF2-40B4-BE49-F238E27FC236}">
                <a16:creationId xmlns:a16="http://schemas.microsoft.com/office/drawing/2014/main" id="{D29DE16A-2650-4CE3-A5E7-CEE3526D3303}"/>
              </a:ext>
            </a:extLst>
          </p:cNvPr>
          <p:cNvSpPr txBox="1">
            <a:spLocks/>
          </p:cNvSpPr>
          <p:nvPr/>
        </p:nvSpPr>
        <p:spPr>
          <a:xfrm>
            <a:off x="1530381" y="3832622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dirty="0">
                <a:solidFill>
                  <a:srgbClr val="000000"/>
                </a:solidFill>
              </a:rPr>
              <a:t>Superradiant </a:t>
            </a:r>
            <a:r>
              <a:rPr lang="de-AT" sz="2400" dirty="0" err="1">
                <a:solidFill>
                  <a:srgbClr val="000000"/>
                </a:solidFill>
              </a:rPr>
              <a:t>clock</a:t>
            </a:r>
            <a:endParaRPr lang="de-AT" sz="2400" dirty="0">
              <a:solidFill>
                <a:srgbClr val="000000"/>
              </a:solidFill>
            </a:endParaRPr>
          </a:p>
        </p:txBody>
      </p:sp>
      <p:sp>
        <p:nvSpPr>
          <p:cNvPr id="211" name="Titel 1">
            <a:extLst>
              <a:ext uri="{FF2B5EF4-FFF2-40B4-BE49-F238E27FC236}">
                <a16:creationId xmlns:a16="http://schemas.microsoft.com/office/drawing/2014/main" id="{963BD723-403A-4E60-8404-9B38E3A0443F}"/>
              </a:ext>
            </a:extLst>
          </p:cNvPr>
          <p:cNvSpPr txBox="1">
            <a:spLocks/>
          </p:cNvSpPr>
          <p:nvPr/>
        </p:nvSpPr>
        <p:spPr>
          <a:xfrm>
            <a:off x="1515117" y="990511"/>
            <a:ext cx="4357845" cy="7077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dirty="0">
                <a:solidFill>
                  <a:srgbClr val="000000"/>
                </a:solidFill>
              </a:rPr>
              <a:t>µK </a:t>
            </a:r>
            <a:r>
              <a:rPr lang="de-AT" sz="2400" dirty="0" err="1">
                <a:solidFill>
                  <a:srgbClr val="000000"/>
                </a:solidFill>
              </a:rPr>
              <a:t>Sr</a:t>
            </a:r>
            <a:r>
              <a:rPr lang="de-AT" sz="2400" dirty="0">
                <a:solidFill>
                  <a:srgbClr val="000000"/>
                </a:solidFill>
              </a:rPr>
              <a:t> beam in </a:t>
            </a:r>
            <a:r>
              <a:rPr lang="de-AT" sz="2400" dirty="0" err="1">
                <a:solidFill>
                  <a:srgbClr val="000000"/>
                </a:solidFill>
              </a:rPr>
              <a:t>the</a:t>
            </a:r>
            <a:r>
              <a:rPr lang="de-AT" sz="2400" dirty="0">
                <a:solidFill>
                  <a:srgbClr val="000000"/>
                </a:solidFill>
              </a:rPr>
              <a:t> </a:t>
            </a:r>
            <a:r>
              <a:rPr lang="de-AT" sz="2400" dirty="0" err="1">
                <a:solidFill>
                  <a:srgbClr val="000000"/>
                </a:solidFill>
              </a:rPr>
              <a:t>dark</a:t>
            </a:r>
            <a:endParaRPr lang="de-AT" sz="2400" dirty="0">
              <a:solidFill>
                <a:srgbClr val="000000"/>
              </a:solidFill>
            </a:endParaRPr>
          </a:p>
        </p:txBody>
      </p:sp>
      <p:sp>
        <p:nvSpPr>
          <p:cNvPr id="212" name="Abgerundetes Rechteck 17">
            <a:extLst>
              <a:ext uri="{FF2B5EF4-FFF2-40B4-BE49-F238E27FC236}">
                <a16:creationId xmlns:a16="http://schemas.microsoft.com/office/drawing/2014/main" id="{59387073-EB87-47E6-82AC-3023D69CA1D0}"/>
              </a:ext>
            </a:extLst>
          </p:cNvPr>
          <p:cNvSpPr/>
          <p:nvPr/>
        </p:nvSpPr>
        <p:spPr>
          <a:xfrm>
            <a:off x="6302263" y="902826"/>
            <a:ext cx="4374621" cy="2574498"/>
          </a:xfrm>
          <a:prstGeom prst="roundRect">
            <a:avLst>
              <a:gd name="adj" fmla="val 6578"/>
            </a:avLst>
          </a:prstGeom>
          <a:solidFill>
            <a:srgbClr val="FE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213" name="Titel 1">
            <a:extLst>
              <a:ext uri="{FF2B5EF4-FFF2-40B4-BE49-F238E27FC236}">
                <a16:creationId xmlns:a16="http://schemas.microsoft.com/office/drawing/2014/main" id="{1CA63350-C220-48B7-96BC-CCBC4FFEF872}"/>
              </a:ext>
            </a:extLst>
          </p:cNvPr>
          <p:cNvSpPr txBox="1">
            <a:spLocks/>
          </p:cNvSpPr>
          <p:nvPr/>
        </p:nvSpPr>
        <p:spPr>
          <a:xfrm>
            <a:off x="6302263" y="965550"/>
            <a:ext cx="4374621" cy="7104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de-AT" sz="2400" dirty="0" err="1">
                <a:solidFill>
                  <a:srgbClr val="000000"/>
                </a:solidFill>
              </a:rPr>
              <a:t>Continuous-wave</a:t>
            </a:r>
            <a:r>
              <a:rPr lang="de-AT" sz="2400" dirty="0">
                <a:solidFill>
                  <a:srgbClr val="000000"/>
                </a:solidFill>
              </a:rPr>
              <a:t> BEC</a:t>
            </a:r>
          </a:p>
        </p:txBody>
      </p:sp>
      <p:sp>
        <p:nvSpPr>
          <p:cNvPr id="214" name="Right Arrow 35">
            <a:extLst>
              <a:ext uri="{FF2B5EF4-FFF2-40B4-BE49-F238E27FC236}">
                <a16:creationId xmlns:a16="http://schemas.microsoft.com/office/drawing/2014/main" id="{AB165DCE-9963-4216-AFA2-0EE185934F2F}"/>
              </a:ext>
            </a:extLst>
          </p:cNvPr>
          <p:cNvSpPr/>
          <p:nvPr/>
        </p:nvSpPr>
        <p:spPr>
          <a:xfrm>
            <a:off x="5726572" y="2130646"/>
            <a:ext cx="748795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>
              <a:solidFill>
                <a:prstClr val="white"/>
              </a:solidFill>
            </a:endParaRPr>
          </a:p>
        </p:txBody>
      </p:sp>
      <p:sp>
        <p:nvSpPr>
          <p:cNvPr id="215" name="Right Arrow 37">
            <a:extLst>
              <a:ext uri="{FF2B5EF4-FFF2-40B4-BE49-F238E27FC236}">
                <a16:creationId xmlns:a16="http://schemas.microsoft.com/office/drawing/2014/main" id="{F2166697-5B1C-44F1-B22A-CBCA234BA27B}"/>
              </a:ext>
            </a:extLst>
          </p:cNvPr>
          <p:cNvSpPr/>
          <p:nvPr/>
        </p:nvSpPr>
        <p:spPr>
          <a:xfrm rot="5400000">
            <a:off x="8116656" y="3419670"/>
            <a:ext cx="623377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>
              <a:solidFill>
                <a:prstClr val="white"/>
              </a:solidFill>
            </a:endParaRPr>
          </a:p>
        </p:txBody>
      </p:sp>
      <p:sp>
        <p:nvSpPr>
          <p:cNvPr id="216" name="Right Arrow 39">
            <a:extLst>
              <a:ext uri="{FF2B5EF4-FFF2-40B4-BE49-F238E27FC236}">
                <a16:creationId xmlns:a16="http://schemas.microsoft.com/office/drawing/2014/main" id="{F079054D-13D7-4A98-824F-6C5E8DC76652}"/>
              </a:ext>
            </a:extLst>
          </p:cNvPr>
          <p:cNvSpPr/>
          <p:nvPr/>
        </p:nvSpPr>
        <p:spPr>
          <a:xfrm rot="5400000">
            <a:off x="3232683" y="3419670"/>
            <a:ext cx="623377" cy="299335"/>
          </a:xfrm>
          <a:prstGeom prst="rightArrow">
            <a:avLst/>
          </a:prstGeom>
          <a:solidFill>
            <a:srgbClr val="5585B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GB">
              <a:solidFill>
                <a:prstClr val="white"/>
              </a:solidFill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439A3F0D-E491-4B36-B4BD-5A4AC55210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t="14376" b="10594"/>
          <a:stretch/>
        </p:blipFill>
        <p:spPr>
          <a:xfrm>
            <a:off x="6644614" y="1533417"/>
            <a:ext cx="3689921" cy="1489761"/>
          </a:xfrm>
          <a:prstGeom prst="rect">
            <a:avLst/>
          </a:prstGeom>
        </p:spPr>
      </p:pic>
      <p:sp>
        <p:nvSpPr>
          <p:cNvPr id="218" name="Textfeld 28">
            <a:extLst>
              <a:ext uri="{FF2B5EF4-FFF2-40B4-BE49-F238E27FC236}">
                <a16:creationId xmlns:a16="http://schemas.microsoft.com/office/drawing/2014/main" id="{10B3112B-0FA8-4878-B53C-817C02401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117" y="6220008"/>
            <a:ext cx="4389885" cy="3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sz="1800" dirty="0" err="1">
                <a:solidFill>
                  <a:srgbClr val="000000"/>
                </a:solidFill>
              </a:rPr>
              <a:t>frequency</a:t>
            </a:r>
            <a:r>
              <a:rPr lang="de-DE" sz="1800" dirty="0">
                <a:solidFill>
                  <a:srgbClr val="000000"/>
                </a:solidFill>
              </a:rPr>
              <a:t> &amp; time</a:t>
            </a:r>
          </a:p>
        </p:txBody>
      </p:sp>
      <p:sp>
        <p:nvSpPr>
          <p:cNvPr id="219" name="Textfeld 28">
            <a:extLst>
              <a:ext uri="{FF2B5EF4-FFF2-40B4-BE49-F238E27FC236}">
                <a16:creationId xmlns:a16="http://schemas.microsoft.com/office/drawing/2014/main" id="{4CC0729C-BE92-4633-92CF-59F8BC56E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262" y="6220008"/>
            <a:ext cx="4374622" cy="3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sz="1800" dirty="0" err="1">
                <a:solidFill>
                  <a:srgbClr val="000000"/>
                </a:solidFill>
              </a:rPr>
              <a:t>acceleration</a:t>
            </a:r>
            <a:r>
              <a:rPr lang="de-DE" sz="1800" dirty="0">
                <a:solidFill>
                  <a:srgbClr val="000000"/>
                </a:solidFill>
              </a:rPr>
              <a:t> &amp; </a:t>
            </a:r>
            <a:r>
              <a:rPr lang="de-DE" sz="1800" dirty="0" err="1">
                <a:solidFill>
                  <a:srgbClr val="000000"/>
                </a:solidFill>
              </a:rPr>
              <a:t>rotation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7A313C19-4DF4-49D6-9E6E-763744136106}"/>
              </a:ext>
            </a:extLst>
          </p:cNvPr>
          <p:cNvSpPr/>
          <p:nvPr/>
        </p:nvSpPr>
        <p:spPr bwMode="auto">
          <a:xfrm>
            <a:off x="6644615" y="4353129"/>
            <a:ext cx="3689921" cy="185122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1780179A-E728-4E5A-8196-A37C0D26EE0E}"/>
              </a:ext>
            </a:extLst>
          </p:cNvPr>
          <p:cNvGrpSpPr/>
          <p:nvPr/>
        </p:nvGrpSpPr>
        <p:grpSpPr>
          <a:xfrm>
            <a:off x="8710222" y="5404223"/>
            <a:ext cx="110682" cy="703196"/>
            <a:chOff x="2337487" y="4276181"/>
            <a:chExt cx="194356" cy="1959321"/>
          </a:xfrm>
        </p:grpSpPr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03585572-CC3A-4B8C-B4B0-397CBC4EBC98}"/>
                </a:ext>
              </a:extLst>
            </p:cNvPr>
            <p:cNvGrpSpPr/>
            <p:nvPr/>
          </p:nvGrpSpPr>
          <p:grpSpPr>
            <a:xfrm rot="5400000">
              <a:off x="1595099" y="5018571"/>
              <a:ext cx="1679134" cy="194354"/>
              <a:chOff x="5707423" y="1698559"/>
              <a:chExt cx="1984090" cy="989621"/>
            </a:xfrm>
          </p:grpSpPr>
          <p:sp>
            <p:nvSpPr>
              <p:cNvPr id="431" name="Freeform 7 4">
                <a:extLst>
                  <a:ext uri="{FF2B5EF4-FFF2-40B4-BE49-F238E27FC236}">
                    <a16:creationId xmlns:a16="http://schemas.microsoft.com/office/drawing/2014/main" id="{1BDCFE73-CBDB-46A1-942E-3909E184E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7423" y="1698559"/>
                <a:ext cx="486557" cy="989621"/>
              </a:xfrm>
              <a:custGeom>
                <a:avLst/>
                <a:gdLst/>
                <a:ahLst/>
                <a:cxnLst>
                  <a:cxn ang="0">
                    <a:pos x="0" y="599"/>
                  </a:cxn>
                  <a:cxn ang="0">
                    <a:pos x="8" y="420"/>
                  </a:cxn>
                  <a:cxn ang="0">
                    <a:pos x="14" y="266"/>
                  </a:cxn>
                  <a:cxn ang="0">
                    <a:pos x="22" y="127"/>
                  </a:cxn>
                  <a:cxn ang="0">
                    <a:pos x="27" y="70"/>
                  </a:cxn>
                  <a:cxn ang="0">
                    <a:pos x="30" y="31"/>
                  </a:cxn>
                  <a:cxn ang="0">
                    <a:pos x="33" y="18"/>
                  </a:cxn>
                  <a:cxn ang="0">
                    <a:pos x="35" y="8"/>
                  </a:cxn>
                  <a:cxn ang="0">
                    <a:pos x="36" y="2"/>
                  </a:cxn>
                  <a:cxn ang="0">
                    <a:pos x="38" y="0"/>
                  </a:cxn>
                  <a:cxn ang="0">
                    <a:pos x="41" y="2"/>
                  </a:cxn>
                  <a:cxn ang="0">
                    <a:pos x="43" y="4"/>
                  </a:cxn>
                  <a:cxn ang="0">
                    <a:pos x="43" y="8"/>
                  </a:cxn>
                  <a:cxn ang="0">
                    <a:pos x="46" y="20"/>
                  </a:cxn>
                  <a:cxn ang="0">
                    <a:pos x="48" y="35"/>
                  </a:cxn>
                  <a:cxn ang="0">
                    <a:pos x="51" y="74"/>
                  </a:cxn>
                  <a:cxn ang="0">
                    <a:pos x="56" y="121"/>
                  </a:cxn>
                  <a:cxn ang="0">
                    <a:pos x="63" y="266"/>
                  </a:cxn>
                  <a:cxn ang="0">
                    <a:pos x="81" y="660"/>
                  </a:cxn>
                  <a:cxn ang="0">
                    <a:pos x="89" y="855"/>
                  </a:cxn>
                  <a:cxn ang="0">
                    <a:pos x="97" y="1011"/>
                  </a:cxn>
                  <a:cxn ang="0">
                    <a:pos x="102" y="1079"/>
                  </a:cxn>
                  <a:cxn ang="0">
                    <a:pos x="106" y="1137"/>
                  </a:cxn>
                  <a:cxn ang="0">
                    <a:pos x="110" y="1161"/>
                  </a:cxn>
                  <a:cxn ang="0">
                    <a:pos x="111" y="1178"/>
                  </a:cxn>
                  <a:cxn ang="0">
                    <a:pos x="113" y="1186"/>
                  </a:cxn>
                  <a:cxn ang="0">
                    <a:pos x="114" y="1192"/>
                  </a:cxn>
                  <a:cxn ang="0">
                    <a:pos x="114" y="1196"/>
                  </a:cxn>
                  <a:cxn ang="0">
                    <a:pos x="116" y="1198"/>
                  </a:cxn>
                  <a:cxn ang="0">
                    <a:pos x="119" y="1200"/>
                  </a:cxn>
                  <a:cxn ang="0">
                    <a:pos x="119" y="1198"/>
                  </a:cxn>
                  <a:cxn ang="0">
                    <a:pos x="121" y="1196"/>
                  </a:cxn>
                  <a:cxn ang="0">
                    <a:pos x="122" y="1190"/>
                  </a:cxn>
                  <a:cxn ang="0">
                    <a:pos x="124" y="1180"/>
                  </a:cxn>
                  <a:cxn ang="0">
                    <a:pos x="127" y="1163"/>
                  </a:cxn>
                  <a:cxn ang="0">
                    <a:pos x="129" y="1145"/>
                  </a:cxn>
                  <a:cxn ang="0">
                    <a:pos x="134" y="1089"/>
                  </a:cxn>
                  <a:cxn ang="0">
                    <a:pos x="149" y="777"/>
                  </a:cxn>
                  <a:cxn ang="0">
                    <a:pos x="169" y="367"/>
                  </a:cxn>
                  <a:cxn ang="0">
                    <a:pos x="176" y="195"/>
                  </a:cxn>
                  <a:cxn ang="0">
                    <a:pos x="181" y="127"/>
                  </a:cxn>
                  <a:cxn ang="0">
                    <a:pos x="184" y="76"/>
                  </a:cxn>
                  <a:cxn ang="0">
                    <a:pos x="188" y="41"/>
                  </a:cxn>
                  <a:cxn ang="0">
                    <a:pos x="189" y="28"/>
                  </a:cxn>
                  <a:cxn ang="0">
                    <a:pos x="192" y="14"/>
                  </a:cxn>
                  <a:cxn ang="0">
                    <a:pos x="194" y="6"/>
                  </a:cxn>
                  <a:cxn ang="0">
                    <a:pos x="196" y="0"/>
                  </a:cxn>
                  <a:cxn ang="0">
                    <a:pos x="197" y="0"/>
                  </a:cxn>
                  <a:cxn ang="0">
                    <a:pos x="199" y="2"/>
                  </a:cxn>
                  <a:cxn ang="0">
                    <a:pos x="202" y="8"/>
                  </a:cxn>
                </a:cxnLst>
                <a:rect l="0" t="0" r="r" b="b"/>
                <a:pathLst>
                  <a:path w="202" h="1200">
                    <a:moveTo>
                      <a:pt x="0" y="599"/>
                    </a:moveTo>
                    <a:lnTo>
                      <a:pt x="8" y="420"/>
                    </a:lnTo>
                    <a:lnTo>
                      <a:pt x="14" y="266"/>
                    </a:lnTo>
                    <a:lnTo>
                      <a:pt x="22" y="127"/>
                    </a:lnTo>
                    <a:lnTo>
                      <a:pt x="27" y="70"/>
                    </a:lnTo>
                    <a:lnTo>
                      <a:pt x="30" y="31"/>
                    </a:lnTo>
                    <a:lnTo>
                      <a:pt x="33" y="18"/>
                    </a:lnTo>
                    <a:lnTo>
                      <a:pt x="35" y="8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8"/>
                    </a:lnTo>
                    <a:lnTo>
                      <a:pt x="46" y="20"/>
                    </a:lnTo>
                    <a:lnTo>
                      <a:pt x="48" y="35"/>
                    </a:lnTo>
                    <a:lnTo>
                      <a:pt x="51" y="74"/>
                    </a:lnTo>
                    <a:lnTo>
                      <a:pt x="56" y="121"/>
                    </a:lnTo>
                    <a:lnTo>
                      <a:pt x="63" y="266"/>
                    </a:lnTo>
                    <a:lnTo>
                      <a:pt x="81" y="660"/>
                    </a:lnTo>
                    <a:lnTo>
                      <a:pt x="89" y="855"/>
                    </a:lnTo>
                    <a:lnTo>
                      <a:pt x="97" y="1011"/>
                    </a:lnTo>
                    <a:lnTo>
                      <a:pt x="102" y="1079"/>
                    </a:lnTo>
                    <a:lnTo>
                      <a:pt x="106" y="1137"/>
                    </a:lnTo>
                    <a:lnTo>
                      <a:pt x="110" y="1161"/>
                    </a:lnTo>
                    <a:lnTo>
                      <a:pt x="111" y="1178"/>
                    </a:lnTo>
                    <a:lnTo>
                      <a:pt x="113" y="1186"/>
                    </a:lnTo>
                    <a:lnTo>
                      <a:pt x="114" y="1192"/>
                    </a:lnTo>
                    <a:lnTo>
                      <a:pt x="114" y="1196"/>
                    </a:lnTo>
                    <a:lnTo>
                      <a:pt x="116" y="1198"/>
                    </a:lnTo>
                    <a:lnTo>
                      <a:pt x="119" y="1200"/>
                    </a:lnTo>
                    <a:lnTo>
                      <a:pt x="119" y="1198"/>
                    </a:lnTo>
                    <a:lnTo>
                      <a:pt x="121" y="1196"/>
                    </a:lnTo>
                    <a:lnTo>
                      <a:pt x="122" y="1190"/>
                    </a:lnTo>
                    <a:lnTo>
                      <a:pt x="124" y="1180"/>
                    </a:lnTo>
                    <a:lnTo>
                      <a:pt x="127" y="1163"/>
                    </a:lnTo>
                    <a:lnTo>
                      <a:pt x="129" y="1145"/>
                    </a:lnTo>
                    <a:lnTo>
                      <a:pt x="134" y="1089"/>
                    </a:lnTo>
                    <a:lnTo>
                      <a:pt x="149" y="777"/>
                    </a:lnTo>
                    <a:lnTo>
                      <a:pt x="169" y="367"/>
                    </a:lnTo>
                    <a:lnTo>
                      <a:pt x="176" y="195"/>
                    </a:lnTo>
                    <a:lnTo>
                      <a:pt x="181" y="127"/>
                    </a:lnTo>
                    <a:lnTo>
                      <a:pt x="184" y="76"/>
                    </a:lnTo>
                    <a:lnTo>
                      <a:pt x="188" y="41"/>
                    </a:lnTo>
                    <a:lnTo>
                      <a:pt x="189" y="28"/>
                    </a:lnTo>
                    <a:lnTo>
                      <a:pt x="192" y="14"/>
                    </a:lnTo>
                    <a:lnTo>
                      <a:pt x="194" y="6"/>
                    </a:lnTo>
                    <a:lnTo>
                      <a:pt x="196" y="0"/>
                    </a:lnTo>
                    <a:lnTo>
                      <a:pt x="197" y="0"/>
                    </a:lnTo>
                    <a:lnTo>
                      <a:pt x="199" y="2"/>
                    </a:lnTo>
                    <a:lnTo>
                      <a:pt x="202" y="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" name="Freeform 8 4">
                <a:extLst>
                  <a:ext uri="{FF2B5EF4-FFF2-40B4-BE49-F238E27FC236}">
                    <a16:creationId xmlns:a16="http://schemas.microsoft.com/office/drawing/2014/main" id="{188C6DFA-7485-435F-835C-F826BFCB4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308" y="1698559"/>
                <a:ext cx="529913" cy="98962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8"/>
                  </a:cxn>
                  <a:cxn ang="0">
                    <a:pos x="3" y="31"/>
                  </a:cxn>
                  <a:cxn ang="0">
                    <a:pos x="6" y="49"/>
                  </a:cxn>
                  <a:cxn ang="0">
                    <a:pos x="10" y="90"/>
                  </a:cxn>
                  <a:cxn ang="0">
                    <a:pos x="13" y="143"/>
                  </a:cxn>
                  <a:cxn ang="0">
                    <a:pos x="22" y="305"/>
                  </a:cxn>
                  <a:cxn ang="0">
                    <a:pos x="30" y="486"/>
                  </a:cxn>
                  <a:cxn ang="0">
                    <a:pos x="45" y="833"/>
                  </a:cxn>
                  <a:cxn ang="0">
                    <a:pos x="52" y="997"/>
                  </a:cxn>
                  <a:cxn ang="0">
                    <a:pos x="57" y="1063"/>
                  </a:cxn>
                  <a:cxn ang="0">
                    <a:pos x="60" y="1114"/>
                  </a:cxn>
                  <a:cxn ang="0">
                    <a:pos x="65" y="1157"/>
                  </a:cxn>
                  <a:cxn ang="0">
                    <a:pos x="67" y="1174"/>
                  </a:cxn>
                  <a:cxn ang="0">
                    <a:pos x="68" y="1180"/>
                  </a:cxn>
                  <a:cxn ang="0">
                    <a:pos x="70" y="1188"/>
                  </a:cxn>
                  <a:cxn ang="0">
                    <a:pos x="72" y="1194"/>
                  </a:cxn>
                  <a:cxn ang="0">
                    <a:pos x="73" y="1198"/>
                  </a:cxn>
                  <a:cxn ang="0">
                    <a:pos x="75" y="1200"/>
                  </a:cxn>
                  <a:cxn ang="0">
                    <a:pos x="78" y="1196"/>
                  </a:cxn>
                  <a:cxn ang="0">
                    <a:pos x="80" y="1190"/>
                  </a:cxn>
                  <a:cxn ang="0">
                    <a:pos x="81" y="1182"/>
                  </a:cxn>
                  <a:cxn ang="0">
                    <a:pos x="83" y="1169"/>
                  </a:cxn>
                  <a:cxn ang="0">
                    <a:pos x="84" y="1153"/>
                  </a:cxn>
                  <a:cxn ang="0">
                    <a:pos x="89" y="1108"/>
                  </a:cxn>
                  <a:cxn ang="0">
                    <a:pos x="92" y="1055"/>
                  </a:cxn>
                  <a:cxn ang="0">
                    <a:pos x="100" y="901"/>
                  </a:cxn>
                  <a:cxn ang="0">
                    <a:pos x="110" y="697"/>
                  </a:cxn>
                  <a:cxn ang="0">
                    <a:pos x="119" y="494"/>
                  </a:cxn>
                  <a:cxn ang="0">
                    <a:pos x="127" y="312"/>
                  </a:cxn>
                  <a:cxn ang="0">
                    <a:pos x="135" y="158"/>
                  </a:cxn>
                  <a:cxn ang="0">
                    <a:pos x="138" y="106"/>
                  </a:cxn>
                  <a:cxn ang="0">
                    <a:pos x="143" y="59"/>
                  </a:cxn>
                  <a:cxn ang="0">
                    <a:pos x="145" y="37"/>
                  </a:cxn>
                  <a:cxn ang="0">
                    <a:pos x="146" y="22"/>
                  </a:cxn>
                  <a:cxn ang="0">
                    <a:pos x="148" y="12"/>
                  </a:cxn>
                  <a:cxn ang="0">
                    <a:pos x="151" y="4"/>
                  </a:cxn>
                  <a:cxn ang="0">
                    <a:pos x="153" y="0"/>
                  </a:cxn>
                  <a:cxn ang="0">
                    <a:pos x="154" y="0"/>
                  </a:cxn>
                  <a:cxn ang="0">
                    <a:pos x="156" y="2"/>
                  </a:cxn>
                  <a:cxn ang="0">
                    <a:pos x="158" y="6"/>
                  </a:cxn>
                  <a:cxn ang="0">
                    <a:pos x="159" y="12"/>
                  </a:cxn>
                  <a:cxn ang="0">
                    <a:pos x="159" y="18"/>
                  </a:cxn>
                  <a:cxn ang="0">
                    <a:pos x="162" y="31"/>
                  </a:cxn>
                  <a:cxn ang="0">
                    <a:pos x="164" y="49"/>
                  </a:cxn>
                  <a:cxn ang="0">
                    <a:pos x="169" y="100"/>
                  </a:cxn>
                  <a:cxn ang="0">
                    <a:pos x="177" y="230"/>
                  </a:cxn>
                  <a:cxn ang="0">
                    <a:pos x="194" y="636"/>
                  </a:cxn>
                  <a:cxn ang="0">
                    <a:pos x="210" y="974"/>
                  </a:cxn>
                  <a:cxn ang="0">
                    <a:pos x="218" y="1098"/>
                  </a:cxn>
                  <a:cxn ang="0">
                    <a:pos x="220" y="1126"/>
                  </a:cxn>
                </a:cxnLst>
                <a:rect l="0" t="0" r="r" b="b"/>
                <a:pathLst>
                  <a:path w="220" h="1200">
                    <a:moveTo>
                      <a:pt x="0" y="8"/>
                    </a:moveTo>
                    <a:lnTo>
                      <a:pt x="2" y="18"/>
                    </a:lnTo>
                    <a:lnTo>
                      <a:pt x="3" y="31"/>
                    </a:lnTo>
                    <a:lnTo>
                      <a:pt x="6" y="49"/>
                    </a:lnTo>
                    <a:lnTo>
                      <a:pt x="10" y="90"/>
                    </a:lnTo>
                    <a:lnTo>
                      <a:pt x="13" y="143"/>
                    </a:lnTo>
                    <a:lnTo>
                      <a:pt x="22" y="305"/>
                    </a:lnTo>
                    <a:lnTo>
                      <a:pt x="30" y="486"/>
                    </a:lnTo>
                    <a:lnTo>
                      <a:pt x="45" y="833"/>
                    </a:lnTo>
                    <a:lnTo>
                      <a:pt x="52" y="997"/>
                    </a:lnTo>
                    <a:lnTo>
                      <a:pt x="57" y="1063"/>
                    </a:lnTo>
                    <a:lnTo>
                      <a:pt x="60" y="1114"/>
                    </a:lnTo>
                    <a:lnTo>
                      <a:pt x="65" y="1157"/>
                    </a:lnTo>
                    <a:lnTo>
                      <a:pt x="67" y="1174"/>
                    </a:lnTo>
                    <a:lnTo>
                      <a:pt x="68" y="1180"/>
                    </a:lnTo>
                    <a:lnTo>
                      <a:pt x="70" y="1188"/>
                    </a:lnTo>
                    <a:lnTo>
                      <a:pt x="72" y="1194"/>
                    </a:lnTo>
                    <a:lnTo>
                      <a:pt x="73" y="1198"/>
                    </a:lnTo>
                    <a:lnTo>
                      <a:pt x="75" y="1200"/>
                    </a:lnTo>
                    <a:lnTo>
                      <a:pt x="78" y="1196"/>
                    </a:lnTo>
                    <a:lnTo>
                      <a:pt x="80" y="1190"/>
                    </a:lnTo>
                    <a:lnTo>
                      <a:pt x="81" y="1182"/>
                    </a:lnTo>
                    <a:lnTo>
                      <a:pt x="83" y="1169"/>
                    </a:lnTo>
                    <a:lnTo>
                      <a:pt x="84" y="1153"/>
                    </a:lnTo>
                    <a:lnTo>
                      <a:pt x="89" y="1108"/>
                    </a:lnTo>
                    <a:lnTo>
                      <a:pt x="92" y="1055"/>
                    </a:lnTo>
                    <a:lnTo>
                      <a:pt x="100" y="901"/>
                    </a:lnTo>
                    <a:lnTo>
                      <a:pt x="110" y="697"/>
                    </a:lnTo>
                    <a:lnTo>
                      <a:pt x="119" y="494"/>
                    </a:lnTo>
                    <a:lnTo>
                      <a:pt x="127" y="312"/>
                    </a:lnTo>
                    <a:lnTo>
                      <a:pt x="135" y="158"/>
                    </a:lnTo>
                    <a:lnTo>
                      <a:pt x="138" y="106"/>
                    </a:lnTo>
                    <a:lnTo>
                      <a:pt x="143" y="59"/>
                    </a:lnTo>
                    <a:lnTo>
                      <a:pt x="145" y="37"/>
                    </a:lnTo>
                    <a:lnTo>
                      <a:pt x="146" y="22"/>
                    </a:lnTo>
                    <a:lnTo>
                      <a:pt x="148" y="12"/>
                    </a:lnTo>
                    <a:lnTo>
                      <a:pt x="151" y="4"/>
                    </a:lnTo>
                    <a:lnTo>
                      <a:pt x="153" y="0"/>
                    </a:lnTo>
                    <a:lnTo>
                      <a:pt x="154" y="0"/>
                    </a:lnTo>
                    <a:lnTo>
                      <a:pt x="156" y="2"/>
                    </a:lnTo>
                    <a:lnTo>
                      <a:pt x="158" y="6"/>
                    </a:lnTo>
                    <a:lnTo>
                      <a:pt x="159" y="12"/>
                    </a:lnTo>
                    <a:lnTo>
                      <a:pt x="159" y="18"/>
                    </a:lnTo>
                    <a:lnTo>
                      <a:pt x="162" y="31"/>
                    </a:lnTo>
                    <a:lnTo>
                      <a:pt x="164" y="49"/>
                    </a:lnTo>
                    <a:lnTo>
                      <a:pt x="169" y="100"/>
                    </a:lnTo>
                    <a:lnTo>
                      <a:pt x="177" y="230"/>
                    </a:lnTo>
                    <a:lnTo>
                      <a:pt x="194" y="636"/>
                    </a:lnTo>
                    <a:lnTo>
                      <a:pt x="210" y="974"/>
                    </a:lnTo>
                    <a:lnTo>
                      <a:pt x="218" y="1098"/>
                    </a:lnTo>
                    <a:lnTo>
                      <a:pt x="220" y="1126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" name="Freeform 9 4">
                <a:extLst>
                  <a:ext uri="{FF2B5EF4-FFF2-40B4-BE49-F238E27FC236}">
                    <a16:creationId xmlns:a16="http://schemas.microsoft.com/office/drawing/2014/main" id="{E2689A99-68A4-4FE6-9B7A-94960DE0C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084" y="1698559"/>
                <a:ext cx="423930" cy="989621"/>
              </a:xfrm>
              <a:custGeom>
                <a:avLst/>
                <a:gdLst/>
                <a:ahLst/>
                <a:cxnLst>
                  <a:cxn ang="0">
                    <a:pos x="0" y="1126"/>
                  </a:cxn>
                  <a:cxn ang="0">
                    <a:pos x="3" y="1149"/>
                  </a:cxn>
                  <a:cxn ang="0">
                    <a:pos x="4" y="1169"/>
                  </a:cxn>
                  <a:cxn ang="0">
                    <a:pos x="6" y="1182"/>
                  </a:cxn>
                  <a:cxn ang="0">
                    <a:pos x="8" y="1188"/>
                  </a:cxn>
                  <a:cxn ang="0">
                    <a:pos x="9" y="1192"/>
                  </a:cxn>
                  <a:cxn ang="0">
                    <a:pos x="11" y="1196"/>
                  </a:cxn>
                  <a:cxn ang="0">
                    <a:pos x="11" y="1198"/>
                  </a:cxn>
                  <a:cxn ang="0">
                    <a:pos x="12" y="1200"/>
                  </a:cxn>
                  <a:cxn ang="0">
                    <a:pos x="14" y="1200"/>
                  </a:cxn>
                  <a:cxn ang="0">
                    <a:pos x="16" y="1198"/>
                  </a:cxn>
                  <a:cxn ang="0">
                    <a:pos x="16" y="1194"/>
                  </a:cxn>
                  <a:cxn ang="0">
                    <a:pos x="19" y="1186"/>
                  </a:cxn>
                  <a:cxn ang="0">
                    <a:pos x="20" y="1174"/>
                  </a:cxn>
                  <a:cxn ang="0">
                    <a:pos x="22" y="1157"/>
                  </a:cxn>
                  <a:cxn ang="0">
                    <a:pos x="25" y="1135"/>
                  </a:cxn>
                  <a:cxn ang="0">
                    <a:pos x="33" y="1024"/>
                  </a:cxn>
                  <a:cxn ang="0">
                    <a:pos x="41" y="858"/>
                  </a:cxn>
                  <a:cxn ang="0">
                    <a:pos x="59" y="464"/>
                  </a:cxn>
                  <a:cxn ang="0">
                    <a:pos x="66" y="271"/>
                  </a:cxn>
                  <a:cxn ang="0">
                    <a:pos x="73" y="180"/>
                  </a:cxn>
                  <a:cxn ang="0">
                    <a:pos x="76" y="109"/>
                  </a:cxn>
                  <a:cxn ang="0">
                    <a:pos x="81" y="61"/>
                  </a:cxn>
                  <a:cxn ang="0">
                    <a:pos x="82" y="41"/>
                  </a:cxn>
                  <a:cxn ang="0">
                    <a:pos x="86" y="24"/>
                  </a:cxn>
                  <a:cxn ang="0">
                    <a:pos x="87" y="12"/>
                  </a:cxn>
                  <a:cxn ang="0">
                    <a:pos x="89" y="6"/>
                  </a:cxn>
                  <a:cxn ang="0">
                    <a:pos x="90" y="2"/>
                  </a:cxn>
                  <a:cxn ang="0">
                    <a:pos x="92" y="0"/>
                  </a:cxn>
                  <a:cxn ang="0">
                    <a:pos x="94" y="0"/>
                  </a:cxn>
                  <a:cxn ang="0">
                    <a:pos x="94" y="2"/>
                  </a:cxn>
                  <a:cxn ang="0">
                    <a:pos x="97" y="8"/>
                  </a:cxn>
                  <a:cxn ang="0">
                    <a:pos x="98" y="16"/>
                  </a:cxn>
                  <a:cxn ang="0">
                    <a:pos x="100" y="30"/>
                  </a:cxn>
                  <a:cxn ang="0">
                    <a:pos x="103" y="49"/>
                  </a:cxn>
                  <a:cxn ang="0">
                    <a:pos x="106" y="88"/>
                  </a:cxn>
                  <a:cxn ang="0">
                    <a:pos x="109" y="147"/>
                  </a:cxn>
                  <a:cxn ang="0">
                    <a:pos x="129" y="515"/>
                  </a:cxn>
                  <a:cxn ang="0">
                    <a:pos x="137" y="724"/>
                  </a:cxn>
                  <a:cxn ang="0">
                    <a:pos x="144" y="905"/>
                  </a:cxn>
                  <a:cxn ang="0">
                    <a:pos x="154" y="1052"/>
                  </a:cxn>
                  <a:cxn ang="0">
                    <a:pos x="157" y="1102"/>
                  </a:cxn>
                  <a:cxn ang="0">
                    <a:pos x="160" y="1145"/>
                  </a:cxn>
                  <a:cxn ang="0">
                    <a:pos x="162" y="1165"/>
                  </a:cxn>
                  <a:cxn ang="0">
                    <a:pos x="165" y="1178"/>
                  </a:cxn>
                  <a:cxn ang="0">
                    <a:pos x="167" y="1190"/>
                  </a:cxn>
                  <a:cxn ang="0">
                    <a:pos x="168" y="1196"/>
                  </a:cxn>
                  <a:cxn ang="0">
                    <a:pos x="172" y="1200"/>
                  </a:cxn>
                  <a:cxn ang="0">
                    <a:pos x="173" y="1198"/>
                  </a:cxn>
                  <a:cxn ang="0">
                    <a:pos x="175" y="1194"/>
                  </a:cxn>
                  <a:cxn ang="0">
                    <a:pos x="176" y="1188"/>
                  </a:cxn>
                </a:cxnLst>
                <a:rect l="0" t="0" r="r" b="b"/>
                <a:pathLst>
                  <a:path w="176" h="1200">
                    <a:moveTo>
                      <a:pt x="0" y="1126"/>
                    </a:moveTo>
                    <a:lnTo>
                      <a:pt x="3" y="1149"/>
                    </a:lnTo>
                    <a:lnTo>
                      <a:pt x="4" y="1169"/>
                    </a:lnTo>
                    <a:lnTo>
                      <a:pt x="6" y="1182"/>
                    </a:lnTo>
                    <a:lnTo>
                      <a:pt x="8" y="1188"/>
                    </a:lnTo>
                    <a:lnTo>
                      <a:pt x="9" y="1192"/>
                    </a:lnTo>
                    <a:lnTo>
                      <a:pt x="11" y="1196"/>
                    </a:lnTo>
                    <a:lnTo>
                      <a:pt x="11" y="1198"/>
                    </a:lnTo>
                    <a:lnTo>
                      <a:pt x="12" y="1200"/>
                    </a:lnTo>
                    <a:lnTo>
                      <a:pt x="14" y="1200"/>
                    </a:lnTo>
                    <a:lnTo>
                      <a:pt x="16" y="1198"/>
                    </a:lnTo>
                    <a:lnTo>
                      <a:pt x="16" y="1194"/>
                    </a:lnTo>
                    <a:lnTo>
                      <a:pt x="19" y="1186"/>
                    </a:lnTo>
                    <a:lnTo>
                      <a:pt x="20" y="1174"/>
                    </a:lnTo>
                    <a:lnTo>
                      <a:pt x="22" y="1157"/>
                    </a:lnTo>
                    <a:lnTo>
                      <a:pt x="25" y="1135"/>
                    </a:lnTo>
                    <a:lnTo>
                      <a:pt x="33" y="1024"/>
                    </a:lnTo>
                    <a:lnTo>
                      <a:pt x="41" y="858"/>
                    </a:lnTo>
                    <a:lnTo>
                      <a:pt x="59" y="464"/>
                    </a:lnTo>
                    <a:lnTo>
                      <a:pt x="66" y="271"/>
                    </a:lnTo>
                    <a:lnTo>
                      <a:pt x="73" y="180"/>
                    </a:lnTo>
                    <a:lnTo>
                      <a:pt x="76" y="109"/>
                    </a:lnTo>
                    <a:lnTo>
                      <a:pt x="81" y="61"/>
                    </a:lnTo>
                    <a:lnTo>
                      <a:pt x="82" y="41"/>
                    </a:lnTo>
                    <a:lnTo>
                      <a:pt x="86" y="24"/>
                    </a:lnTo>
                    <a:lnTo>
                      <a:pt x="87" y="12"/>
                    </a:lnTo>
                    <a:lnTo>
                      <a:pt x="89" y="6"/>
                    </a:lnTo>
                    <a:lnTo>
                      <a:pt x="90" y="2"/>
                    </a:lnTo>
                    <a:lnTo>
                      <a:pt x="92" y="0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7" y="8"/>
                    </a:lnTo>
                    <a:lnTo>
                      <a:pt x="98" y="16"/>
                    </a:lnTo>
                    <a:lnTo>
                      <a:pt x="100" y="30"/>
                    </a:lnTo>
                    <a:lnTo>
                      <a:pt x="103" y="49"/>
                    </a:lnTo>
                    <a:lnTo>
                      <a:pt x="106" y="88"/>
                    </a:lnTo>
                    <a:lnTo>
                      <a:pt x="109" y="147"/>
                    </a:lnTo>
                    <a:lnTo>
                      <a:pt x="129" y="515"/>
                    </a:lnTo>
                    <a:lnTo>
                      <a:pt x="137" y="724"/>
                    </a:lnTo>
                    <a:lnTo>
                      <a:pt x="144" y="905"/>
                    </a:lnTo>
                    <a:lnTo>
                      <a:pt x="154" y="1052"/>
                    </a:lnTo>
                    <a:lnTo>
                      <a:pt x="157" y="1102"/>
                    </a:lnTo>
                    <a:lnTo>
                      <a:pt x="160" y="1145"/>
                    </a:lnTo>
                    <a:lnTo>
                      <a:pt x="162" y="1165"/>
                    </a:lnTo>
                    <a:lnTo>
                      <a:pt x="165" y="1178"/>
                    </a:lnTo>
                    <a:lnTo>
                      <a:pt x="167" y="1190"/>
                    </a:lnTo>
                    <a:lnTo>
                      <a:pt x="168" y="1196"/>
                    </a:lnTo>
                    <a:lnTo>
                      <a:pt x="172" y="1200"/>
                    </a:lnTo>
                    <a:lnTo>
                      <a:pt x="173" y="1198"/>
                    </a:lnTo>
                    <a:lnTo>
                      <a:pt x="175" y="1194"/>
                    </a:lnTo>
                    <a:lnTo>
                      <a:pt x="176" y="118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" name="Freeform 10 4">
                <a:extLst>
                  <a:ext uri="{FF2B5EF4-FFF2-40B4-BE49-F238E27FC236}">
                    <a16:creationId xmlns:a16="http://schemas.microsoft.com/office/drawing/2014/main" id="{48E001E8-8249-4412-936D-6DDC4E4A3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4374" y="1698559"/>
                <a:ext cx="537139" cy="989621"/>
              </a:xfrm>
              <a:custGeom>
                <a:avLst/>
                <a:gdLst/>
                <a:ahLst/>
                <a:cxnLst>
                  <a:cxn ang="0">
                    <a:pos x="0" y="1188"/>
                  </a:cxn>
                  <a:cxn ang="0">
                    <a:pos x="2" y="1182"/>
                  </a:cxn>
                  <a:cxn ang="0">
                    <a:pos x="3" y="1171"/>
                  </a:cxn>
                  <a:cxn ang="0">
                    <a:pos x="5" y="1153"/>
                  </a:cxn>
                  <a:cxn ang="0">
                    <a:pos x="10" y="1106"/>
                  </a:cxn>
                  <a:cxn ang="0">
                    <a:pos x="18" y="989"/>
                  </a:cxn>
                  <a:cxn ang="0">
                    <a:pos x="34" y="611"/>
                  </a:cxn>
                  <a:cxn ang="0">
                    <a:pos x="42" y="429"/>
                  </a:cxn>
                  <a:cxn ang="0">
                    <a:pos x="51" y="252"/>
                  </a:cxn>
                  <a:cxn ang="0">
                    <a:pos x="54" y="182"/>
                  </a:cxn>
                  <a:cxn ang="0">
                    <a:pos x="59" y="117"/>
                  </a:cxn>
                  <a:cxn ang="0">
                    <a:pos x="62" y="72"/>
                  </a:cxn>
                  <a:cxn ang="0">
                    <a:pos x="66" y="35"/>
                  </a:cxn>
                  <a:cxn ang="0">
                    <a:pos x="67" y="26"/>
                  </a:cxn>
                  <a:cxn ang="0">
                    <a:pos x="69" y="18"/>
                  </a:cxn>
                  <a:cxn ang="0">
                    <a:pos x="70" y="8"/>
                  </a:cxn>
                  <a:cxn ang="0">
                    <a:pos x="72" y="2"/>
                  </a:cxn>
                  <a:cxn ang="0">
                    <a:pos x="74" y="0"/>
                  </a:cxn>
                  <a:cxn ang="0">
                    <a:pos x="75" y="0"/>
                  </a:cxn>
                  <a:cxn ang="0">
                    <a:pos x="77" y="2"/>
                  </a:cxn>
                  <a:cxn ang="0">
                    <a:pos x="78" y="8"/>
                  </a:cxn>
                  <a:cxn ang="0">
                    <a:pos x="81" y="18"/>
                  </a:cxn>
                  <a:cxn ang="0">
                    <a:pos x="83" y="31"/>
                  </a:cxn>
                  <a:cxn ang="0">
                    <a:pos x="86" y="67"/>
                  </a:cxn>
                  <a:cxn ang="0">
                    <a:pos x="89" y="111"/>
                  </a:cxn>
                  <a:cxn ang="0">
                    <a:pos x="97" y="244"/>
                  </a:cxn>
                  <a:cxn ang="0">
                    <a:pos x="117" y="646"/>
                  </a:cxn>
                  <a:cxn ang="0">
                    <a:pos x="124" y="847"/>
                  </a:cxn>
                  <a:cxn ang="0">
                    <a:pos x="132" y="1005"/>
                  </a:cxn>
                  <a:cxn ang="0">
                    <a:pos x="140" y="1114"/>
                  </a:cxn>
                  <a:cxn ang="0">
                    <a:pos x="144" y="1153"/>
                  </a:cxn>
                  <a:cxn ang="0">
                    <a:pos x="145" y="1171"/>
                  </a:cxn>
                  <a:cxn ang="0">
                    <a:pos x="148" y="1182"/>
                  </a:cxn>
                  <a:cxn ang="0">
                    <a:pos x="150" y="1192"/>
                  </a:cxn>
                  <a:cxn ang="0">
                    <a:pos x="152" y="1198"/>
                  </a:cxn>
                  <a:cxn ang="0">
                    <a:pos x="153" y="1200"/>
                  </a:cxn>
                  <a:cxn ang="0">
                    <a:pos x="156" y="1198"/>
                  </a:cxn>
                  <a:cxn ang="0">
                    <a:pos x="158" y="1192"/>
                  </a:cxn>
                  <a:cxn ang="0">
                    <a:pos x="159" y="1188"/>
                  </a:cxn>
                  <a:cxn ang="0">
                    <a:pos x="159" y="1182"/>
                  </a:cxn>
                  <a:cxn ang="0">
                    <a:pos x="163" y="1169"/>
                  </a:cxn>
                  <a:cxn ang="0">
                    <a:pos x="164" y="1151"/>
                  </a:cxn>
                  <a:cxn ang="0">
                    <a:pos x="169" y="1102"/>
                  </a:cxn>
                  <a:cxn ang="0">
                    <a:pos x="172" y="1042"/>
                  </a:cxn>
                  <a:cxn ang="0">
                    <a:pos x="180" y="894"/>
                  </a:cxn>
                  <a:cxn ang="0">
                    <a:pos x="198" y="486"/>
                  </a:cxn>
                  <a:cxn ang="0">
                    <a:pos x="206" y="303"/>
                  </a:cxn>
                  <a:cxn ang="0">
                    <a:pos x="214" y="160"/>
                  </a:cxn>
                  <a:cxn ang="0">
                    <a:pos x="218" y="98"/>
                  </a:cxn>
                  <a:cxn ang="0">
                    <a:pos x="220" y="70"/>
                  </a:cxn>
                  <a:cxn ang="0">
                    <a:pos x="223" y="45"/>
                  </a:cxn>
                </a:cxnLst>
                <a:rect l="0" t="0" r="r" b="b"/>
                <a:pathLst>
                  <a:path w="223" h="1200">
                    <a:moveTo>
                      <a:pt x="0" y="1188"/>
                    </a:moveTo>
                    <a:lnTo>
                      <a:pt x="2" y="1182"/>
                    </a:lnTo>
                    <a:lnTo>
                      <a:pt x="3" y="1171"/>
                    </a:lnTo>
                    <a:lnTo>
                      <a:pt x="5" y="1153"/>
                    </a:lnTo>
                    <a:lnTo>
                      <a:pt x="10" y="1106"/>
                    </a:lnTo>
                    <a:lnTo>
                      <a:pt x="18" y="989"/>
                    </a:lnTo>
                    <a:lnTo>
                      <a:pt x="34" y="611"/>
                    </a:lnTo>
                    <a:lnTo>
                      <a:pt x="42" y="429"/>
                    </a:lnTo>
                    <a:lnTo>
                      <a:pt x="51" y="252"/>
                    </a:lnTo>
                    <a:lnTo>
                      <a:pt x="54" y="182"/>
                    </a:lnTo>
                    <a:lnTo>
                      <a:pt x="59" y="117"/>
                    </a:lnTo>
                    <a:lnTo>
                      <a:pt x="62" y="72"/>
                    </a:lnTo>
                    <a:lnTo>
                      <a:pt x="66" y="35"/>
                    </a:lnTo>
                    <a:lnTo>
                      <a:pt x="67" y="26"/>
                    </a:lnTo>
                    <a:lnTo>
                      <a:pt x="69" y="18"/>
                    </a:lnTo>
                    <a:lnTo>
                      <a:pt x="70" y="8"/>
                    </a:lnTo>
                    <a:lnTo>
                      <a:pt x="72" y="2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2"/>
                    </a:lnTo>
                    <a:lnTo>
                      <a:pt x="78" y="8"/>
                    </a:lnTo>
                    <a:lnTo>
                      <a:pt x="81" y="18"/>
                    </a:lnTo>
                    <a:lnTo>
                      <a:pt x="83" y="31"/>
                    </a:lnTo>
                    <a:lnTo>
                      <a:pt x="86" y="67"/>
                    </a:lnTo>
                    <a:lnTo>
                      <a:pt x="89" y="111"/>
                    </a:lnTo>
                    <a:lnTo>
                      <a:pt x="97" y="244"/>
                    </a:lnTo>
                    <a:lnTo>
                      <a:pt x="117" y="646"/>
                    </a:lnTo>
                    <a:lnTo>
                      <a:pt x="124" y="847"/>
                    </a:lnTo>
                    <a:lnTo>
                      <a:pt x="132" y="1005"/>
                    </a:lnTo>
                    <a:lnTo>
                      <a:pt x="140" y="1114"/>
                    </a:lnTo>
                    <a:lnTo>
                      <a:pt x="144" y="1153"/>
                    </a:lnTo>
                    <a:lnTo>
                      <a:pt x="145" y="1171"/>
                    </a:lnTo>
                    <a:lnTo>
                      <a:pt x="148" y="1182"/>
                    </a:lnTo>
                    <a:lnTo>
                      <a:pt x="150" y="1192"/>
                    </a:lnTo>
                    <a:lnTo>
                      <a:pt x="152" y="1198"/>
                    </a:lnTo>
                    <a:lnTo>
                      <a:pt x="153" y="1200"/>
                    </a:lnTo>
                    <a:lnTo>
                      <a:pt x="156" y="1198"/>
                    </a:lnTo>
                    <a:lnTo>
                      <a:pt x="158" y="1192"/>
                    </a:lnTo>
                    <a:lnTo>
                      <a:pt x="159" y="1188"/>
                    </a:lnTo>
                    <a:lnTo>
                      <a:pt x="159" y="1182"/>
                    </a:lnTo>
                    <a:lnTo>
                      <a:pt x="163" y="1169"/>
                    </a:lnTo>
                    <a:lnTo>
                      <a:pt x="164" y="1151"/>
                    </a:lnTo>
                    <a:lnTo>
                      <a:pt x="169" y="1102"/>
                    </a:lnTo>
                    <a:lnTo>
                      <a:pt x="172" y="1042"/>
                    </a:lnTo>
                    <a:lnTo>
                      <a:pt x="180" y="894"/>
                    </a:lnTo>
                    <a:lnTo>
                      <a:pt x="198" y="486"/>
                    </a:lnTo>
                    <a:lnTo>
                      <a:pt x="206" y="303"/>
                    </a:lnTo>
                    <a:lnTo>
                      <a:pt x="214" y="160"/>
                    </a:lnTo>
                    <a:lnTo>
                      <a:pt x="218" y="98"/>
                    </a:lnTo>
                    <a:lnTo>
                      <a:pt x="220" y="70"/>
                    </a:lnTo>
                    <a:lnTo>
                      <a:pt x="223" y="45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7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0" name="Isosceles Triangle 429">
              <a:extLst>
                <a:ext uri="{FF2B5EF4-FFF2-40B4-BE49-F238E27FC236}">
                  <a16:creationId xmlns:a16="http://schemas.microsoft.com/office/drawing/2014/main" id="{913328C3-FFEA-4D70-AB3A-33AEBFB02A0B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2337487" y="5917885"/>
              <a:ext cx="194352" cy="317617"/>
            </a:xfrm>
            <a:prstGeom prst="triangle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05E24891-8268-4C6D-A500-97D7BC7F4061}"/>
              </a:ext>
            </a:extLst>
          </p:cNvPr>
          <p:cNvGrpSpPr/>
          <p:nvPr/>
        </p:nvGrpSpPr>
        <p:grpSpPr>
          <a:xfrm>
            <a:off x="7637739" y="4508845"/>
            <a:ext cx="2264534" cy="1013265"/>
            <a:chOff x="7651543" y="2234282"/>
            <a:chExt cx="3934953" cy="1760694"/>
          </a:xfrm>
        </p:grpSpPr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EF66AF9F-4F08-4F83-9884-F3501873FE3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54322" y="3792147"/>
              <a:ext cx="1135379" cy="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CB735180-7DED-4B95-9854-3F1677784ED2}"/>
                </a:ext>
              </a:extLst>
            </p:cNvPr>
            <p:cNvGrpSpPr/>
            <p:nvPr/>
          </p:nvGrpSpPr>
          <p:grpSpPr>
            <a:xfrm>
              <a:off x="7651543" y="2234282"/>
              <a:ext cx="3934953" cy="1760694"/>
              <a:chOff x="7651543" y="2234282"/>
              <a:chExt cx="3934953" cy="1760694"/>
            </a:xfrm>
          </p:grpSpPr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51D9740-8A96-46EA-B01A-1F3077724F4D}"/>
                  </a:ext>
                </a:extLst>
              </p:cNvPr>
              <p:cNvSpPr/>
              <p:nvPr/>
            </p:nvSpPr>
            <p:spPr bwMode="auto">
              <a:xfrm>
                <a:off x="7651543" y="2234282"/>
                <a:ext cx="3934953" cy="1695543"/>
              </a:xfrm>
              <a:custGeom>
                <a:avLst/>
                <a:gdLst>
                  <a:gd name="connsiteX0" fmla="*/ 0 w 3934953"/>
                  <a:gd name="connsiteY0" fmla="*/ 0 h 1695543"/>
                  <a:gd name="connsiteX1" fmla="*/ 650047 w 3934953"/>
                  <a:gd name="connsiteY1" fmla="*/ 944735 h 1695543"/>
                  <a:gd name="connsiteX2" fmla="*/ 1339097 w 3934953"/>
                  <a:gd name="connsiteY2" fmla="*/ 1525444 h 1695543"/>
                  <a:gd name="connsiteX3" fmla="*/ 1707458 w 3934953"/>
                  <a:gd name="connsiteY3" fmla="*/ 1659788 h 1695543"/>
                  <a:gd name="connsiteX4" fmla="*/ 1915473 w 3934953"/>
                  <a:gd name="connsiteY4" fmla="*/ 1694457 h 1695543"/>
                  <a:gd name="connsiteX5" fmla="*/ 2201494 w 3934953"/>
                  <a:gd name="connsiteY5" fmla="*/ 1672788 h 1695543"/>
                  <a:gd name="connsiteX6" fmla="*/ 2561187 w 3934953"/>
                  <a:gd name="connsiteY6" fmla="*/ 1542779 h 1695543"/>
                  <a:gd name="connsiteX7" fmla="*/ 3198233 w 3934953"/>
                  <a:gd name="connsiteY7" fmla="*/ 1027075 h 1695543"/>
                  <a:gd name="connsiteX8" fmla="*/ 3934953 w 3934953"/>
                  <a:gd name="connsiteY8" fmla="*/ 0 h 169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34953" h="1695543">
                    <a:moveTo>
                      <a:pt x="0" y="0"/>
                    </a:moveTo>
                    <a:cubicBezTo>
                      <a:pt x="213432" y="345247"/>
                      <a:pt x="426864" y="690495"/>
                      <a:pt x="650047" y="944735"/>
                    </a:cubicBezTo>
                    <a:cubicBezTo>
                      <a:pt x="873230" y="1198975"/>
                      <a:pt x="1162862" y="1406269"/>
                      <a:pt x="1339097" y="1525444"/>
                    </a:cubicBezTo>
                    <a:cubicBezTo>
                      <a:pt x="1515332" y="1644620"/>
                      <a:pt x="1611395" y="1631619"/>
                      <a:pt x="1707458" y="1659788"/>
                    </a:cubicBezTo>
                    <a:cubicBezTo>
                      <a:pt x="1803521" y="1687957"/>
                      <a:pt x="1833134" y="1692290"/>
                      <a:pt x="1915473" y="1694457"/>
                    </a:cubicBezTo>
                    <a:cubicBezTo>
                      <a:pt x="1997812" y="1696624"/>
                      <a:pt x="2093875" y="1698068"/>
                      <a:pt x="2201494" y="1672788"/>
                    </a:cubicBezTo>
                    <a:cubicBezTo>
                      <a:pt x="2309113" y="1647508"/>
                      <a:pt x="2395064" y="1650398"/>
                      <a:pt x="2561187" y="1542779"/>
                    </a:cubicBezTo>
                    <a:cubicBezTo>
                      <a:pt x="2727310" y="1435160"/>
                      <a:pt x="2969272" y="1284205"/>
                      <a:pt x="3198233" y="1027075"/>
                    </a:cubicBezTo>
                    <a:cubicBezTo>
                      <a:pt x="3427194" y="769945"/>
                      <a:pt x="3681073" y="384972"/>
                      <a:pt x="3934953" y="0"/>
                    </a:cubicBezTo>
                  </a:path>
                </a:pathLst>
              </a:custGeom>
              <a:noFill/>
              <a:ln w="222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7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F301B4E5-5B42-4427-9AAD-18EFD6A4B06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658081" y="3518034"/>
                <a:ext cx="1922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F2F23897-59C1-4321-AAE1-FAAD66CBE7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73601" y="3243921"/>
                <a:ext cx="2480509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74FA2165-C818-43F2-9896-CFCBF16F5B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142461" y="2969808"/>
                <a:ext cx="294894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0E7891B6-5A55-46F5-9590-F3B2EF57025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946881" y="2695695"/>
                <a:ext cx="333502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C917D87D-E2EE-480C-9D8B-7C74B977AF0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69081" y="2421582"/>
                <a:ext cx="370078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2ED01D2-8C40-40D2-8AA3-B22ADCC962DA}"/>
                  </a:ext>
                </a:extLst>
              </p:cNvPr>
              <p:cNvSpPr/>
              <p:nvPr/>
            </p:nvSpPr>
            <p:spPr bwMode="auto">
              <a:xfrm>
                <a:off x="8599668" y="3037654"/>
                <a:ext cx="2059365" cy="754610"/>
              </a:xfrm>
              <a:custGeom>
                <a:avLst/>
                <a:gdLst>
                  <a:gd name="connsiteX0" fmla="*/ 0 w 2059365"/>
                  <a:gd name="connsiteY0" fmla="*/ 754610 h 754610"/>
                  <a:gd name="connsiteX1" fmla="*/ 275106 w 2059365"/>
                  <a:gd name="connsiteY1" fmla="*/ 749370 h 754610"/>
                  <a:gd name="connsiteX2" fmla="*/ 466370 w 2059365"/>
                  <a:gd name="connsiteY2" fmla="*/ 710069 h 754610"/>
                  <a:gd name="connsiteX3" fmla="*/ 581653 w 2059365"/>
                  <a:gd name="connsiteY3" fmla="*/ 600027 h 754610"/>
                  <a:gd name="connsiteX4" fmla="*/ 696936 w 2059365"/>
                  <a:gd name="connsiteY4" fmla="*/ 463784 h 754610"/>
                  <a:gd name="connsiteX5" fmla="*/ 814838 w 2059365"/>
                  <a:gd name="connsiteY5" fmla="*/ 233219 h 754610"/>
                  <a:gd name="connsiteX6" fmla="*/ 917020 w 2059365"/>
                  <a:gd name="connsiteY6" fmla="*/ 73395 h 754610"/>
                  <a:gd name="connsiteX7" fmla="*/ 1024443 w 2059365"/>
                  <a:gd name="connsiteY7" fmla="*/ 34 h 754610"/>
                  <a:gd name="connsiteX8" fmla="*/ 1144965 w 2059365"/>
                  <a:gd name="connsiteY8" fmla="*/ 81255 h 754610"/>
                  <a:gd name="connsiteX9" fmla="*/ 1255008 w 2059365"/>
                  <a:gd name="connsiteY9" fmla="*/ 264659 h 754610"/>
                  <a:gd name="connsiteX10" fmla="*/ 1396491 w 2059365"/>
                  <a:gd name="connsiteY10" fmla="*/ 510945 h 754610"/>
                  <a:gd name="connsiteX11" fmla="*/ 1501293 w 2059365"/>
                  <a:gd name="connsiteY11" fmla="*/ 634088 h 754610"/>
                  <a:gd name="connsiteX12" fmla="*/ 1606095 w 2059365"/>
                  <a:gd name="connsiteY12" fmla="*/ 710069 h 754610"/>
                  <a:gd name="connsiteX13" fmla="*/ 1818320 w 2059365"/>
                  <a:gd name="connsiteY13" fmla="*/ 749370 h 754610"/>
                  <a:gd name="connsiteX14" fmla="*/ 2059365 w 2059365"/>
                  <a:gd name="connsiteY14" fmla="*/ 749370 h 75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59365" h="754610">
                    <a:moveTo>
                      <a:pt x="0" y="754610"/>
                    </a:moveTo>
                    <a:lnTo>
                      <a:pt x="275106" y="749370"/>
                    </a:lnTo>
                    <a:cubicBezTo>
                      <a:pt x="352834" y="741947"/>
                      <a:pt x="415279" y="734959"/>
                      <a:pt x="466370" y="710069"/>
                    </a:cubicBezTo>
                    <a:cubicBezTo>
                      <a:pt x="517461" y="685179"/>
                      <a:pt x="543225" y="641074"/>
                      <a:pt x="581653" y="600027"/>
                    </a:cubicBezTo>
                    <a:cubicBezTo>
                      <a:pt x="620081" y="558980"/>
                      <a:pt x="658072" y="524919"/>
                      <a:pt x="696936" y="463784"/>
                    </a:cubicBezTo>
                    <a:cubicBezTo>
                      <a:pt x="735800" y="402649"/>
                      <a:pt x="778157" y="298284"/>
                      <a:pt x="814838" y="233219"/>
                    </a:cubicBezTo>
                    <a:cubicBezTo>
                      <a:pt x="851519" y="168154"/>
                      <a:pt x="882086" y="112259"/>
                      <a:pt x="917020" y="73395"/>
                    </a:cubicBezTo>
                    <a:cubicBezTo>
                      <a:pt x="951954" y="34531"/>
                      <a:pt x="986452" y="-1276"/>
                      <a:pt x="1024443" y="34"/>
                    </a:cubicBezTo>
                    <a:cubicBezTo>
                      <a:pt x="1062434" y="1344"/>
                      <a:pt x="1106538" y="37151"/>
                      <a:pt x="1144965" y="81255"/>
                    </a:cubicBezTo>
                    <a:cubicBezTo>
                      <a:pt x="1183392" y="125359"/>
                      <a:pt x="1213087" y="193044"/>
                      <a:pt x="1255008" y="264659"/>
                    </a:cubicBezTo>
                    <a:cubicBezTo>
                      <a:pt x="1296929" y="336274"/>
                      <a:pt x="1355444" y="449373"/>
                      <a:pt x="1396491" y="510945"/>
                    </a:cubicBezTo>
                    <a:cubicBezTo>
                      <a:pt x="1437539" y="572516"/>
                      <a:pt x="1466359" y="600901"/>
                      <a:pt x="1501293" y="634088"/>
                    </a:cubicBezTo>
                    <a:cubicBezTo>
                      <a:pt x="1536227" y="667275"/>
                      <a:pt x="1553257" y="690855"/>
                      <a:pt x="1606095" y="710069"/>
                    </a:cubicBezTo>
                    <a:cubicBezTo>
                      <a:pt x="1658933" y="729283"/>
                      <a:pt x="1742775" y="742820"/>
                      <a:pt x="1818320" y="749370"/>
                    </a:cubicBezTo>
                    <a:cubicBezTo>
                      <a:pt x="1893865" y="755920"/>
                      <a:pt x="1976615" y="752645"/>
                      <a:pt x="2059365" y="749370"/>
                    </a:cubicBezTo>
                  </a:path>
                </a:pathLst>
              </a:custGeom>
              <a:solidFill>
                <a:srgbClr val="0070C0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NL" sz="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1CC7D1B8-6195-4653-B12C-BA823BD4248D}"/>
                  </a:ext>
                </a:extLst>
              </p:cNvPr>
              <p:cNvSpPr/>
              <p:nvPr/>
            </p:nvSpPr>
            <p:spPr>
              <a:xfrm>
                <a:off x="9331963" y="3384365"/>
                <a:ext cx="634285" cy="610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800" dirty="0">
                  <a:solidFill>
                    <a:schemeClr val="bg1"/>
                  </a:solidFill>
                  <a:latin typeface="Calibri" pitchFamily="34" charset="0"/>
                </a:endParaRPr>
              </a:p>
              <a:p>
                <a:pPr marL="285750" indent="-285750" algn="l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800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415" name="Ellipse 602">
            <a:extLst>
              <a:ext uri="{FF2B5EF4-FFF2-40B4-BE49-F238E27FC236}">
                <a16:creationId xmlns:a16="http://schemas.microsoft.com/office/drawing/2014/main" id="{DCB83ECD-3666-44CA-8040-7141963B19B5}"/>
              </a:ext>
            </a:extLst>
          </p:cNvPr>
          <p:cNvSpPr/>
          <p:nvPr/>
        </p:nvSpPr>
        <p:spPr bwMode="auto">
          <a:xfrm rot="1315744">
            <a:off x="8569627" y="501878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6" name="Ellipse 608">
            <a:extLst>
              <a:ext uri="{FF2B5EF4-FFF2-40B4-BE49-F238E27FC236}">
                <a16:creationId xmlns:a16="http://schemas.microsoft.com/office/drawing/2014/main" id="{912E2E86-1D9A-4A23-BB07-73D9E4A3FD4A}"/>
              </a:ext>
            </a:extLst>
          </p:cNvPr>
          <p:cNvSpPr/>
          <p:nvPr/>
        </p:nvSpPr>
        <p:spPr bwMode="auto">
          <a:xfrm rot="1315744">
            <a:off x="8339248" y="5193819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7" name="Freihandform 619">
            <a:extLst>
              <a:ext uri="{FF2B5EF4-FFF2-40B4-BE49-F238E27FC236}">
                <a16:creationId xmlns:a16="http://schemas.microsoft.com/office/drawing/2014/main" id="{15C8885D-361A-47E7-8A72-4E7B36DAA6CA}"/>
              </a:ext>
            </a:extLst>
          </p:cNvPr>
          <p:cNvSpPr/>
          <p:nvPr/>
        </p:nvSpPr>
        <p:spPr bwMode="auto">
          <a:xfrm rot="1315744">
            <a:off x="8437684" y="5134174"/>
            <a:ext cx="226738" cy="126568"/>
          </a:xfrm>
          <a:custGeom>
            <a:avLst/>
            <a:gdLst>
              <a:gd name="connsiteX0" fmla="*/ 0 w 683664"/>
              <a:gd name="connsiteY0" fmla="*/ 239294 h 239294"/>
              <a:gd name="connsiteX1" fmla="*/ 290557 w 683664"/>
              <a:gd name="connsiteY1" fmla="*/ 12 h 239294"/>
              <a:gd name="connsiteX2" fmla="*/ 683664 w 683664"/>
              <a:gd name="connsiteY2" fmla="*/ 230748 h 23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3664" h="239294">
                <a:moveTo>
                  <a:pt x="0" y="239294"/>
                </a:moveTo>
                <a:cubicBezTo>
                  <a:pt x="88306" y="120365"/>
                  <a:pt x="176613" y="1436"/>
                  <a:pt x="290557" y="12"/>
                </a:cubicBezTo>
                <a:cubicBezTo>
                  <a:pt x="404501" y="-1412"/>
                  <a:pt x="544082" y="114668"/>
                  <a:pt x="683664" y="230748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8" name="Freihandform 620">
            <a:extLst>
              <a:ext uri="{FF2B5EF4-FFF2-40B4-BE49-F238E27FC236}">
                <a16:creationId xmlns:a16="http://schemas.microsoft.com/office/drawing/2014/main" id="{BBD0B867-E527-4366-B1DC-C3771E70884D}"/>
              </a:ext>
            </a:extLst>
          </p:cNvPr>
          <p:cNvSpPr/>
          <p:nvPr/>
        </p:nvSpPr>
        <p:spPr bwMode="auto">
          <a:xfrm rot="1315744" flipH="1">
            <a:off x="8302343" y="4960715"/>
            <a:ext cx="262942" cy="112938"/>
          </a:xfrm>
          <a:custGeom>
            <a:avLst/>
            <a:gdLst>
              <a:gd name="connsiteX0" fmla="*/ 0 w 1093862"/>
              <a:gd name="connsiteY0" fmla="*/ 572568 h 799624"/>
              <a:gd name="connsiteX1" fmla="*/ 213645 w 1093862"/>
              <a:gd name="connsiteY1" fmla="*/ 769122 h 799624"/>
              <a:gd name="connsiteX2" fmla="*/ 1093862 w 1093862"/>
              <a:gd name="connsiteY2" fmla="*/ 0 h 799624"/>
              <a:gd name="connsiteX0" fmla="*/ 0 w 1093862"/>
              <a:gd name="connsiteY0" fmla="*/ 572568 h 723441"/>
              <a:gd name="connsiteX1" fmla="*/ 341832 w 1093862"/>
              <a:gd name="connsiteY1" fmla="*/ 675118 h 723441"/>
              <a:gd name="connsiteX2" fmla="*/ 1093862 w 1093862"/>
              <a:gd name="connsiteY2" fmla="*/ 0 h 723441"/>
              <a:gd name="connsiteX0" fmla="*/ 0 w 1170774"/>
              <a:gd name="connsiteY0" fmla="*/ 615297 h 740605"/>
              <a:gd name="connsiteX1" fmla="*/ 418744 w 1170774"/>
              <a:gd name="connsiteY1" fmla="*/ 675118 h 740605"/>
              <a:gd name="connsiteX2" fmla="*/ 1170774 w 1170774"/>
              <a:gd name="connsiteY2" fmla="*/ 0 h 740605"/>
              <a:gd name="connsiteX0" fmla="*/ 0 w 1170774"/>
              <a:gd name="connsiteY0" fmla="*/ 615297 h 738000"/>
              <a:gd name="connsiteX1" fmla="*/ 418744 w 1170774"/>
              <a:gd name="connsiteY1" fmla="*/ 675118 h 738000"/>
              <a:gd name="connsiteX2" fmla="*/ 1170774 w 1170774"/>
              <a:gd name="connsiteY2" fmla="*/ 0 h 738000"/>
              <a:gd name="connsiteX0" fmla="*/ 0 w 1170774"/>
              <a:gd name="connsiteY0" fmla="*/ 615297 h 730738"/>
              <a:gd name="connsiteX1" fmla="*/ 418744 w 1170774"/>
              <a:gd name="connsiteY1" fmla="*/ 675118 h 730738"/>
              <a:gd name="connsiteX2" fmla="*/ 1170774 w 1170774"/>
              <a:gd name="connsiteY2" fmla="*/ 0 h 730738"/>
              <a:gd name="connsiteX0" fmla="*/ 0 w 1136591"/>
              <a:gd name="connsiteY0" fmla="*/ 598206 h 724392"/>
              <a:gd name="connsiteX1" fmla="*/ 384561 w 1136591"/>
              <a:gd name="connsiteY1" fmla="*/ 675118 h 724392"/>
              <a:gd name="connsiteX2" fmla="*/ 1136591 w 1136591"/>
              <a:gd name="connsiteY2" fmla="*/ 0 h 72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6591" h="724392">
                <a:moveTo>
                  <a:pt x="0" y="598206"/>
                </a:moveTo>
                <a:cubicBezTo>
                  <a:pt x="143854" y="710014"/>
                  <a:pt x="195129" y="774819"/>
                  <a:pt x="384561" y="675118"/>
                </a:cubicBezTo>
                <a:cubicBezTo>
                  <a:pt x="573993" y="575417"/>
                  <a:pt x="787637" y="336847"/>
                  <a:pt x="1136591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med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09" name="Ellipse 602">
            <a:extLst>
              <a:ext uri="{FF2B5EF4-FFF2-40B4-BE49-F238E27FC236}">
                <a16:creationId xmlns:a16="http://schemas.microsoft.com/office/drawing/2014/main" id="{AFE90CA5-47A3-4629-B669-834C8F6C5F83}"/>
              </a:ext>
            </a:extLst>
          </p:cNvPr>
          <p:cNvSpPr/>
          <p:nvPr/>
        </p:nvSpPr>
        <p:spPr bwMode="auto">
          <a:xfrm rot="1315744">
            <a:off x="8657333" y="472524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0" name="Ellipse 602">
            <a:extLst>
              <a:ext uri="{FF2B5EF4-FFF2-40B4-BE49-F238E27FC236}">
                <a16:creationId xmlns:a16="http://schemas.microsoft.com/office/drawing/2014/main" id="{ACC48369-A230-4BBC-811B-F8907085A8B9}"/>
              </a:ext>
            </a:extLst>
          </p:cNvPr>
          <p:cNvSpPr/>
          <p:nvPr/>
        </p:nvSpPr>
        <p:spPr bwMode="auto">
          <a:xfrm rot="1315744">
            <a:off x="8183651" y="4559545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1" name="Ellipse 602">
            <a:extLst>
              <a:ext uri="{FF2B5EF4-FFF2-40B4-BE49-F238E27FC236}">
                <a16:creationId xmlns:a16="http://schemas.microsoft.com/office/drawing/2014/main" id="{A7D142F3-160B-4293-B733-3B2283FC6587}"/>
              </a:ext>
            </a:extLst>
          </p:cNvPr>
          <p:cNvSpPr/>
          <p:nvPr/>
        </p:nvSpPr>
        <p:spPr bwMode="auto">
          <a:xfrm rot="1315744">
            <a:off x="8059582" y="486171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2" name="Ellipse 602">
            <a:extLst>
              <a:ext uri="{FF2B5EF4-FFF2-40B4-BE49-F238E27FC236}">
                <a16:creationId xmlns:a16="http://schemas.microsoft.com/office/drawing/2014/main" id="{A71E7D7A-2AB4-48A3-8873-F8CCA70423CE}"/>
              </a:ext>
            </a:extLst>
          </p:cNvPr>
          <p:cNvSpPr/>
          <p:nvPr/>
        </p:nvSpPr>
        <p:spPr bwMode="auto">
          <a:xfrm rot="1315744">
            <a:off x="9172925" y="5035173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3" name="Ellipse 602">
            <a:extLst>
              <a:ext uri="{FF2B5EF4-FFF2-40B4-BE49-F238E27FC236}">
                <a16:creationId xmlns:a16="http://schemas.microsoft.com/office/drawing/2014/main" id="{D096C834-7771-47FE-8888-A3AD2474D0E5}"/>
              </a:ext>
            </a:extLst>
          </p:cNvPr>
          <p:cNvSpPr/>
          <p:nvPr/>
        </p:nvSpPr>
        <p:spPr bwMode="auto">
          <a:xfrm rot="1315744">
            <a:off x="9040594" y="472524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14" name="Ellipse 602">
            <a:extLst>
              <a:ext uri="{FF2B5EF4-FFF2-40B4-BE49-F238E27FC236}">
                <a16:creationId xmlns:a16="http://schemas.microsoft.com/office/drawing/2014/main" id="{E1B97184-E99D-4788-BAB2-7BA263333114}"/>
              </a:ext>
            </a:extLst>
          </p:cNvPr>
          <p:cNvSpPr/>
          <p:nvPr/>
        </p:nvSpPr>
        <p:spPr bwMode="auto">
          <a:xfrm rot="1315744">
            <a:off x="9068282" y="5195216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225" name="Ellipse 602">
            <a:extLst>
              <a:ext uri="{FF2B5EF4-FFF2-40B4-BE49-F238E27FC236}">
                <a16:creationId xmlns:a16="http://schemas.microsoft.com/office/drawing/2014/main" id="{6AC06DD6-60BD-4436-B764-BD78B1423F06}"/>
              </a:ext>
            </a:extLst>
          </p:cNvPr>
          <p:cNvSpPr>
            <a:spLocks noChangeAspect="1"/>
          </p:cNvSpPr>
          <p:nvPr/>
        </p:nvSpPr>
        <p:spPr bwMode="auto">
          <a:xfrm rot="1315744">
            <a:off x="6820733" y="4562371"/>
            <a:ext cx="90000" cy="90000"/>
          </a:xfrm>
          <a:prstGeom prst="ellipse">
            <a:avLst/>
          </a:prstGeom>
          <a:solidFill>
            <a:srgbClr val="0B87FF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226" name="Ellipse 602">
            <a:extLst>
              <a:ext uri="{FF2B5EF4-FFF2-40B4-BE49-F238E27FC236}">
                <a16:creationId xmlns:a16="http://schemas.microsoft.com/office/drawing/2014/main" id="{4547943C-7D89-4C52-ABEA-DE75838E8D33}"/>
              </a:ext>
            </a:extLst>
          </p:cNvPr>
          <p:cNvSpPr/>
          <p:nvPr/>
        </p:nvSpPr>
        <p:spPr bwMode="auto">
          <a:xfrm rot="1315744">
            <a:off x="7079888" y="465007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227" name="Ellipse 602">
            <a:extLst>
              <a:ext uri="{FF2B5EF4-FFF2-40B4-BE49-F238E27FC236}">
                <a16:creationId xmlns:a16="http://schemas.microsoft.com/office/drawing/2014/main" id="{7E6E69EE-655A-4B1D-93E3-9B40CA08B1B5}"/>
              </a:ext>
            </a:extLst>
          </p:cNvPr>
          <p:cNvSpPr/>
          <p:nvPr/>
        </p:nvSpPr>
        <p:spPr bwMode="auto">
          <a:xfrm rot="1315744">
            <a:off x="7287807" y="4546033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01" name="Ellipse 602">
            <a:extLst>
              <a:ext uri="{FF2B5EF4-FFF2-40B4-BE49-F238E27FC236}">
                <a16:creationId xmlns:a16="http://schemas.microsoft.com/office/drawing/2014/main" id="{47F26B45-91FE-4A11-B56D-9A193E350729}"/>
              </a:ext>
            </a:extLst>
          </p:cNvPr>
          <p:cNvSpPr/>
          <p:nvPr/>
        </p:nvSpPr>
        <p:spPr bwMode="auto">
          <a:xfrm rot="1315744">
            <a:off x="7255298" y="4825487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03" name="Ellipse 602">
            <a:extLst>
              <a:ext uri="{FF2B5EF4-FFF2-40B4-BE49-F238E27FC236}">
                <a16:creationId xmlns:a16="http://schemas.microsoft.com/office/drawing/2014/main" id="{0064D862-E602-44B1-B05A-E30E7CABA8D6}"/>
              </a:ext>
            </a:extLst>
          </p:cNvPr>
          <p:cNvSpPr/>
          <p:nvPr/>
        </p:nvSpPr>
        <p:spPr bwMode="auto">
          <a:xfrm rot="1315744">
            <a:off x="7352166" y="4718638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05" name="Ellipse 602">
            <a:extLst>
              <a:ext uri="{FF2B5EF4-FFF2-40B4-BE49-F238E27FC236}">
                <a16:creationId xmlns:a16="http://schemas.microsoft.com/office/drawing/2014/main" id="{39884844-970B-4681-B73A-9A59C2BFB733}"/>
              </a:ext>
            </a:extLst>
          </p:cNvPr>
          <p:cNvSpPr/>
          <p:nvPr/>
        </p:nvSpPr>
        <p:spPr bwMode="auto">
          <a:xfrm rot="1315744">
            <a:off x="6899241" y="4770851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06" name="Ellipse 602">
            <a:extLst>
              <a:ext uri="{FF2B5EF4-FFF2-40B4-BE49-F238E27FC236}">
                <a16:creationId xmlns:a16="http://schemas.microsoft.com/office/drawing/2014/main" id="{9759E506-4112-41D0-897D-342C71F56EDA}"/>
              </a:ext>
            </a:extLst>
          </p:cNvPr>
          <p:cNvSpPr/>
          <p:nvPr/>
        </p:nvSpPr>
        <p:spPr bwMode="auto">
          <a:xfrm rot="1315744">
            <a:off x="7070215" y="4816239"/>
            <a:ext cx="90000" cy="90000"/>
          </a:xfrm>
          <a:prstGeom prst="ellipse">
            <a:avLst/>
          </a:prstGeom>
          <a:solidFill>
            <a:srgbClr val="0B87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de-AT" sz="500">
              <a:solidFill>
                <a:srgbClr val="000000"/>
              </a:solidFill>
            </a:endParaRPr>
          </a:p>
        </p:txBody>
      </p:sp>
      <p:sp>
        <p:nvSpPr>
          <p:cNvPr id="407" name="Arrow: Right 406">
            <a:extLst>
              <a:ext uri="{FF2B5EF4-FFF2-40B4-BE49-F238E27FC236}">
                <a16:creationId xmlns:a16="http://schemas.microsoft.com/office/drawing/2014/main" id="{43CA4F6D-5868-4647-A01E-09F188584C53}"/>
              </a:ext>
            </a:extLst>
          </p:cNvPr>
          <p:cNvSpPr/>
          <p:nvPr/>
        </p:nvSpPr>
        <p:spPr bwMode="auto">
          <a:xfrm>
            <a:off x="7540131" y="4619355"/>
            <a:ext cx="559598" cy="291980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35" name="Picture 434">
            <a:extLst>
              <a:ext uri="{FF2B5EF4-FFF2-40B4-BE49-F238E27FC236}">
                <a16:creationId xmlns:a16="http://schemas.microsoft.com/office/drawing/2014/main" id="{7168FFC6-D7FD-4F71-BFA0-F794DAF353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48" r="6124" b="4554"/>
          <a:stretch/>
        </p:blipFill>
        <p:spPr>
          <a:xfrm>
            <a:off x="1851439" y="4353130"/>
            <a:ext cx="3699786" cy="18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38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784623F-611B-4DD5-838C-485828895A4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E4359E3A-68EA-4808-A443-B1A68F1CC911}"/>
              </a:ext>
            </a:extLst>
          </p:cNvPr>
          <p:cNvSpPr txBox="1">
            <a:spLocks/>
          </p:cNvSpPr>
          <p:nvPr/>
        </p:nvSpPr>
        <p:spPr>
          <a:xfrm>
            <a:off x="964306" y="59401"/>
            <a:ext cx="8042665" cy="642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 sz="4000" dirty="0">
                <a:solidFill>
                  <a:prstClr val="black"/>
                </a:solidFill>
              </a:rPr>
              <a:t>Optical and </a:t>
            </a:r>
            <a:r>
              <a:rPr lang="de-DE" sz="4000" dirty="0" err="1">
                <a:solidFill>
                  <a:prstClr val="black"/>
                </a:solidFill>
              </a:rPr>
              <a:t>atom</a:t>
            </a:r>
            <a:r>
              <a:rPr lang="de-DE" sz="4000" dirty="0">
                <a:solidFill>
                  <a:prstClr val="black"/>
                </a:solidFill>
              </a:rPr>
              <a:t> </a:t>
            </a:r>
            <a:r>
              <a:rPr lang="de-DE" sz="4000" dirty="0" err="1">
                <a:solidFill>
                  <a:prstClr val="black"/>
                </a:solidFill>
              </a:rPr>
              <a:t>lasers</a:t>
            </a:r>
            <a:endParaRPr lang="de-DE" sz="4000" dirty="0">
              <a:solidFill>
                <a:prstClr val="black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4B6A7C6-9C99-478A-B9A2-B09481A8AB31}"/>
              </a:ext>
            </a:extLst>
          </p:cNvPr>
          <p:cNvGrpSpPr>
            <a:grpSpLocks noChangeAspect="1"/>
          </p:cNvGrpSpPr>
          <p:nvPr/>
        </p:nvGrpSpPr>
        <p:grpSpPr>
          <a:xfrm>
            <a:off x="892558" y="945574"/>
            <a:ext cx="6564884" cy="5387698"/>
            <a:chOff x="2619785" y="904233"/>
            <a:chExt cx="7114151" cy="5838473"/>
          </a:xfrm>
        </p:grpSpPr>
        <p:sp>
          <p:nvSpPr>
            <p:cNvPr id="60" name="Rounded Rectangle 63">
              <a:extLst>
                <a:ext uri="{FF2B5EF4-FFF2-40B4-BE49-F238E27FC236}">
                  <a16:creationId xmlns:a16="http://schemas.microsoft.com/office/drawing/2014/main" id="{8E85995D-E5ED-449A-9303-91FB3F906B29}"/>
                </a:ext>
              </a:extLst>
            </p:cNvPr>
            <p:cNvSpPr/>
            <p:nvPr/>
          </p:nvSpPr>
          <p:spPr>
            <a:xfrm>
              <a:off x="2634703" y="908074"/>
              <a:ext cx="7099232" cy="2215270"/>
            </a:xfrm>
            <a:prstGeom prst="roundRect">
              <a:avLst>
                <a:gd name="adj" fmla="val 13143"/>
              </a:avLst>
            </a:prstGeom>
            <a:solidFill>
              <a:srgbClr val="FEE4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200">
                  <a:solidFill>
                    <a:srgbClr val="FFFFFF"/>
                  </a:solidFill>
                </a:rPr>
                <a:t> 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D00421B-C95D-43DC-8A1A-64B19972C30B}"/>
                </a:ext>
              </a:extLst>
            </p:cNvPr>
            <p:cNvSpPr/>
            <p:nvPr/>
          </p:nvSpPr>
          <p:spPr>
            <a:xfrm>
              <a:off x="3042355" y="1476138"/>
              <a:ext cx="6296023" cy="1390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400">
                <a:solidFill>
                  <a:srgbClr val="FFFFFF"/>
                </a:solidFill>
              </a:endParaRPr>
            </a:p>
          </p:txBody>
        </p:sp>
        <p:sp>
          <p:nvSpPr>
            <p:cNvPr id="62" name="Textfeld 28">
              <a:extLst>
                <a:ext uri="{FF2B5EF4-FFF2-40B4-BE49-F238E27FC236}">
                  <a16:creationId xmlns:a16="http://schemas.microsoft.com/office/drawing/2014/main" id="{6EE55E73-7B85-4053-9979-E364A3FB59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4697" y="904233"/>
              <a:ext cx="7099236" cy="500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AT" sz="2400" dirty="0">
                  <a:solidFill>
                    <a:srgbClr val="000000"/>
                  </a:solidFill>
                  <a:latin typeface="+mn-lt"/>
                </a:rPr>
                <a:t>Laser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C4C2EC5-8BD0-47A8-9C97-90A8CE141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2021" y="1602335"/>
              <a:ext cx="6024588" cy="1129070"/>
            </a:xfrm>
            <a:prstGeom prst="rect">
              <a:avLst/>
            </a:prstGeom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B2D51E3-93C0-4F60-9B87-26E056D9E8CC}"/>
                </a:ext>
              </a:extLst>
            </p:cNvPr>
            <p:cNvGrpSpPr/>
            <p:nvPr/>
          </p:nvGrpSpPr>
          <p:grpSpPr>
            <a:xfrm>
              <a:off x="4198432" y="2212338"/>
              <a:ext cx="912332" cy="216000"/>
              <a:chOff x="2674432" y="2212338"/>
              <a:chExt cx="912332" cy="216000"/>
            </a:xfrm>
          </p:grpSpPr>
          <p:cxnSp>
            <p:nvCxnSpPr>
              <p:cNvPr id="96" name="Gerade Verbindung mit Pfeil 24">
                <a:extLst>
                  <a:ext uri="{FF2B5EF4-FFF2-40B4-BE49-F238E27FC236}">
                    <a16:creationId xmlns:a16="http://schemas.microsoft.com/office/drawing/2014/main" id="{2D22E873-BF61-4A53-BAB4-92432C253F04}"/>
                  </a:ext>
                </a:extLst>
              </p:cNvPr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Ellipse 752">
                <a:extLst>
                  <a:ext uri="{FF2B5EF4-FFF2-40B4-BE49-F238E27FC236}">
                    <a16:creationId xmlns:a16="http://schemas.microsoft.com/office/drawing/2014/main" id="{D6A8E7C7-873D-434B-8F8D-36AF96D04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6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65" name="Rounded Rectangle 74">
              <a:extLst>
                <a:ext uri="{FF2B5EF4-FFF2-40B4-BE49-F238E27FC236}">
                  <a16:creationId xmlns:a16="http://schemas.microsoft.com/office/drawing/2014/main" id="{A8D48625-2316-47FC-AE27-4F0236536730}"/>
                </a:ext>
              </a:extLst>
            </p:cNvPr>
            <p:cNvSpPr/>
            <p:nvPr/>
          </p:nvSpPr>
          <p:spPr>
            <a:xfrm>
              <a:off x="2634696" y="3745449"/>
              <a:ext cx="3037978" cy="2997257"/>
            </a:xfrm>
            <a:prstGeom prst="roundRect">
              <a:avLst>
                <a:gd name="adj" fmla="val 13143"/>
              </a:avLst>
            </a:prstGeom>
            <a:solidFill>
              <a:srgbClr val="FEE4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200">
                <a:solidFill>
                  <a:srgbClr val="FFFFFF"/>
                </a:solidFill>
              </a:endParaRPr>
            </a:p>
          </p:txBody>
        </p:sp>
        <p:sp>
          <p:nvSpPr>
            <p:cNvPr id="66" name="Textfeld 28">
              <a:extLst>
                <a:ext uri="{FF2B5EF4-FFF2-40B4-BE49-F238E27FC236}">
                  <a16:creationId xmlns:a16="http://schemas.microsoft.com/office/drawing/2014/main" id="{872D64C7-72EF-4178-97B0-244ED10076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9785" y="3829684"/>
              <a:ext cx="3046334" cy="40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DE" sz="1800" dirty="0">
                  <a:solidFill>
                    <a:srgbClr val="000000"/>
                  </a:solidFill>
                  <a:latin typeface="+mn-lt"/>
                </a:rPr>
                <a:t>Optical </a:t>
              </a:r>
              <a:r>
                <a:rPr lang="de-DE" sz="1800" dirty="0" err="1">
                  <a:solidFill>
                    <a:srgbClr val="000000"/>
                  </a:solidFill>
                  <a:latin typeface="+mn-lt"/>
                </a:rPr>
                <a:t>laser</a:t>
              </a:r>
              <a:endParaRPr lang="de-DE" sz="18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67" name="Textfeld 28">
              <a:extLst>
                <a:ext uri="{FF2B5EF4-FFF2-40B4-BE49-F238E27FC236}">
                  <a16:creationId xmlns:a16="http://schemas.microsoft.com/office/drawing/2014/main" id="{B68E5C8E-BF83-4117-B18D-7B9F38BFA3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4696" y="3158213"/>
              <a:ext cx="3037978" cy="500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DE" sz="2400" dirty="0">
                  <a:solidFill>
                    <a:srgbClr val="0070C0"/>
                  </a:solidFill>
                  <a:latin typeface="+mn-lt"/>
                </a:rPr>
                <a:t>Light</a:t>
              </a:r>
            </a:p>
          </p:txBody>
        </p:sp>
        <p:sp>
          <p:nvSpPr>
            <p:cNvPr id="68" name="Textfeld 28">
              <a:extLst>
                <a:ext uri="{FF2B5EF4-FFF2-40B4-BE49-F238E27FC236}">
                  <a16:creationId xmlns:a16="http://schemas.microsoft.com/office/drawing/2014/main" id="{4FDB325F-7135-4C63-896A-94CAC10E45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5958" y="3162427"/>
              <a:ext cx="3037978" cy="500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DE" sz="2400" dirty="0">
                  <a:solidFill>
                    <a:srgbClr val="0070C0"/>
                  </a:solidFill>
                  <a:latin typeface="+mn-lt"/>
                </a:rPr>
                <a:t>Matter</a:t>
              </a:r>
            </a:p>
          </p:txBody>
        </p:sp>
        <p:sp>
          <p:nvSpPr>
            <p:cNvPr id="69" name="Rounded Rectangle 78">
              <a:extLst>
                <a:ext uri="{FF2B5EF4-FFF2-40B4-BE49-F238E27FC236}">
                  <a16:creationId xmlns:a16="http://schemas.microsoft.com/office/drawing/2014/main" id="{C99072AD-63C5-427A-8D5C-6C0552EAE8BA}"/>
                </a:ext>
              </a:extLst>
            </p:cNvPr>
            <p:cNvSpPr/>
            <p:nvPr/>
          </p:nvSpPr>
          <p:spPr>
            <a:xfrm>
              <a:off x="6695958" y="3745449"/>
              <a:ext cx="3037978" cy="2997257"/>
            </a:xfrm>
            <a:prstGeom prst="roundRect">
              <a:avLst>
                <a:gd name="adj" fmla="val 13143"/>
              </a:avLst>
            </a:prstGeom>
            <a:solidFill>
              <a:srgbClr val="FEE4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200">
                <a:solidFill>
                  <a:srgbClr val="FFFFFF"/>
                </a:solidFill>
              </a:endParaRPr>
            </a:p>
          </p:txBody>
        </p:sp>
        <p:sp>
          <p:nvSpPr>
            <p:cNvPr id="70" name="Textfeld 28">
              <a:extLst>
                <a:ext uri="{FF2B5EF4-FFF2-40B4-BE49-F238E27FC236}">
                  <a16:creationId xmlns:a16="http://schemas.microsoft.com/office/drawing/2014/main" id="{8F05CB9C-8099-4EE9-B10D-C330C077DB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1047" y="3829684"/>
              <a:ext cx="3046334" cy="40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DE" sz="1800" dirty="0">
                  <a:solidFill>
                    <a:srgbClr val="000000"/>
                  </a:solidFill>
                  <a:latin typeface="+mn-lt"/>
                </a:rPr>
                <a:t>Atom </a:t>
              </a:r>
              <a:r>
                <a:rPr lang="de-DE" sz="1800" dirty="0" err="1">
                  <a:solidFill>
                    <a:srgbClr val="000000"/>
                  </a:solidFill>
                  <a:latin typeface="+mn-lt"/>
                </a:rPr>
                <a:t>laser</a:t>
              </a:r>
              <a:endParaRPr lang="de-DE" sz="18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5DEA252-CDEC-4ABF-97BC-B03791824C84}"/>
                </a:ext>
              </a:extLst>
            </p:cNvPr>
            <p:cNvSpPr/>
            <p:nvPr/>
          </p:nvSpPr>
          <p:spPr>
            <a:xfrm>
              <a:off x="2938762" y="4334484"/>
              <a:ext cx="2429846" cy="1920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400">
                <a:solidFill>
                  <a:srgbClr val="FFFFFF"/>
                </a:solidFill>
              </a:endParaRPr>
            </a:p>
          </p:txBody>
        </p:sp>
        <p:pic>
          <p:nvPicPr>
            <p:cNvPr id="72" name="Picture 2" descr="http://www.thephysicsmill.com/blog/wp-content/uploads/curry_verdi18.jpg">
              <a:extLst>
                <a:ext uri="{FF2B5EF4-FFF2-40B4-BE49-F238E27FC236}">
                  <a16:creationId xmlns:a16="http://schemas.microsoft.com/office/drawing/2014/main" id="{648F01B6-2DBF-4F7B-B0F8-E49DAD95C6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030" y="4419715"/>
              <a:ext cx="2237313" cy="1754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9FB4218-8C1B-451D-82F9-861CF1E97CC1}"/>
                </a:ext>
              </a:extLst>
            </p:cNvPr>
            <p:cNvSpPr/>
            <p:nvPr/>
          </p:nvSpPr>
          <p:spPr>
            <a:xfrm>
              <a:off x="7000024" y="4331361"/>
              <a:ext cx="2429846" cy="1920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400">
                <a:solidFill>
                  <a:srgbClr val="FFFFFF"/>
                </a:solidFill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76E8700-867C-4113-A9B9-2490B5E033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94469" y="4425789"/>
              <a:ext cx="2240956" cy="1748479"/>
              <a:chOff x="5491638" y="4600688"/>
              <a:chExt cx="1880772" cy="1467449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6797E29-222D-4E12-B461-407716671F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82" t="10975" r="219" b="30380"/>
              <a:stretch/>
            </p:blipFill>
            <p:spPr>
              <a:xfrm>
                <a:off x="5491638" y="4600688"/>
                <a:ext cx="1868309" cy="1467449"/>
              </a:xfrm>
              <a:prstGeom prst="rect">
                <a:avLst/>
              </a:prstGeom>
            </p:spPr>
          </p:pic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D6D42ACD-01FE-43E1-8456-7C1630390FC5}"/>
                  </a:ext>
                </a:extLst>
              </p:cNvPr>
              <p:cNvGrpSpPr/>
              <p:nvPr/>
            </p:nvGrpSpPr>
            <p:grpSpPr>
              <a:xfrm>
                <a:off x="6551395" y="5121959"/>
                <a:ext cx="821015" cy="164744"/>
                <a:chOff x="5707423" y="1698559"/>
                <a:chExt cx="2403513" cy="989621"/>
              </a:xfrm>
            </p:grpSpPr>
            <p:sp>
              <p:nvSpPr>
                <p:cNvPr id="91" name="Freeform 11">
                  <a:extLst>
                    <a:ext uri="{FF2B5EF4-FFF2-40B4-BE49-F238E27FC236}">
                      <a16:creationId xmlns:a16="http://schemas.microsoft.com/office/drawing/2014/main" id="{DF9EC36E-AF1A-4F8F-9DC5-E777BB8BF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4597" y="1698559"/>
                  <a:ext cx="426339" cy="989621"/>
                </a:xfrm>
                <a:custGeom>
                  <a:avLst/>
                  <a:gdLst/>
                  <a:ahLst/>
                  <a:cxnLst>
                    <a:cxn ang="0">
                      <a:pos x="0" y="45"/>
                    </a:cxn>
                    <a:cxn ang="0">
                      <a:pos x="2" y="30"/>
                    </a:cxn>
                    <a:cxn ang="0">
                      <a:pos x="3" y="22"/>
                    </a:cxn>
                    <a:cxn ang="0">
                      <a:pos x="5" y="16"/>
                    </a:cxn>
                    <a:cxn ang="0">
                      <a:pos x="7" y="6"/>
                    </a:cxn>
                    <a:cxn ang="0">
                      <a:pos x="8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4" y="8"/>
                    </a:cxn>
                    <a:cxn ang="0">
                      <a:pos x="14" y="14"/>
                    </a:cxn>
                    <a:cxn ang="0">
                      <a:pos x="16" y="20"/>
                    </a:cxn>
                    <a:cxn ang="0">
                      <a:pos x="18" y="33"/>
                    </a:cxn>
                    <a:cxn ang="0">
                      <a:pos x="21" y="51"/>
                    </a:cxn>
                    <a:cxn ang="0">
                      <a:pos x="24" y="92"/>
                    </a:cxn>
                    <a:cxn ang="0">
                      <a:pos x="32" y="211"/>
                    </a:cxn>
                    <a:cxn ang="0">
                      <a:pos x="38" y="351"/>
                    </a:cxn>
                    <a:cxn ang="0">
                      <a:pos x="54" y="704"/>
                    </a:cxn>
                    <a:cxn ang="0">
                      <a:pos x="62" y="892"/>
                    </a:cxn>
                    <a:cxn ang="0">
                      <a:pos x="70" y="1040"/>
                    </a:cxn>
                    <a:cxn ang="0">
                      <a:pos x="75" y="1104"/>
                    </a:cxn>
                    <a:cxn ang="0">
                      <a:pos x="77" y="1133"/>
                    </a:cxn>
                    <a:cxn ang="0">
                      <a:pos x="80" y="1157"/>
                    </a:cxn>
                    <a:cxn ang="0">
                      <a:pos x="81" y="1174"/>
                    </a:cxn>
                    <a:cxn ang="0">
                      <a:pos x="83" y="1180"/>
                    </a:cxn>
                    <a:cxn ang="0">
                      <a:pos x="85" y="1188"/>
                    </a:cxn>
                    <a:cxn ang="0">
                      <a:pos x="86" y="1196"/>
                    </a:cxn>
                    <a:cxn ang="0">
                      <a:pos x="88" y="1200"/>
                    </a:cxn>
                    <a:cxn ang="0">
                      <a:pos x="91" y="1200"/>
                    </a:cxn>
                    <a:cxn ang="0">
                      <a:pos x="91" y="1198"/>
                    </a:cxn>
                    <a:cxn ang="0">
                      <a:pos x="92" y="1194"/>
                    </a:cxn>
                    <a:cxn ang="0">
                      <a:pos x="94" y="1186"/>
                    </a:cxn>
                    <a:cxn ang="0">
                      <a:pos x="97" y="1172"/>
                    </a:cxn>
                    <a:cxn ang="0">
                      <a:pos x="99" y="1157"/>
                    </a:cxn>
                    <a:cxn ang="0">
                      <a:pos x="100" y="1139"/>
                    </a:cxn>
                    <a:cxn ang="0">
                      <a:pos x="105" y="1089"/>
                    </a:cxn>
                    <a:cxn ang="0">
                      <a:pos x="135" y="443"/>
                    </a:cxn>
                    <a:cxn ang="0">
                      <a:pos x="143" y="264"/>
                    </a:cxn>
                    <a:cxn ang="0">
                      <a:pos x="148" y="178"/>
                    </a:cxn>
                    <a:cxn ang="0">
                      <a:pos x="153" y="111"/>
                    </a:cxn>
                    <a:cxn ang="0">
                      <a:pos x="156" y="61"/>
                    </a:cxn>
                    <a:cxn ang="0">
                      <a:pos x="159" y="41"/>
                    </a:cxn>
                    <a:cxn ang="0">
                      <a:pos x="161" y="24"/>
                    </a:cxn>
                    <a:cxn ang="0">
                      <a:pos x="163" y="12"/>
                    </a:cxn>
                    <a:cxn ang="0">
                      <a:pos x="166" y="4"/>
                    </a:cxn>
                    <a:cxn ang="0">
                      <a:pos x="167" y="0"/>
                    </a:cxn>
                    <a:cxn ang="0">
                      <a:pos x="169" y="0"/>
                    </a:cxn>
                    <a:cxn ang="0">
                      <a:pos x="170" y="4"/>
                    </a:cxn>
                    <a:cxn ang="0">
                      <a:pos x="172" y="6"/>
                    </a:cxn>
                    <a:cxn ang="0">
                      <a:pos x="174" y="12"/>
                    </a:cxn>
                    <a:cxn ang="0">
                      <a:pos x="175" y="22"/>
                    </a:cxn>
                    <a:cxn ang="0">
                      <a:pos x="177" y="37"/>
                    </a:cxn>
                  </a:cxnLst>
                  <a:rect l="0" t="0" r="r" b="b"/>
                  <a:pathLst>
                    <a:path w="177" h="1200">
                      <a:moveTo>
                        <a:pt x="0" y="45"/>
                      </a:moveTo>
                      <a:lnTo>
                        <a:pt x="2" y="30"/>
                      </a:lnTo>
                      <a:lnTo>
                        <a:pt x="3" y="22"/>
                      </a:lnTo>
                      <a:lnTo>
                        <a:pt x="5" y="16"/>
                      </a:lnTo>
                      <a:lnTo>
                        <a:pt x="7" y="6"/>
                      </a:lnTo>
                      <a:lnTo>
                        <a:pt x="8" y="2"/>
                      </a:lnTo>
                      <a:lnTo>
                        <a:pt x="10" y="0"/>
                      </a:lnTo>
                      <a:lnTo>
                        <a:pt x="13" y="2"/>
                      </a:lnTo>
                      <a:lnTo>
                        <a:pt x="14" y="8"/>
                      </a:lnTo>
                      <a:lnTo>
                        <a:pt x="14" y="14"/>
                      </a:lnTo>
                      <a:lnTo>
                        <a:pt x="16" y="20"/>
                      </a:lnTo>
                      <a:lnTo>
                        <a:pt x="18" y="33"/>
                      </a:lnTo>
                      <a:lnTo>
                        <a:pt x="21" y="51"/>
                      </a:lnTo>
                      <a:lnTo>
                        <a:pt x="24" y="92"/>
                      </a:lnTo>
                      <a:lnTo>
                        <a:pt x="32" y="211"/>
                      </a:lnTo>
                      <a:lnTo>
                        <a:pt x="38" y="351"/>
                      </a:lnTo>
                      <a:lnTo>
                        <a:pt x="54" y="704"/>
                      </a:lnTo>
                      <a:lnTo>
                        <a:pt x="62" y="892"/>
                      </a:lnTo>
                      <a:lnTo>
                        <a:pt x="70" y="1040"/>
                      </a:lnTo>
                      <a:lnTo>
                        <a:pt x="75" y="1104"/>
                      </a:lnTo>
                      <a:lnTo>
                        <a:pt x="77" y="1133"/>
                      </a:lnTo>
                      <a:lnTo>
                        <a:pt x="80" y="1157"/>
                      </a:lnTo>
                      <a:lnTo>
                        <a:pt x="81" y="1174"/>
                      </a:lnTo>
                      <a:lnTo>
                        <a:pt x="83" y="1180"/>
                      </a:lnTo>
                      <a:lnTo>
                        <a:pt x="85" y="1188"/>
                      </a:lnTo>
                      <a:lnTo>
                        <a:pt x="86" y="1196"/>
                      </a:lnTo>
                      <a:lnTo>
                        <a:pt x="88" y="1200"/>
                      </a:lnTo>
                      <a:lnTo>
                        <a:pt x="91" y="1200"/>
                      </a:lnTo>
                      <a:lnTo>
                        <a:pt x="91" y="1198"/>
                      </a:lnTo>
                      <a:lnTo>
                        <a:pt x="92" y="1194"/>
                      </a:lnTo>
                      <a:lnTo>
                        <a:pt x="94" y="1186"/>
                      </a:lnTo>
                      <a:lnTo>
                        <a:pt x="97" y="1172"/>
                      </a:lnTo>
                      <a:lnTo>
                        <a:pt x="99" y="1157"/>
                      </a:lnTo>
                      <a:lnTo>
                        <a:pt x="100" y="1139"/>
                      </a:lnTo>
                      <a:lnTo>
                        <a:pt x="105" y="1089"/>
                      </a:lnTo>
                      <a:lnTo>
                        <a:pt x="135" y="443"/>
                      </a:lnTo>
                      <a:lnTo>
                        <a:pt x="143" y="264"/>
                      </a:lnTo>
                      <a:lnTo>
                        <a:pt x="148" y="178"/>
                      </a:lnTo>
                      <a:lnTo>
                        <a:pt x="153" y="111"/>
                      </a:lnTo>
                      <a:lnTo>
                        <a:pt x="156" y="61"/>
                      </a:lnTo>
                      <a:lnTo>
                        <a:pt x="159" y="41"/>
                      </a:lnTo>
                      <a:lnTo>
                        <a:pt x="161" y="24"/>
                      </a:lnTo>
                      <a:lnTo>
                        <a:pt x="163" y="12"/>
                      </a:lnTo>
                      <a:lnTo>
                        <a:pt x="166" y="4"/>
                      </a:lnTo>
                      <a:lnTo>
                        <a:pt x="167" y="0"/>
                      </a:lnTo>
                      <a:lnTo>
                        <a:pt x="169" y="0"/>
                      </a:lnTo>
                      <a:lnTo>
                        <a:pt x="170" y="4"/>
                      </a:lnTo>
                      <a:lnTo>
                        <a:pt x="172" y="6"/>
                      </a:lnTo>
                      <a:lnTo>
                        <a:pt x="174" y="12"/>
                      </a:lnTo>
                      <a:lnTo>
                        <a:pt x="175" y="22"/>
                      </a:lnTo>
                      <a:lnTo>
                        <a:pt x="177" y="37"/>
                      </a:lnTo>
                    </a:path>
                  </a:pathLst>
                </a:custGeom>
                <a:noFill/>
                <a:ln w="19050">
                  <a:solidFill>
                    <a:srgbClr val="BAEEFE">
                      <a:alpha val="47059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92" name="Freeform 7">
                  <a:extLst>
                    <a:ext uri="{FF2B5EF4-FFF2-40B4-BE49-F238E27FC236}">
                      <a16:creationId xmlns:a16="http://schemas.microsoft.com/office/drawing/2014/main" id="{89B7532B-4E7E-4697-9822-FBAFA960D2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7423" y="1698559"/>
                  <a:ext cx="486557" cy="989621"/>
                </a:xfrm>
                <a:custGeom>
                  <a:avLst/>
                  <a:gdLst/>
                  <a:ahLst/>
                  <a:cxnLst>
                    <a:cxn ang="0">
                      <a:pos x="0" y="599"/>
                    </a:cxn>
                    <a:cxn ang="0">
                      <a:pos x="8" y="420"/>
                    </a:cxn>
                    <a:cxn ang="0">
                      <a:pos x="14" y="266"/>
                    </a:cxn>
                    <a:cxn ang="0">
                      <a:pos x="22" y="127"/>
                    </a:cxn>
                    <a:cxn ang="0">
                      <a:pos x="27" y="70"/>
                    </a:cxn>
                    <a:cxn ang="0">
                      <a:pos x="30" y="31"/>
                    </a:cxn>
                    <a:cxn ang="0">
                      <a:pos x="33" y="18"/>
                    </a:cxn>
                    <a:cxn ang="0">
                      <a:pos x="35" y="8"/>
                    </a:cxn>
                    <a:cxn ang="0">
                      <a:pos x="36" y="2"/>
                    </a:cxn>
                    <a:cxn ang="0">
                      <a:pos x="38" y="0"/>
                    </a:cxn>
                    <a:cxn ang="0">
                      <a:pos x="41" y="2"/>
                    </a:cxn>
                    <a:cxn ang="0">
                      <a:pos x="43" y="4"/>
                    </a:cxn>
                    <a:cxn ang="0">
                      <a:pos x="43" y="8"/>
                    </a:cxn>
                    <a:cxn ang="0">
                      <a:pos x="46" y="20"/>
                    </a:cxn>
                    <a:cxn ang="0">
                      <a:pos x="48" y="35"/>
                    </a:cxn>
                    <a:cxn ang="0">
                      <a:pos x="51" y="74"/>
                    </a:cxn>
                    <a:cxn ang="0">
                      <a:pos x="56" y="121"/>
                    </a:cxn>
                    <a:cxn ang="0">
                      <a:pos x="63" y="266"/>
                    </a:cxn>
                    <a:cxn ang="0">
                      <a:pos x="81" y="660"/>
                    </a:cxn>
                    <a:cxn ang="0">
                      <a:pos x="89" y="855"/>
                    </a:cxn>
                    <a:cxn ang="0">
                      <a:pos x="97" y="1011"/>
                    </a:cxn>
                    <a:cxn ang="0">
                      <a:pos x="102" y="1079"/>
                    </a:cxn>
                    <a:cxn ang="0">
                      <a:pos x="106" y="1137"/>
                    </a:cxn>
                    <a:cxn ang="0">
                      <a:pos x="110" y="1161"/>
                    </a:cxn>
                    <a:cxn ang="0">
                      <a:pos x="111" y="1178"/>
                    </a:cxn>
                    <a:cxn ang="0">
                      <a:pos x="113" y="1186"/>
                    </a:cxn>
                    <a:cxn ang="0">
                      <a:pos x="114" y="1192"/>
                    </a:cxn>
                    <a:cxn ang="0">
                      <a:pos x="114" y="1196"/>
                    </a:cxn>
                    <a:cxn ang="0">
                      <a:pos x="116" y="1198"/>
                    </a:cxn>
                    <a:cxn ang="0">
                      <a:pos x="119" y="1200"/>
                    </a:cxn>
                    <a:cxn ang="0">
                      <a:pos x="119" y="1198"/>
                    </a:cxn>
                    <a:cxn ang="0">
                      <a:pos x="121" y="1196"/>
                    </a:cxn>
                    <a:cxn ang="0">
                      <a:pos x="122" y="1190"/>
                    </a:cxn>
                    <a:cxn ang="0">
                      <a:pos x="124" y="1180"/>
                    </a:cxn>
                    <a:cxn ang="0">
                      <a:pos x="127" y="1163"/>
                    </a:cxn>
                    <a:cxn ang="0">
                      <a:pos x="129" y="1145"/>
                    </a:cxn>
                    <a:cxn ang="0">
                      <a:pos x="134" y="1089"/>
                    </a:cxn>
                    <a:cxn ang="0">
                      <a:pos x="149" y="777"/>
                    </a:cxn>
                    <a:cxn ang="0">
                      <a:pos x="169" y="367"/>
                    </a:cxn>
                    <a:cxn ang="0">
                      <a:pos x="176" y="195"/>
                    </a:cxn>
                    <a:cxn ang="0">
                      <a:pos x="181" y="127"/>
                    </a:cxn>
                    <a:cxn ang="0">
                      <a:pos x="184" y="76"/>
                    </a:cxn>
                    <a:cxn ang="0">
                      <a:pos x="188" y="41"/>
                    </a:cxn>
                    <a:cxn ang="0">
                      <a:pos x="189" y="28"/>
                    </a:cxn>
                    <a:cxn ang="0">
                      <a:pos x="192" y="14"/>
                    </a:cxn>
                    <a:cxn ang="0">
                      <a:pos x="194" y="6"/>
                    </a:cxn>
                    <a:cxn ang="0">
                      <a:pos x="196" y="0"/>
                    </a:cxn>
                    <a:cxn ang="0">
                      <a:pos x="197" y="0"/>
                    </a:cxn>
                    <a:cxn ang="0">
                      <a:pos x="199" y="2"/>
                    </a:cxn>
                    <a:cxn ang="0">
                      <a:pos x="202" y="8"/>
                    </a:cxn>
                  </a:cxnLst>
                  <a:rect l="0" t="0" r="r" b="b"/>
                  <a:pathLst>
                    <a:path w="202" h="1200">
                      <a:moveTo>
                        <a:pt x="0" y="599"/>
                      </a:moveTo>
                      <a:lnTo>
                        <a:pt x="8" y="420"/>
                      </a:lnTo>
                      <a:lnTo>
                        <a:pt x="14" y="266"/>
                      </a:lnTo>
                      <a:lnTo>
                        <a:pt x="22" y="127"/>
                      </a:lnTo>
                      <a:lnTo>
                        <a:pt x="27" y="70"/>
                      </a:lnTo>
                      <a:lnTo>
                        <a:pt x="30" y="31"/>
                      </a:lnTo>
                      <a:lnTo>
                        <a:pt x="33" y="18"/>
                      </a:lnTo>
                      <a:lnTo>
                        <a:pt x="35" y="8"/>
                      </a:lnTo>
                      <a:lnTo>
                        <a:pt x="36" y="2"/>
                      </a:lnTo>
                      <a:lnTo>
                        <a:pt x="38" y="0"/>
                      </a:lnTo>
                      <a:lnTo>
                        <a:pt x="41" y="2"/>
                      </a:lnTo>
                      <a:lnTo>
                        <a:pt x="43" y="4"/>
                      </a:lnTo>
                      <a:lnTo>
                        <a:pt x="43" y="8"/>
                      </a:lnTo>
                      <a:lnTo>
                        <a:pt x="46" y="20"/>
                      </a:lnTo>
                      <a:lnTo>
                        <a:pt x="48" y="35"/>
                      </a:lnTo>
                      <a:lnTo>
                        <a:pt x="51" y="74"/>
                      </a:lnTo>
                      <a:lnTo>
                        <a:pt x="56" y="121"/>
                      </a:lnTo>
                      <a:lnTo>
                        <a:pt x="63" y="266"/>
                      </a:lnTo>
                      <a:lnTo>
                        <a:pt x="81" y="660"/>
                      </a:lnTo>
                      <a:lnTo>
                        <a:pt x="89" y="855"/>
                      </a:lnTo>
                      <a:lnTo>
                        <a:pt x="97" y="1011"/>
                      </a:lnTo>
                      <a:lnTo>
                        <a:pt x="102" y="1079"/>
                      </a:lnTo>
                      <a:lnTo>
                        <a:pt x="106" y="1137"/>
                      </a:lnTo>
                      <a:lnTo>
                        <a:pt x="110" y="1161"/>
                      </a:lnTo>
                      <a:lnTo>
                        <a:pt x="111" y="1178"/>
                      </a:lnTo>
                      <a:lnTo>
                        <a:pt x="113" y="1186"/>
                      </a:lnTo>
                      <a:lnTo>
                        <a:pt x="114" y="1192"/>
                      </a:lnTo>
                      <a:lnTo>
                        <a:pt x="114" y="1196"/>
                      </a:lnTo>
                      <a:lnTo>
                        <a:pt x="116" y="1198"/>
                      </a:lnTo>
                      <a:lnTo>
                        <a:pt x="119" y="1200"/>
                      </a:lnTo>
                      <a:lnTo>
                        <a:pt x="119" y="1198"/>
                      </a:lnTo>
                      <a:lnTo>
                        <a:pt x="121" y="1196"/>
                      </a:lnTo>
                      <a:lnTo>
                        <a:pt x="122" y="1190"/>
                      </a:lnTo>
                      <a:lnTo>
                        <a:pt x="124" y="1180"/>
                      </a:lnTo>
                      <a:lnTo>
                        <a:pt x="127" y="1163"/>
                      </a:lnTo>
                      <a:lnTo>
                        <a:pt x="129" y="1145"/>
                      </a:lnTo>
                      <a:lnTo>
                        <a:pt x="134" y="1089"/>
                      </a:lnTo>
                      <a:lnTo>
                        <a:pt x="149" y="777"/>
                      </a:lnTo>
                      <a:lnTo>
                        <a:pt x="169" y="367"/>
                      </a:lnTo>
                      <a:lnTo>
                        <a:pt x="176" y="195"/>
                      </a:lnTo>
                      <a:lnTo>
                        <a:pt x="181" y="127"/>
                      </a:lnTo>
                      <a:lnTo>
                        <a:pt x="184" y="76"/>
                      </a:lnTo>
                      <a:lnTo>
                        <a:pt x="188" y="41"/>
                      </a:lnTo>
                      <a:lnTo>
                        <a:pt x="189" y="28"/>
                      </a:lnTo>
                      <a:lnTo>
                        <a:pt x="192" y="14"/>
                      </a:lnTo>
                      <a:lnTo>
                        <a:pt x="194" y="6"/>
                      </a:lnTo>
                      <a:lnTo>
                        <a:pt x="196" y="0"/>
                      </a:lnTo>
                      <a:lnTo>
                        <a:pt x="197" y="0"/>
                      </a:lnTo>
                      <a:lnTo>
                        <a:pt x="199" y="2"/>
                      </a:lnTo>
                      <a:lnTo>
                        <a:pt x="202" y="8"/>
                      </a:lnTo>
                    </a:path>
                  </a:pathLst>
                </a:custGeom>
                <a:noFill/>
                <a:ln w="19050">
                  <a:solidFill>
                    <a:srgbClr val="BAEEFE">
                      <a:alpha val="47059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93" name="Freeform 8">
                  <a:extLst>
                    <a:ext uri="{FF2B5EF4-FFF2-40B4-BE49-F238E27FC236}">
                      <a16:creationId xmlns:a16="http://schemas.microsoft.com/office/drawing/2014/main" id="{786C5826-3484-4D2C-BC5F-2FF84A9C12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6308" y="1698559"/>
                  <a:ext cx="529913" cy="989621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2" y="18"/>
                    </a:cxn>
                    <a:cxn ang="0">
                      <a:pos x="3" y="31"/>
                    </a:cxn>
                    <a:cxn ang="0">
                      <a:pos x="6" y="49"/>
                    </a:cxn>
                    <a:cxn ang="0">
                      <a:pos x="10" y="90"/>
                    </a:cxn>
                    <a:cxn ang="0">
                      <a:pos x="13" y="143"/>
                    </a:cxn>
                    <a:cxn ang="0">
                      <a:pos x="22" y="305"/>
                    </a:cxn>
                    <a:cxn ang="0">
                      <a:pos x="30" y="486"/>
                    </a:cxn>
                    <a:cxn ang="0">
                      <a:pos x="45" y="833"/>
                    </a:cxn>
                    <a:cxn ang="0">
                      <a:pos x="52" y="997"/>
                    </a:cxn>
                    <a:cxn ang="0">
                      <a:pos x="57" y="1063"/>
                    </a:cxn>
                    <a:cxn ang="0">
                      <a:pos x="60" y="1114"/>
                    </a:cxn>
                    <a:cxn ang="0">
                      <a:pos x="65" y="1157"/>
                    </a:cxn>
                    <a:cxn ang="0">
                      <a:pos x="67" y="1174"/>
                    </a:cxn>
                    <a:cxn ang="0">
                      <a:pos x="68" y="1180"/>
                    </a:cxn>
                    <a:cxn ang="0">
                      <a:pos x="70" y="1188"/>
                    </a:cxn>
                    <a:cxn ang="0">
                      <a:pos x="72" y="1194"/>
                    </a:cxn>
                    <a:cxn ang="0">
                      <a:pos x="73" y="1198"/>
                    </a:cxn>
                    <a:cxn ang="0">
                      <a:pos x="75" y="1200"/>
                    </a:cxn>
                    <a:cxn ang="0">
                      <a:pos x="78" y="1196"/>
                    </a:cxn>
                    <a:cxn ang="0">
                      <a:pos x="80" y="1190"/>
                    </a:cxn>
                    <a:cxn ang="0">
                      <a:pos x="81" y="1182"/>
                    </a:cxn>
                    <a:cxn ang="0">
                      <a:pos x="83" y="1169"/>
                    </a:cxn>
                    <a:cxn ang="0">
                      <a:pos x="84" y="1153"/>
                    </a:cxn>
                    <a:cxn ang="0">
                      <a:pos x="89" y="1108"/>
                    </a:cxn>
                    <a:cxn ang="0">
                      <a:pos x="92" y="1055"/>
                    </a:cxn>
                    <a:cxn ang="0">
                      <a:pos x="100" y="901"/>
                    </a:cxn>
                    <a:cxn ang="0">
                      <a:pos x="110" y="697"/>
                    </a:cxn>
                    <a:cxn ang="0">
                      <a:pos x="119" y="494"/>
                    </a:cxn>
                    <a:cxn ang="0">
                      <a:pos x="127" y="312"/>
                    </a:cxn>
                    <a:cxn ang="0">
                      <a:pos x="135" y="158"/>
                    </a:cxn>
                    <a:cxn ang="0">
                      <a:pos x="138" y="106"/>
                    </a:cxn>
                    <a:cxn ang="0">
                      <a:pos x="143" y="59"/>
                    </a:cxn>
                    <a:cxn ang="0">
                      <a:pos x="145" y="37"/>
                    </a:cxn>
                    <a:cxn ang="0">
                      <a:pos x="146" y="22"/>
                    </a:cxn>
                    <a:cxn ang="0">
                      <a:pos x="148" y="12"/>
                    </a:cxn>
                    <a:cxn ang="0">
                      <a:pos x="151" y="4"/>
                    </a:cxn>
                    <a:cxn ang="0">
                      <a:pos x="153" y="0"/>
                    </a:cxn>
                    <a:cxn ang="0">
                      <a:pos x="154" y="0"/>
                    </a:cxn>
                    <a:cxn ang="0">
                      <a:pos x="156" y="2"/>
                    </a:cxn>
                    <a:cxn ang="0">
                      <a:pos x="158" y="6"/>
                    </a:cxn>
                    <a:cxn ang="0">
                      <a:pos x="159" y="12"/>
                    </a:cxn>
                    <a:cxn ang="0">
                      <a:pos x="159" y="18"/>
                    </a:cxn>
                    <a:cxn ang="0">
                      <a:pos x="162" y="31"/>
                    </a:cxn>
                    <a:cxn ang="0">
                      <a:pos x="164" y="49"/>
                    </a:cxn>
                    <a:cxn ang="0">
                      <a:pos x="169" y="100"/>
                    </a:cxn>
                    <a:cxn ang="0">
                      <a:pos x="177" y="230"/>
                    </a:cxn>
                    <a:cxn ang="0">
                      <a:pos x="194" y="636"/>
                    </a:cxn>
                    <a:cxn ang="0">
                      <a:pos x="210" y="974"/>
                    </a:cxn>
                    <a:cxn ang="0">
                      <a:pos x="218" y="1098"/>
                    </a:cxn>
                    <a:cxn ang="0">
                      <a:pos x="220" y="1126"/>
                    </a:cxn>
                  </a:cxnLst>
                  <a:rect l="0" t="0" r="r" b="b"/>
                  <a:pathLst>
                    <a:path w="220" h="1200">
                      <a:moveTo>
                        <a:pt x="0" y="8"/>
                      </a:moveTo>
                      <a:lnTo>
                        <a:pt x="2" y="18"/>
                      </a:lnTo>
                      <a:lnTo>
                        <a:pt x="3" y="31"/>
                      </a:lnTo>
                      <a:lnTo>
                        <a:pt x="6" y="49"/>
                      </a:lnTo>
                      <a:lnTo>
                        <a:pt x="10" y="90"/>
                      </a:lnTo>
                      <a:lnTo>
                        <a:pt x="13" y="143"/>
                      </a:lnTo>
                      <a:lnTo>
                        <a:pt x="22" y="305"/>
                      </a:lnTo>
                      <a:lnTo>
                        <a:pt x="30" y="486"/>
                      </a:lnTo>
                      <a:lnTo>
                        <a:pt x="45" y="833"/>
                      </a:lnTo>
                      <a:lnTo>
                        <a:pt x="52" y="997"/>
                      </a:lnTo>
                      <a:lnTo>
                        <a:pt x="57" y="1063"/>
                      </a:lnTo>
                      <a:lnTo>
                        <a:pt x="60" y="1114"/>
                      </a:lnTo>
                      <a:lnTo>
                        <a:pt x="65" y="1157"/>
                      </a:lnTo>
                      <a:lnTo>
                        <a:pt x="67" y="1174"/>
                      </a:lnTo>
                      <a:lnTo>
                        <a:pt x="68" y="1180"/>
                      </a:lnTo>
                      <a:lnTo>
                        <a:pt x="70" y="1188"/>
                      </a:lnTo>
                      <a:lnTo>
                        <a:pt x="72" y="1194"/>
                      </a:lnTo>
                      <a:lnTo>
                        <a:pt x="73" y="1198"/>
                      </a:lnTo>
                      <a:lnTo>
                        <a:pt x="75" y="1200"/>
                      </a:lnTo>
                      <a:lnTo>
                        <a:pt x="78" y="1196"/>
                      </a:lnTo>
                      <a:lnTo>
                        <a:pt x="80" y="1190"/>
                      </a:lnTo>
                      <a:lnTo>
                        <a:pt x="81" y="1182"/>
                      </a:lnTo>
                      <a:lnTo>
                        <a:pt x="83" y="1169"/>
                      </a:lnTo>
                      <a:lnTo>
                        <a:pt x="84" y="1153"/>
                      </a:lnTo>
                      <a:lnTo>
                        <a:pt x="89" y="1108"/>
                      </a:lnTo>
                      <a:lnTo>
                        <a:pt x="92" y="1055"/>
                      </a:lnTo>
                      <a:lnTo>
                        <a:pt x="100" y="901"/>
                      </a:lnTo>
                      <a:lnTo>
                        <a:pt x="110" y="697"/>
                      </a:lnTo>
                      <a:lnTo>
                        <a:pt x="119" y="494"/>
                      </a:lnTo>
                      <a:lnTo>
                        <a:pt x="127" y="312"/>
                      </a:lnTo>
                      <a:lnTo>
                        <a:pt x="135" y="158"/>
                      </a:lnTo>
                      <a:lnTo>
                        <a:pt x="138" y="106"/>
                      </a:lnTo>
                      <a:lnTo>
                        <a:pt x="143" y="59"/>
                      </a:lnTo>
                      <a:lnTo>
                        <a:pt x="145" y="37"/>
                      </a:lnTo>
                      <a:lnTo>
                        <a:pt x="146" y="22"/>
                      </a:lnTo>
                      <a:lnTo>
                        <a:pt x="148" y="12"/>
                      </a:lnTo>
                      <a:lnTo>
                        <a:pt x="151" y="4"/>
                      </a:lnTo>
                      <a:lnTo>
                        <a:pt x="153" y="0"/>
                      </a:lnTo>
                      <a:lnTo>
                        <a:pt x="154" y="0"/>
                      </a:lnTo>
                      <a:lnTo>
                        <a:pt x="156" y="2"/>
                      </a:lnTo>
                      <a:lnTo>
                        <a:pt x="158" y="6"/>
                      </a:lnTo>
                      <a:lnTo>
                        <a:pt x="159" y="12"/>
                      </a:lnTo>
                      <a:lnTo>
                        <a:pt x="159" y="18"/>
                      </a:lnTo>
                      <a:lnTo>
                        <a:pt x="162" y="31"/>
                      </a:lnTo>
                      <a:lnTo>
                        <a:pt x="164" y="49"/>
                      </a:lnTo>
                      <a:lnTo>
                        <a:pt x="169" y="100"/>
                      </a:lnTo>
                      <a:lnTo>
                        <a:pt x="177" y="230"/>
                      </a:lnTo>
                      <a:lnTo>
                        <a:pt x="194" y="636"/>
                      </a:lnTo>
                      <a:lnTo>
                        <a:pt x="210" y="974"/>
                      </a:lnTo>
                      <a:lnTo>
                        <a:pt x="218" y="1098"/>
                      </a:lnTo>
                      <a:lnTo>
                        <a:pt x="220" y="1126"/>
                      </a:lnTo>
                    </a:path>
                  </a:pathLst>
                </a:custGeom>
                <a:noFill/>
                <a:ln w="19050">
                  <a:solidFill>
                    <a:srgbClr val="BAEEFE">
                      <a:alpha val="47059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94" name="Freeform 9">
                  <a:extLst>
                    <a:ext uri="{FF2B5EF4-FFF2-40B4-BE49-F238E27FC236}">
                      <a16:creationId xmlns:a16="http://schemas.microsoft.com/office/drawing/2014/main" id="{9D250393-9E45-42B3-A3E5-288455DF25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8084" y="1698559"/>
                  <a:ext cx="423930" cy="989621"/>
                </a:xfrm>
                <a:custGeom>
                  <a:avLst/>
                  <a:gdLst/>
                  <a:ahLst/>
                  <a:cxnLst>
                    <a:cxn ang="0">
                      <a:pos x="0" y="1126"/>
                    </a:cxn>
                    <a:cxn ang="0">
                      <a:pos x="3" y="1149"/>
                    </a:cxn>
                    <a:cxn ang="0">
                      <a:pos x="4" y="1169"/>
                    </a:cxn>
                    <a:cxn ang="0">
                      <a:pos x="6" y="1182"/>
                    </a:cxn>
                    <a:cxn ang="0">
                      <a:pos x="8" y="1188"/>
                    </a:cxn>
                    <a:cxn ang="0">
                      <a:pos x="9" y="1192"/>
                    </a:cxn>
                    <a:cxn ang="0">
                      <a:pos x="11" y="1196"/>
                    </a:cxn>
                    <a:cxn ang="0">
                      <a:pos x="11" y="1198"/>
                    </a:cxn>
                    <a:cxn ang="0">
                      <a:pos x="12" y="1200"/>
                    </a:cxn>
                    <a:cxn ang="0">
                      <a:pos x="14" y="1200"/>
                    </a:cxn>
                    <a:cxn ang="0">
                      <a:pos x="16" y="1198"/>
                    </a:cxn>
                    <a:cxn ang="0">
                      <a:pos x="16" y="1194"/>
                    </a:cxn>
                    <a:cxn ang="0">
                      <a:pos x="19" y="1186"/>
                    </a:cxn>
                    <a:cxn ang="0">
                      <a:pos x="20" y="1174"/>
                    </a:cxn>
                    <a:cxn ang="0">
                      <a:pos x="22" y="1157"/>
                    </a:cxn>
                    <a:cxn ang="0">
                      <a:pos x="25" y="1135"/>
                    </a:cxn>
                    <a:cxn ang="0">
                      <a:pos x="33" y="1024"/>
                    </a:cxn>
                    <a:cxn ang="0">
                      <a:pos x="41" y="858"/>
                    </a:cxn>
                    <a:cxn ang="0">
                      <a:pos x="59" y="464"/>
                    </a:cxn>
                    <a:cxn ang="0">
                      <a:pos x="66" y="271"/>
                    </a:cxn>
                    <a:cxn ang="0">
                      <a:pos x="73" y="180"/>
                    </a:cxn>
                    <a:cxn ang="0">
                      <a:pos x="76" y="109"/>
                    </a:cxn>
                    <a:cxn ang="0">
                      <a:pos x="81" y="61"/>
                    </a:cxn>
                    <a:cxn ang="0">
                      <a:pos x="82" y="41"/>
                    </a:cxn>
                    <a:cxn ang="0">
                      <a:pos x="86" y="24"/>
                    </a:cxn>
                    <a:cxn ang="0">
                      <a:pos x="87" y="12"/>
                    </a:cxn>
                    <a:cxn ang="0">
                      <a:pos x="89" y="6"/>
                    </a:cxn>
                    <a:cxn ang="0">
                      <a:pos x="90" y="2"/>
                    </a:cxn>
                    <a:cxn ang="0">
                      <a:pos x="92" y="0"/>
                    </a:cxn>
                    <a:cxn ang="0">
                      <a:pos x="94" y="0"/>
                    </a:cxn>
                    <a:cxn ang="0">
                      <a:pos x="94" y="2"/>
                    </a:cxn>
                    <a:cxn ang="0">
                      <a:pos x="97" y="8"/>
                    </a:cxn>
                    <a:cxn ang="0">
                      <a:pos x="98" y="16"/>
                    </a:cxn>
                    <a:cxn ang="0">
                      <a:pos x="100" y="30"/>
                    </a:cxn>
                    <a:cxn ang="0">
                      <a:pos x="103" y="49"/>
                    </a:cxn>
                    <a:cxn ang="0">
                      <a:pos x="106" y="88"/>
                    </a:cxn>
                    <a:cxn ang="0">
                      <a:pos x="109" y="147"/>
                    </a:cxn>
                    <a:cxn ang="0">
                      <a:pos x="129" y="515"/>
                    </a:cxn>
                    <a:cxn ang="0">
                      <a:pos x="137" y="724"/>
                    </a:cxn>
                    <a:cxn ang="0">
                      <a:pos x="144" y="905"/>
                    </a:cxn>
                    <a:cxn ang="0">
                      <a:pos x="154" y="1052"/>
                    </a:cxn>
                    <a:cxn ang="0">
                      <a:pos x="157" y="1102"/>
                    </a:cxn>
                    <a:cxn ang="0">
                      <a:pos x="160" y="1145"/>
                    </a:cxn>
                    <a:cxn ang="0">
                      <a:pos x="162" y="1165"/>
                    </a:cxn>
                    <a:cxn ang="0">
                      <a:pos x="165" y="1178"/>
                    </a:cxn>
                    <a:cxn ang="0">
                      <a:pos x="167" y="1190"/>
                    </a:cxn>
                    <a:cxn ang="0">
                      <a:pos x="168" y="1196"/>
                    </a:cxn>
                    <a:cxn ang="0">
                      <a:pos x="172" y="1200"/>
                    </a:cxn>
                    <a:cxn ang="0">
                      <a:pos x="173" y="1198"/>
                    </a:cxn>
                    <a:cxn ang="0">
                      <a:pos x="175" y="1194"/>
                    </a:cxn>
                    <a:cxn ang="0">
                      <a:pos x="176" y="1188"/>
                    </a:cxn>
                  </a:cxnLst>
                  <a:rect l="0" t="0" r="r" b="b"/>
                  <a:pathLst>
                    <a:path w="176" h="1200">
                      <a:moveTo>
                        <a:pt x="0" y="1126"/>
                      </a:moveTo>
                      <a:lnTo>
                        <a:pt x="3" y="1149"/>
                      </a:lnTo>
                      <a:lnTo>
                        <a:pt x="4" y="1169"/>
                      </a:lnTo>
                      <a:lnTo>
                        <a:pt x="6" y="1182"/>
                      </a:lnTo>
                      <a:lnTo>
                        <a:pt x="8" y="1188"/>
                      </a:lnTo>
                      <a:lnTo>
                        <a:pt x="9" y="1192"/>
                      </a:lnTo>
                      <a:lnTo>
                        <a:pt x="11" y="1196"/>
                      </a:lnTo>
                      <a:lnTo>
                        <a:pt x="11" y="1198"/>
                      </a:lnTo>
                      <a:lnTo>
                        <a:pt x="12" y="1200"/>
                      </a:lnTo>
                      <a:lnTo>
                        <a:pt x="14" y="1200"/>
                      </a:lnTo>
                      <a:lnTo>
                        <a:pt x="16" y="1198"/>
                      </a:lnTo>
                      <a:lnTo>
                        <a:pt x="16" y="1194"/>
                      </a:lnTo>
                      <a:lnTo>
                        <a:pt x="19" y="1186"/>
                      </a:lnTo>
                      <a:lnTo>
                        <a:pt x="20" y="1174"/>
                      </a:lnTo>
                      <a:lnTo>
                        <a:pt x="22" y="1157"/>
                      </a:lnTo>
                      <a:lnTo>
                        <a:pt x="25" y="1135"/>
                      </a:lnTo>
                      <a:lnTo>
                        <a:pt x="33" y="1024"/>
                      </a:lnTo>
                      <a:lnTo>
                        <a:pt x="41" y="858"/>
                      </a:lnTo>
                      <a:lnTo>
                        <a:pt x="59" y="464"/>
                      </a:lnTo>
                      <a:lnTo>
                        <a:pt x="66" y="271"/>
                      </a:lnTo>
                      <a:lnTo>
                        <a:pt x="73" y="180"/>
                      </a:lnTo>
                      <a:lnTo>
                        <a:pt x="76" y="109"/>
                      </a:lnTo>
                      <a:lnTo>
                        <a:pt x="81" y="61"/>
                      </a:lnTo>
                      <a:lnTo>
                        <a:pt x="82" y="41"/>
                      </a:lnTo>
                      <a:lnTo>
                        <a:pt x="86" y="24"/>
                      </a:lnTo>
                      <a:lnTo>
                        <a:pt x="87" y="12"/>
                      </a:lnTo>
                      <a:lnTo>
                        <a:pt x="89" y="6"/>
                      </a:lnTo>
                      <a:lnTo>
                        <a:pt x="90" y="2"/>
                      </a:lnTo>
                      <a:lnTo>
                        <a:pt x="92" y="0"/>
                      </a:lnTo>
                      <a:lnTo>
                        <a:pt x="94" y="0"/>
                      </a:lnTo>
                      <a:lnTo>
                        <a:pt x="94" y="2"/>
                      </a:lnTo>
                      <a:lnTo>
                        <a:pt x="97" y="8"/>
                      </a:lnTo>
                      <a:lnTo>
                        <a:pt x="98" y="16"/>
                      </a:lnTo>
                      <a:lnTo>
                        <a:pt x="100" y="30"/>
                      </a:lnTo>
                      <a:lnTo>
                        <a:pt x="103" y="49"/>
                      </a:lnTo>
                      <a:lnTo>
                        <a:pt x="106" y="88"/>
                      </a:lnTo>
                      <a:lnTo>
                        <a:pt x="109" y="147"/>
                      </a:lnTo>
                      <a:lnTo>
                        <a:pt x="129" y="515"/>
                      </a:lnTo>
                      <a:lnTo>
                        <a:pt x="137" y="724"/>
                      </a:lnTo>
                      <a:lnTo>
                        <a:pt x="144" y="905"/>
                      </a:lnTo>
                      <a:lnTo>
                        <a:pt x="154" y="1052"/>
                      </a:lnTo>
                      <a:lnTo>
                        <a:pt x="157" y="1102"/>
                      </a:lnTo>
                      <a:lnTo>
                        <a:pt x="160" y="1145"/>
                      </a:lnTo>
                      <a:lnTo>
                        <a:pt x="162" y="1165"/>
                      </a:lnTo>
                      <a:lnTo>
                        <a:pt x="165" y="1178"/>
                      </a:lnTo>
                      <a:lnTo>
                        <a:pt x="167" y="1190"/>
                      </a:lnTo>
                      <a:lnTo>
                        <a:pt x="168" y="1196"/>
                      </a:lnTo>
                      <a:lnTo>
                        <a:pt x="172" y="1200"/>
                      </a:lnTo>
                      <a:lnTo>
                        <a:pt x="173" y="1198"/>
                      </a:lnTo>
                      <a:lnTo>
                        <a:pt x="175" y="1194"/>
                      </a:lnTo>
                      <a:lnTo>
                        <a:pt x="176" y="1188"/>
                      </a:lnTo>
                    </a:path>
                  </a:pathLst>
                </a:custGeom>
                <a:noFill/>
                <a:ln w="19050">
                  <a:solidFill>
                    <a:srgbClr val="BAEEFE">
                      <a:alpha val="47059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95" name="Freeform 10">
                  <a:extLst>
                    <a:ext uri="{FF2B5EF4-FFF2-40B4-BE49-F238E27FC236}">
                      <a16:creationId xmlns:a16="http://schemas.microsoft.com/office/drawing/2014/main" id="{E8FD4C0D-5FA8-4322-B2CA-30D2F9AB6A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4374" y="1698559"/>
                  <a:ext cx="537139" cy="989621"/>
                </a:xfrm>
                <a:custGeom>
                  <a:avLst/>
                  <a:gdLst/>
                  <a:ahLst/>
                  <a:cxnLst>
                    <a:cxn ang="0">
                      <a:pos x="0" y="1188"/>
                    </a:cxn>
                    <a:cxn ang="0">
                      <a:pos x="2" y="1182"/>
                    </a:cxn>
                    <a:cxn ang="0">
                      <a:pos x="3" y="1171"/>
                    </a:cxn>
                    <a:cxn ang="0">
                      <a:pos x="5" y="1153"/>
                    </a:cxn>
                    <a:cxn ang="0">
                      <a:pos x="10" y="1106"/>
                    </a:cxn>
                    <a:cxn ang="0">
                      <a:pos x="18" y="989"/>
                    </a:cxn>
                    <a:cxn ang="0">
                      <a:pos x="34" y="611"/>
                    </a:cxn>
                    <a:cxn ang="0">
                      <a:pos x="42" y="429"/>
                    </a:cxn>
                    <a:cxn ang="0">
                      <a:pos x="51" y="252"/>
                    </a:cxn>
                    <a:cxn ang="0">
                      <a:pos x="54" y="182"/>
                    </a:cxn>
                    <a:cxn ang="0">
                      <a:pos x="59" y="117"/>
                    </a:cxn>
                    <a:cxn ang="0">
                      <a:pos x="62" y="72"/>
                    </a:cxn>
                    <a:cxn ang="0">
                      <a:pos x="66" y="35"/>
                    </a:cxn>
                    <a:cxn ang="0">
                      <a:pos x="67" y="26"/>
                    </a:cxn>
                    <a:cxn ang="0">
                      <a:pos x="69" y="18"/>
                    </a:cxn>
                    <a:cxn ang="0">
                      <a:pos x="70" y="8"/>
                    </a:cxn>
                    <a:cxn ang="0">
                      <a:pos x="72" y="2"/>
                    </a:cxn>
                    <a:cxn ang="0">
                      <a:pos x="74" y="0"/>
                    </a:cxn>
                    <a:cxn ang="0">
                      <a:pos x="75" y="0"/>
                    </a:cxn>
                    <a:cxn ang="0">
                      <a:pos x="77" y="2"/>
                    </a:cxn>
                    <a:cxn ang="0">
                      <a:pos x="78" y="8"/>
                    </a:cxn>
                    <a:cxn ang="0">
                      <a:pos x="81" y="18"/>
                    </a:cxn>
                    <a:cxn ang="0">
                      <a:pos x="83" y="31"/>
                    </a:cxn>
                    <a:cxn ang="0">
                      <a:pos x="86" y="67"/>
                    </a:cxn>
                    <a:cxn ang="0">
                      <a:pos x="89" y="111"/>
                    </a:cxn>
                    <a:cxn ang="0">
                      <a:pos x="97" y="244"/>
                    </a:cxn>
                    <a:cxn ang="0">
                      <a:pos x="117" y="646"/>
                    </a:cxn>
                    <a:cxn ang="0">
                      <a:pos x="124" y="847"/>
                    </a:cxn>
                    <a:cxn ang="0">
                      <a:pos x="132" y="1005"/>
                    </a:cxn>
                    <a:cxn ang="0">
                      <a:pos x="140" y="1114"/>
                    </a:cxn>
                    <a:cxn ang="0">
                      <a:pos x="144" y="1153"/>
                    </a:cxn>
                    <a:cxn ang="0">
                      <a:pos x="145" y="1171"/>
                    </a:cxn>
                    <a:cxn ang="0">
                      <a:pos x="148" y="1182"/>
                    </a:cxn>
                    <a:cxn ang="0">
                      <a:pos x="150" y="1192"/>
                    </a:cxn>
                    <a:cxn ang="0">
                      <a:pos x="152" y="1198"/>
                    </a:cxn>
                    <a:cxn ang="0">
                      <a:pos x="153" y="1200"/>
                    </a:cxn>
                    <a:cxn ang="0">
                      <a:pos x="156" y="1198"/>
                    </a:cxn>
                    <a:cxn ang="0">
                      <a:pos x="158" y="1192"/>
                    </a:cxn>
                    <a:cxn ang="0">
                      <a:pos x="159" y="1188"/>
                    </a:cxn>
                    <a:cxn ang="0">
                      <a:pos x="159" y="1182"/>
                    </a:cxn>
                    <a:cxn ang="0">
                      <a:pos x="163" y="1169"/>
                    </a:cxn>
                    <a:cxn ang="0">
                      <a:pos x="164" y="1151"/>
                    </a:cxn>
                    <a:cxn ang="0">
                      <a:pos x="169" y="1102"/>
                    </a:cxn>
                    <a:cxn ang="0">
                      <a:pos x="172" y="1042"/>
                    </a:cxn>
                    <a:cxn ang="0">
                      <a:pos x="180" y="894"/>
                    </a:cxn>
                    <a:cxn ang="0">
                      <a:pos x="198" y="486"/>
                    </a:cxn>
                    <a:cxn ang="0">
                      <a:pos x="206" y="303"/>
                    </a:cxn>
                    <a:cxn ang="0">
                      <a:pos x="214" y="160"/>
                    </a:cxn>
                    <a:cxn ang="0">
                      <a:pos x="218" y="98"/>
                    </a:cxn>
                    <a:cxn ang="0">
                      <a:pos x="220" y="70"/>
                    </a:cxn>
                    <a:cxn ang="0">
                      <a:pos x="223" y="45"/>
                    </a:cxn>
                  </a:cxnLst>
                  <a:rect l="0" t="0" r="r" b="b"/>
                  <a:pathLst>
                    <a:path w="223" h="1200">
                      <a:moveTo>
                        <a:pt x="0" y="1188"/>
                      </a:moveTo>
                      <a:lnTo>
                        <a:pt x="2" y="1182"/>
                      </a:lnTo>
                      <a:lnTo>
                        <a:pt x="3" y="1171"/>
                      </a:lnTo>
                      <a:lnTo>
                        <a:pt x="5" y="1153"/>
                      </a:lnTo>
                      <a:lnTo>
                        <a:pt x="10" y="1106"/>
                      </a:lnTo>
                      <a:lnTo>
                        <a:pt x="18" y="989"/>
                      </a:lnTo>
                      <a:lnTo>
                        <a:pt x="34" y="611"/>
                      </a:lnTo>
                      <a:lnTo>
                        <a:pt x="42" y="429"/>
                      </a:lnTo>
                      <a:lnTo>
                        <a:pt x="51" y="252"/>
                      </a:lnTo>
                      <a:lnTo>
                        <a:pt x="54" y="182"/>
                      </a:lnTo>
                      <a:lnTo>
                        <a:pt x="59" y="117"/>
                      </a:lnTo>
                      <a:lnTo>
                        <a:pt x="62" y="72"/>
                      </a:lnTo>
                      <a:lnTo>
                        <a:pt x="66" y="35"/>
                      </a:lnTo>
                      <a:lnTo>
                        <a:pt x="67" y="26"/>
                      </a:lnTo>
                      <a:lnTo>
                        <a:pt x="69" y="18"/>
                      </a:lnTo>
                      <a:lnTo>
                        <a:pt x="70" y="8"/>
                      </a:lnTo>
                      <a:lnTo>
                        <a:pt x="72" y="2"/>
                      </a:lnTo>
                      <a:lnTo>
                        <a:pt x="74" y="0"/>
                      </a:lnTo>
                      <a:lnTo>
                        <a:pt x="75" y="0"/>
                      </a:lnTo>
                      <a:lnTo>
                        <a:pt x="77" y="2"/>
                      </a:lnTo>
                      <a:lnTo>
                        <a:pt x="78" y="8"/>
                      </a:lnTo>
                      <a:lnTo>
                        <a:pt x="81" y="18"/>
                      </a:lnTo>
                      <a:lnTo>
                        <a:pt x="83" y="31"/>
                      </a:lnTo>
                      <a:lnTo>
                        <a:pt x="86" y="67"/>
                      </a:lnTo>
                      <a:lnTo>
                        <a:pt x="89" y="111"/>
                      </a:lnTo>
                      <a:lnTo>
                        <a:pt x="97" y="244"/>
                      </a:lnTo>
                      <a:lnTo>
                        <a:pt x="117" y="646"/>
                      </a:lnTo>
                      <a:lnTo>
                        <a:pt x="124" y="847"/>
                      </a:lnTo>
                      <a:lnTo>
                        <a:pt x="132" y="1005"/>
                      </a:lnTo>
                      <a:lnTo>
                        <a:pt x="140" y="1114"/>
                      </a:lnTo>
                      <a:lnTo>
                        <a:pt x="144" y="1153"/>
                      </a:lnTo>
                      <a:lnTo>
                        <a:pt x="145" y="1171"/>
                      </a:lnTo>
                      <a:lnTo>
                        <a:pt x="148" y="1182"/>
                      </a:lnTo>
                      <a:lnTo>
                        <a:pt x="150" y="1192"/>
                      </a:lnTo>
                      <a:lnTo>
                        <a:pt x="152" y="1198"/>
                      </a:lnTo>
                      <a:lnTo>
                        <a:pt x="153" y="1200"/>
                      </a:lnTo>
                      <a:lnTo>
                        <a:pt x="156" y="1198"/>
                      </a:lnTo>
                      <a:lnTo>
                        <a:pt x="158" y="1192"/>
                      </a:lnTo>
                      <a:lnTo>
                        <a:pt x="159" y="1188"/>
                      </a:lnTo>
                      <a:lnTo>
                        <a:pt x="159" y="1182"/>
                      </a:lnTo>
                      <a:lnTo>
                        <a:pt x="163" y="1169"/>
                      </a:lnTo>
                      <a:lnTo>
                        <a:pt x="164" y="1151"/>
                      </a:lnTo>
                      <a:lnTo>
                        <a:pt x="169" y="1102"/>
                      </a:lnTo>
                      <a:lnTo>
                        <a:pt x="172" y="1042"/>
                      </a:lnTo>
                      <a:lnTo>
                        <a:pt x="180" y="894"/>
                      </a:lnTo>
                      <a:lnTo>
                        <a:pt x="198" y="486"/>
                      </a:lnTo>
                      <a:lnTo>
                        <a:pt x="206" y="303"/>
                      </a:lnTo>
                      <a:lnTo>
                        <a:pt x="214" y="160"/>
                      </a:lnTo>
                      <a:lnTo>
                        <a:pt x="218" y="98"/>
                      </a:lnTo>
                      <a:lnTo>
                        <a:pt x="220" y="70"/>
                      </a:lnTo>
                      <a:lnTo>
                        <a:pt x="223" y="45"/>
                      </a:lnTo>
                    </a:path>
                  </a:pathLst>
                </a:custGeom>
                <a:noFill/>
                <a:ln w="19050">
                  <a:solidFill>
                    <a:srgbClr val="BAEEFE">
                      <a:alpha val="47059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61EB5D2-73CA-49EF-8FCD-797FA71B807B}"/>
                </a:ext>
              </a:extLst>
            </p:cNvPr>
            <p:cNvGrpSpPr/>
            <p:nvPr/>
          </p:nvGrpSpPr>
          <p:grpSpPr>
            <a:xfrm>
              <a:off x="5220899" y="1988840"/>
              <a:ext cx="912332" cy="216000"/>
              <a:chOff x="2674432" y="2212338"/>
              <a:chExt cx="912332" cy="216000"/>
            </a:xfrm>
          </p:grpSpPr>
          <p:cxnSp>
            <p:nvCxnSpPr>
              <p:cNvPr id="87" name="Gerade Verbindung mit Pfeil 24">
                <a:extLst>
                  <a:ext uri="{FF2B5EF4-FFF2-40B4-BE49-F238E27FC236}">
                    <a16:creationId xmlns:a16="http://schemas.microsoft.com/office/drawing/2014/main" id="{CDAE7449-74C7-46E1-BF5A-4CCC66E83A97}"/>
                  </a:ext>
                </a:extLst>
              </p:cNvPr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Ellipse 752">
                <a:extLst>
                  <a:ext uri="{FF2B5EF4-FFF2-40B4-BE49-F238E27FC236}">
                    <a16:creationId xmlns:a16="http://schemas.microsoft.com/office/drawing/2014/main" id="{46385E00-A3E7-4FE5-AE2D-3C62056D1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6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29A3A6A-C47C-4C82-9DBB-3D8226887606}"/>
                </a:ext>
              </a:extLst>
            </p:cNvPr>
            <p:cNvGrpSpPr/>
            <p:nvPr/>
          </p:nvGrpSpPr>
          <p:grpSpPr>
            <a:xfrm>
              <a:off x="6192998" y="2174614"/>
              <a:ext cx="912332" cy="216000"/>
              <a:chOff x="2674432" y="2212338"/>
              <a:chExt cx="912332" cy="216000"/>
            </a:xfrm>
          </p:grpSpPr>
          <p:cxnSp>
            <p:nvCxnSpPr>
              <p:cNvPr id="85" name="Gerade Verbindung mit Pfeil 24">
                <a:extLst>
                  <a:ext uri="{FF2B5EF4-FFF2-40B4-BE49-F238E27FC236}">
                    <a16:creationId xmlns:a16="http://schemas.microsoft.com/office/drawing/2014/main" id="{7D577660-9984-4327-88F2-70B157F87CB5}"/>
                  </a:ext>
                </a:extLst>
              </p:cNvPr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Ellipse 752">
                <a:extLst>
                  <a:ext uri="{FF2B5EF4-FFF2-40B4-BE49-F238E27FC236}">
                    <a16:creationId xmlns:a16="http://schemas.microsoft.com/office/drawing/2014/main" id="{9A27FF78-263F-413F-BE21-5393F1769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6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DA3601C-0DD9-4690-B562-D533E6ABFCD6}"/>
                </a:ext>
              </a:extLst>
            </p:cNvPr>
            <p:cNvGrpSpPr/>
            <p:nvPr/>
          </p:nvGrpSpPr>
          <p:grpSpPr>
            <a:xfrm>
              <a:off x="7176120" y="2330033"/>
              <a:ext cx="912332" cy="216000"/>
              <a:chOff x="2674432" y="2212338"/>
              <a:chExt cx="912332" cy="216000"/>
            </a:xfrm>
          </p:grpSpPr>
          <p:cxnSp>
            <p:nvCxnSpPr>
              <p:cNvPr id="83" name="Gerade Verbindung mit Pfeil 24">
                <a:extLst>
                  <a:ext uri="{FF2B5EF4-FFF2-40B4-BE49-F238E27FC236}">
                    <a16:creationId xmlns:a16="http://schemas.microsoft.com/office/drawing/2014/main" id="{174C66CB-909B-438E-A9A3-3F58BAA12954}"/>
                  </a:ext>
                </a:extLst>
              </p:cNvPr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Ellipse 752">
                <a:extLst>
                  <a:ext uri="{FF2B5EF4-FFF2-40B4-BE49-F238E27FC236}">
                    <a16:creationId xmlns:a16="http://schemas.microsoft.com/office/drawing/2014/main" id="{BFA9AA00-43C5-47FF-B0E6-58FA617EC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6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7784149-A7F4-4ECA-806E-78CF26A2D4DD}"/>
                </a:ext>
              </a:extLst>
            </p:cNvPr>
            <p:cNvGrpSpPr/>
            <p:nvPr/>
          </p:nvGrpSpPr>
          <p:grpSpPr>
            <a:xfrm>
              <a:off x="7946534" y="1986195"/>
              <a:ext cx="912332" cy="216000"/>
              <a:chOff x="2674432" y="2212338"/>
              <a:chExt cx="912332" cy="216000"/>
            </a:xfrm>
          </p:grpSpPr>
          <p:cxnSp>
            <p:nvCxnSpPr>
              <p:cNvPr id="81" name="Gerade Verbindung mit Pfeil 24">
                <a:extLst>
                  <a:ext uri="{FF2B5EF4-FFF2-40B4-BE49-F238E27FC236}">
                    <a16:creationId xmlns:a16="http://schemas.microsoft.com/office/drawing/2014/main" id="{260F3393-56B4-435A-A231-A88EA03C4D9E}"/>
                  </a:ext>
                </a:extLst>
              </p:cNvPr>
              <p:cNvCxnSpPr/>
              <p:nvPr/>
            </p:nvCxnSpPr>
            <p:spPr>
              <a:xfrm>
                <a:off x="2824894" y="2324414"/>
                <a:ext cx="76187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Ellipse 752">
                <a:extLst>
                  <a:ext uri="{FF2B5EF4-FFF2-40B4-BE49-F238E27FC236}">
                    <a16:creationId xmlns:a16="http://schemas.microsoft.com/office/drawing/2014/main" id="{398B4629-6E48-4176-AA15-C76591283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432" y="2212338"/>
                <a:ext cx="216000" cy="216000"/>
              </a:xfrm>
              <a:prstGeom prst="ellipse">
                <a:avLst/>
              </a:prstGeom>
              <a:solidFill>
                <a:srgbClr val="0B87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01600" h="101600"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de-AT" sz="16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sp>
          <p:nvSpPr>
            <p:cNvPr id="79" name="Textfeld 28">
              <a:extLst>
                <a:ext uri="{FF2B5EF4-FFF2-40B4-BE49-F238E27FC236}">
                  <a16:creationId xmlns:a16="http://schemas.microsoft.com/office/drawing/2014/main" id="{92D0C352-C493-4067-B1D4-91EBA98D8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1252" y="6307734"/>
              <a:ext cx="3046334" cy="366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DE" sz="1600" dirty="0">
                  <a:solidFill>
                    <a:srgbClr val="000000"/>
                  </a:solidFill>
                  <a:latin typeface="+mn-lt"/>
                </a:rPr>
                <a:t>Laser </a:t>
              </a:r>
              <a:r>
                <a:rPr lang="de-DE" sz="1600" dirty="0" err="1">
                  <a:solidFill>
                    <a:srgbClr val="000000"/>
                  </a:solidFill>
                  <a:latin typeface="+mn-lt"/>
                </a:rPr>
                <a:t>interferometer</a:t>
              </a:r>
              <a:endParaRPr lang="de-DE" sz="16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80" name="Textfeld 28">
              <a:extLst>
                <a:ext uri="{FF2B5EF4-FFF2-40B4-BE49-F238E27FC236}">
                  <a16:creationId xmlns:a16="http://schemas.microsoft.com/office/drawing/2014/main" id="{0EF22C12-2986-4740-96CA-55437FDD08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5958" y="6307734"/>
              <a:ext cx="3031423" cy="366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de-DE" sz="1600" dirty="0">
                  <a:solidFill>
                    <a:srgbClr val="000000"/>
                  </a:solidFill>
                  <a:latin typeface="+mn-lt"/>
                </a:rPr>
                <a:t>Atom </a:t>
              </a:r>
              <a:r>
                <a:rPr lang="de-DE" sz="1600" dirty="0" err="1">
                  <a:solidFill>
                    <a:srgbClr val="000000"/>
                  </a:solidFill>
                  <a:latin typeface="+mn-lt"/>
                </a:rPr>
                <a:t>interferometer</a:t>
              </a:r>
              <a:endParaRPr lang="de-DE" sz="1600" dirty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98" name="Textfeld 28">
            <a:extLst>
              <a:ext uri="{FF2B5EF4-FFF2-40B4-BE49-F238E27FC236}">
                <a16:creationId xmlns:a16="http://schemas.microsoft.com/office/drawing/2014/main" id="{86985C5B-151D-49C8-9A9A-3F9CD664D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604" y="945574"/>
            <a:ext cx="32727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de-DE" sz="2400" dirty="0">
                <a:solidFill>
                  <a:srgbClr val="0070C0"/>
                </a:solidFill>
                <a:latin typeface="+mn-lt"/>
              </a:rPr>
              <a:t>Advantages </a:t>
            </a:r>
            <a:r>
              <a:rPr lang="de-DE" sz="2400" dirty="0" err="1">
                <a:solidFill>
                  <a:srgbClr val="0070C0"/>
                </a:solidFill>
                <a:latin typeface="+mn-lt"/>
              </a:rPr>
              <a:t>of</a:t>
            </a:r>
            <a:r>
              <a:rPr lang="de-DE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rgbClr val="0070C0"/>
                </a:solidFill>
                <a:latin typeface="+mn-lt"/>
              </a:rPr>
              <a:t>lasers</a:t>
            </a:r>
            <a:endParaRPr lang="de-DE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9" name="Textfeld 28">
            <a:extLst>
              <a:ext uri="{FF2B5EF4-FFF2-40B4-BE49-F238E27FC236}">
                <a16:creationId xmlns:a16="http://schemas.microsoft.com/office/drawing/2014/main" id="{8AC16481-5677-445D-A8E2-E08F3F9A9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5335" y="1412756"/>
            <a:ext cx="38071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buNone/>
            </a:pPr>
            <a:r>
              <a:rPr lang="de-DE" sz="2000" dirty="0" err="1">
                <a:latin typeface="+mn-lt"/>
              </a:rPr>
              <a:t>Better</a:t>
            </a:r>
            <a:r>
              <a:rPr lang="de-DE" sz="1800" dirty="0">
                <a:latin typeface="+mn-lt"/>
              </a:rPr>
              <a:t> </a:t>
            </a:r>
          </a:p>
          <a:p>
            <a:pPr marL="457200" indent="-457200" algn="l"/>
            <a:endParaRPr lang="en-GB" sz="2000" dirty="0">
              <a:latin typeface="+mn-lt"/>
            </a:endParaRPr>
          </a:p>
          <a:p>
            <a:pPr algn="l">
              <a:buNone/>
            </a:pPr>
            <a:endParaRPr lang="en-GB" sz="2000" dirty="0">
              <a:latin typeface="+mn-lt"/>
            </a:endParaRPr>
          </a:p>
          <a:p>
            <a:pPr algn="l">
              <a:buNone/>
            </a:pPr>
            <a:endParaRPr lang="en-GB" sz="2000" dirty="0">
              <a:latin typeface="+mn-lt"/>
            </a:endParaRPr>
          </a:p>
          <a:p>
            <a:pPr algn="l">
              <a:buNone/>
            </a:pPr>
            <a:endParaRPr lang="en-GB" sz="2000" dirty="0">
              <a:latin typeface="+mn-lt"/>
            </a:endParaRPr>
          </a:p>
          <a:p>
            <a:pPr algn="l">
              <a:buNone/>
            </a:pPr>
            <a:r>
              <a:rPr lang="en-GB" sz="2000" dirty="0">
                <a:latin typeface="+mn-lt"/>
              </a:rPr>
              <a:t>Potential for squeezing</a:t>
            </a:r>
            <a:endParaRPr lang="de-DE" sz="1600" dirty="0">
              <a:latin typeface="+mn-lt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1B2B8F1-9ABF-4D23-9DA1-89804604FB21}"/>
              </a:ext>
            </a:extLst>
          </p:cNvPr>
          <p:cNvSpPr/>
          <p:nvPr/>
        </p:nvSpPr>
        <p:spPr>
          <a:xfrm>
            <a:off x="-46941" y="6483652"/>
            <a:ext cx="12302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latin typeface="+mn-lt"/>
                <a:cs typeface="Calibri" panose="020F0502020204030204" pitchFamily="34" charset="0"/>
              </a:rPr>
              <a:t>N.P. Robins et al., </a:t>
            </a:r>
            <a:r>
              <a:rPr lang="en-NL" i="1" dirty="0">
                <a:latin typeface="+mn-lt"/>
                <a:cs typeface="Calibri" panose="020F0502020204030204" pitchFamily="34" charset="0"/>
              </a:rPr>
              <a:t>Atom lasers: Production, properties and prospects for precision inertial measurement</a:t>
            </a:r>
            <a:r>
              <a:rPr lang="en-NL" dirty="0">
                <a:latin typeface="+mn-lt"/>
                <a:cs typeface="Calibri" panose="020F0502020204030204" pitchFamily="34" charset="0"/>
              </a:rPr>
              <a:t>, Phys</a:t>
            </a:r>
            <a:r>
              <a:rPr lang="en-GB" dirty="0">
                <a:latin typeface="+mn-lt"/>
                <a:cs typeface="Calibri" panose="020F0502020204030204" pitchFamily="34" charset="0"/>
              </a:rPr>
              <a:t>.</a:t>
            </a:r>
            <a:r>
              <a:rPr lang="en-NL" dirty="0">
                <a:latin typeface="+mn-lt"/>
                <a:cs typeface="Calibri" panose="020F0502020204030204" pitchFamily="34" charset="0"/>
              </a:rPr>
              <a:t> Rep</a:t>
            </a:r>
            <a:r>
              <a:rPr lang="en-GB" dirty="0">
                <a:latin typeface="+mn-lt"/>
                <a:cs typeface="Calibri" panose="020F0502020204030204" pitchFamily="34" charset="0"/>
              </a:rPr>
              <a:t>.</a:t>
            </a:r>
            <a:r>
              <a:rPr lang="en-NL" dirty="0">
                <a:latin typeface="+mn-lt"/>
                <a:cs typeface="Calibri" panose="020F0502020204030204" pitchFamily="34" charset="0"/>
              </a:rPr>
              <a:t> 529, 265 (2013)</a:t>
            </a:r>
          </a:p>
        </p:txBody>
      </p:sp>
      <p:sp>
        <p:nvSpPr>
          <p:cNvPr id="101" name="Textfeld 28">
            <a:extLst>
              <a:ext uri="{FF2B5EF4-FFF2-40B4-BE49-F238E27FC236}">
                <a16:creationId xmlns:a16="http://schemas.microsoft.com/office/drawing/2014/main" id="{651F55B7-CACC-4247-8277-E852F1E63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1607" y="1732440"/>
            <a:ext cx="380713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l"/>
            <a:r>
              <a:rPr lang="en-GB" sz="2000" dirty="0">
                <a:latin typeface="+mn-lt"/>
              </a:rPr>
              <a:t>brightness </a:t>
            </a:r>
          </a:p>
          <a:p>
            <a:pPr marL="457200" indent="-457200" algn="l"/>
            <a:r>
              <a:rPr lang="en-GB" sz="2000" dirty="0">
                <a:latin typeface="+mn-lt"/>
              </a:rPr>
              <a:t>divergence</a:t>
            </a:r>
          </a:p>
          <a:p>
            <a:pPr marL="457200" indent="-457200" algn="l"/>
            <a:r>
              <a:rPr lang="en-GB" sz="2000" dirty="0">
                <a:latin typeface="+mn-lt"/>
              </a:rPr>
              <a:t>spatial mode structure</a:t>
            </a:r>
          </a:p>
          <a:p>
            <a:pPr marL="457200" indent="-457200" algn="l"/>
            <a:r>
              <a:rPr lang="en-GB" sz="2000" dirty="0">
                <a:latin typeface="+mn-lt"/>
              </a:rPr>
              <a:t>coherence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553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704250@YFJHOHRFUVWYY577" val="335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8.1|15|43.6|5.1|25.4|5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.8|0.7|2.4|16|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58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18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1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2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.5|2.7|14.3|1.9|3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0.8|2.7|1.4|1.2|1|6.3|1.6|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1.7|7|1.8|4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30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0.5|0.3|3.5|0.5|4.9|0.3|0.2|0.7|6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15.9|0.9|4.8|7.1|10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4|0.3|4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.4848"/>
  <p:tag name="ORIGINALWIDTH" val="383.952"/>
  <p:tag name="OUTPUTDPI" val="1200"/>
  <p:tag name="LATEXADDIN" val="\documentclass{article}&#10;\usepackage{amsmath}&#10;\pagestyle{empty}&#10;\begin{document}&#10;&#10;$\kappa \ll \Gamma_g$&#10;&#10;&#10;\end{document}"/>
  <p:tag name="IGUANATEXSIZE" val="20"/>
  <p:tag name="IGUANATEXCURSOR" val="101"/>
  <p:tag name="TRANSPARENCY" val="True"/>
  <p:tag name="FILENAME" val=""/>
  <p:tag name="INPUTTYPE" val="0"/>
  <p:tag name="LATEXENGINEID" val="0"/>
  <p:tag name="TEMPFOLDER" val="c:\temp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.4848"/>
  <p:tag name="ORIGINALWIDTH" val="383.952"/>
  <p:tag name="OUTPUTDPI" val="1200"/>
  <p:tag name="LATEXADDIN" val="\documentclass{article}&#10;\usepackage{amsmath}&#10;\pagestyle{empty}&#10;\begin{document}&#10;&#10;$\kappa \gg \Gamma_g$&#10;&#10;&#10;\end{document}"/>
  <p:tag name="IGUANATEXSIZE" val="20"/>
  <p:tag name="IGUANATEXCURSOR" val="92"/>
  <p:tag name="TRANSPARENCY" val="True"/>
  <p:tag name="FILENAME" val=""/>
  <p:tag name="INPUTTYPE" val="0"/>
  <p:tag name="LATEXENGINEID" val="0"/>
  <p:tag name="TEMPFOLDER" val="c:\temp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3|0.3|0.3|0.2|0.3|0.4|2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5|27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|10.9|21.3|9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2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3882"/>
  <p:tag name="ORIGINALWIDTH" val="181.4773"/>
  <p:tag name="OUTPUTDPI" val="1200"/>
  <p:tag name="LATEXADDIN" val="\documentclass{article}&#10;\usepackage{amsmath}&#10;\pagestyle{empty}&#10;\begin{document}&#10;&#10;&#10;$\Delta\Phi$&#10;&#10;\end{document}"/>
  <p:tag name="IGUANATEXSIZE" val="20"/>
  <p:tag name="IGUANATEXCURSOR" val="84"/>
  <p:tag name="TRANSPARENCY" val="True"/>
  <p:tag name="FILENAME" val=""/>
  <p:tag name="INPUTTYPE" val="0"/>
  <p:tag name="LATEXENGINEID" val="0"/>
  <p:tag name="TEMPFOLDER" val="c: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3882"/>
  <p:tag name="ORIGINALWIDTH" val="181.4773"/>
  <p:tag name="OUTPUTDPI" val="1200"/>
  <p:tag name="LATEXADDIN" val="\documentclass{article}&#10;\usepackage{amsmath}&#10;\pagestyle{empty}&#10;\begin{document}&#10;&#10;&#10;$\Delta\Phi$&#10;&#10;\end{document}"/>
  <p:tag name="IGUANATEXSIZE" val="20"/>
  <p:tag name="IGUANATEXCURSOR" val="84"/>
  <p:tag name="TRANSPARENCY" val="True"/>
  <p:tag name="FILENAME" val=""/>
  <p:tag name="INPUTTYPE" val="0"/>
  <p:tag name="LATEXENGINEID" val="0"/>
  <p:tag name="TEMPFOLDER" val="c:\temp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5.8|8.3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QT ">
      <a:dk1>
        <a:srgbClr val="080A45"/>
      </a:dk1>
      <a:lt1>
        <a:srgbClr val="FFFFFF"/>
      </a:lt1>
      <a:dk2>
        <a:srgbClr val="6B6D8E"/>
      </a:dk2>
      <a:lt2>
        <a:srgbClr val="E6E7EC"/>
      </a:lt2>
      <a:accent1>
        <a:srgbClr val="FF7E03"/>
      </a:accent1>
      <a:accent2>
        <a:srgbClr val="FF037A"/>
      </a:accent2>
      <a:accent3>
        <a:srgbClr val="E6E7EC"/>
      </a:accent3>
      <a:accent4>
        <a:srgbClr val="6B6D8E"/>
      </a:accent4>
      <a:accent5>
        <a:srgbClr val="00FFBD"/>
      </a:accent5>
      <a:accent6>
        <a:srgbClr val="00CAE5"/>
      </a:accent6>
      <a:hlink>
        <a:srgbClr val="00FFBD"/>
      </a:hlink>
      <a:folHlink>
        <a:srgbClr val="FF3253"/>
      </a:folHlink>
    </a:clrScheme>
    <a:fontScheme name="White">
      <a:majorFont>
        <a:latin typeface="Imperial URW Bold"/>
        <a:ea typeface="Imperial URW Bold"/>
        <a:cs typeface="Imperial URW Bold"/>
      </a:majorFont>
      <a:minorFont>
        <a:latin typeface="Imperial URW Bold"/>
        <a:ea typeface="Imperial URW Bold"/>
        <a:cs typeface="Imperial URW Bold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blipFill>
          <a:blip xmlns:r="http://schemas.openxmlformats.org/officeDocument/2006/relationships" r:embed="rId1"/>
          <a:tile tx="0" ty="0" sx="100000" sy="100000" flip="none" algn="tl"/>
        </a:blipFill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rgbClr val="000000"/>
          </a:solidFill>
          <a:prstDash val="solid"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 Klassisch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">
  <a:themeElements>
    <a:clrScheme name="QT ">
      <a:dk1>
        <a:srgbClr val="080A45"/>
      </a:dk1>
      <a:lt1>
        <a:srgbClr val="FFFFFF"/>
      </a:lt1>
      <a:dk2>
        <a:srgbClr val="6B6D8E"/>
      </a:dk2>
      <a:lt2>
        <a:srgbClr val="E6E7EC"/>
      </a:lt2>
      <a:accent1>
        <a:srgbClr val="FF7E03"/>
      </a:accent1>
      <a:accent2>
        <a:srgbClr val="FF037A"/>
      </a:accent2>
      <a:accent3>
        <a:srgbClr val="E6E7EC"/>
      </a:accent3>
      <a:accent4>
        <a:srgbClr val="6B6D8E"/>
      </a:accent4>
      <a:accent5>
        <a:srgbClr val="00FFBD"/>
      </a:accent5>
      <a:accent6>
        <a:srgbClr val="00CAE5"/>
      </a:accent6>
      <a:hlink>
        <a:srgbClr val="00FFBD"/>
      </a:hlink>
      <a:folHlink>
        <a:srgbClr val="FF3253"/>
      </a:folHlink>
    </a:clrScheme>
    <a:fontScheme name="White">
      <a:majorFont>
        <a:latin typeface="Imperial URW Bold"/>
        <a:ea typeface="Imperial URW Bold"/>
        <a:cs typeface="Imperial URW Bold"/>
      </a:majorFont>
      <a:minorFont>
        <a:latin typeface="Imperial URW Bold"/>
        <a:ea typeface="Imperial URW Bold"/>
        <a:cs typeface="Imperial URW Bold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blipFill>
          <a:blip xmlns:r="http://schemas.openxmlformats.org/officeDocument/2006/relationships" r:embed="rId1"/>
          <a:tile tx="0" ty="0" sx="100000" sy="100000" flip="none" algn="tl"/>
        </a:blipFill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rgbClr val="000000"/>
          </a:solidFill>
          <a:prstDash val="solid"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3079</Words>
  <Application>Microsoft Office PowerPoint</Application>
  <PresentationFormat>Widescreen</PresentationFormat>
  <Paragraphs>865</Paragraphs>
  <Slides>64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85" baseType="lpstr">
      <vt:lpstr>Calibri</vt:lpstr>
      <vt:lpstr>AdvOT958dcb08.B</vt:lpstr>
      <vt:lpstr>Charlemagne Std</vt:lpstr>
      <vt:lpstr>Montserrat</vt:lpstr>
      <vt:lpstr>Montserrat Medium</vt:lpstr>
      <vt:lpstr>Montserrat Light</vt:lpstr>
      <vt:lpstr>Symbol</vt:lpstr>
      <vt:lpstr>Helvetica Light</vt:lpstr>
      <vt:lpstr>Reenie Beanie</vt:lpstr>
      <vt:lpstr>Montserrat Regular</vt:lpstr>
      <vt:lpstr>Calibri Light</vt:lpstr>
      <vt:lpstr>Times New Roman</vt:lpstr>
      <vt:lpstr>Imperial URW Bold</vt:lpstr>
      <vt:lpstr>Arial</vt:lpstr>
      <vt:lpstr>Montserrat SemiBold</vt:lpstr>
      <vt:lpstr>Imperial URW Medium</vt:lpstr>
      <vt:lpstr>freight-text-pro</vt:lpstr>
      <vt:lpstr>Office Theme</vt:lpstr>
      <vt:lpstr>1_White</vt:lpstr>
      <vt:lpstr>7_Default Design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team</vt:lpstr>
    </vt:vector>
  </TitlesOfParts>
  <Company>Center for Nonlinear Dynamics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schreck</dc:creator>
  <cp:lastModifiedBy>Florian Schreck</cp:lastModifiedBy>
  <cp:revision>2379</cp:revision>
  <dcterms:created xsi:type="dcterms:W3CDTF">2003-02-04T03:30:22Z</dcterms:created>
  <dcterms:modified xsi:type="dcterms:W3CDTF">2021-03-04T18:01:11Z</dcterms:modified>
</cp:coreProperties>
</file>